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0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1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2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3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4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9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0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1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2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3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4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5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6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7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8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29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30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31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32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33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34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35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36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37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38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39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40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41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42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43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44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45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46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47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48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49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50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51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52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53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54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55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56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57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58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59.xml" ContentType="application/vnd.openxmlformats-officedocument.presentationml.notesSl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60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61.xml" ContentType="application/vnd.openxmlformats-officedocument.presentationml.notesSl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62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63.xml" ContentType="application/vnd.openxmlformats-officedocument.presentationml.notesSlide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64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65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notesSlides/notesSlide66.xml" ContentType="application/vnd.openxmlformats-officedocument.presentationml.notesSlide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67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notesSlides/notesSlide68.xml" ContentType="application/vnd.openxmlformats-officedocument.presentationml.notesSlide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69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70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71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72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73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notesSlides/notesSlide74.xml" ContentType="application/vnd.openxmlformats-officedocument.presentationml.notesSlide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75.xml" ContentType="application/vnd.openxmlformats-officedocument.presentationml.notesSlide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76.xml" ContentType="application/vnd.openxmlformats-officedocument.presentationml.notesSlide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notesSlides/notesSlide77.xml" ContentType="application/vnd.openxmlformats-officedocument.presentationml.notesSlide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notesSlides/notesSlide80.xml" ContentType="application/vnd.openxmlformats-officedocument.presentationml.notesSlide+xml"/>
  <Override PartName="/ppt/tags/tag246.xml" ContentType="application/vnd.openxmlformats-officedocument.presentationml.tags+xml"/>
  <Override PartName="/ppt/notesSlides/notesSlide81.xml" ContentType="application/vnd.openxmlformats-officedocument.presentationml.notesSlide+xml"/>
  <Override PartName="/ppt/tags/tag247.xml" ContentType="application/vnd.openxmlformats-officedocument.presentationml.tags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notesSlides/notesSlide84.xml" ContentType="application/vnd.openxmlformats-officedocument.presentationml.notesSlide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notesSlides/notesSlide85.xml" ContentType="application/vnd.openxmlformats-officedocument.presentationml.notesSlide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notesSlides/notesSlide86.xml" ContentType="application/vnd.openxmlformats-officedocument.presentationml.notesSlide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notesSlides/notesSlide87.xml" ContentType="application/vnd.openxmlformats-officedocument.presentationml.notesSlide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notesSlides/notesSlide88.xml" ContentType="application/vnd.openxmlformats-officedocument.presentationml.notesSlide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notesSlides/notesSlide89.xml" ContentType="application/vnd.openxmlformats-officedocument.presentationml.notesSlide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notesSlides/notesSlide90.xml" ContentType="application/vnd.openxmlformats-officedocument.presentationml.notesSlide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notesSlides/notesSlide91.xml" ContentType="application/vnd.openxmlformats-officedocument.presentationml.notesSlide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notesSlides/notesSlide92.xml" ContentType="application/vnd.openxmlformats-officedocument.presentationml.notesSlide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notesSlides/notesSlide93.xml" ContentType="application/vnd.openxmlformats-officedocument.presentationml.notesSlide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notesSlides/notesSlide94.xml" ContentType="application/vnd.openxmlformats-officedocument.presentationml.notesSlide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notesSlides/notesSlide95.xml" ContentType="application/vnd.openxmlformats-officedocument.presentationml.notesSlide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notesSlides/notesSlide96.xml" ContentType="application/vnd.openxmlformats-officedocument.presentationml.notesSlide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notesSlides/notesSlide97.xml" ContentType="application/vnd.openxmlformats-officedocument.presentationml.notesSlide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notesSlides/notesSlide98.xml" ContentType="application/vnd.openxmlformats-officedocument.presentationml.notesSlide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notesSlides/notesSlide99.xml" ContentType="application/vnd.openxmlformats-officedocument.presentationml.notesSlide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notesSlides/notesSlide100.xml" ContentType="application/vnd.openxmlformats-officedocument.presentationml.notesSlide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notesSlides/notesSlide101.xml" ContentType="application/vnd.openxmlformats-officedocument.presentationml.notesSlide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notesSlides/notesSlide102.xml" ContentType="application/vnd.openxmlformats-officedocument.presentationml.notesSlide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notesSlides/notesSlide103.xml" ContentType="application/vnd.openxmlformats-officedocument.presentationml.notesSlide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notesSlides/notesSlide104.xml" ContentType="application/vnd.openxmlformats-officedocument.presentationml.notesSlide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notesSlides/notesSlide105.xml" ContentType="application/vnd.openxmlformats-officedocument.presentationml.notesSlide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notesSlides/notesSlide106.xml" ContentType="application/vnd.openxmlformats-officedocument.presentationml.notesSlide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notesSlides/notesSlide107.xml" ContentType="application/vnd.openxmlformats-officedocument.presentationml.notesSlide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notesSlides/notesSlide108.xml" ContentType="application/vnd.openxmlformats-officedocument.presentationml.notesSlide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notesSlides/notesSlide109.xml" ContentType="application/vnd.openxmlformats-officedocument.presentationml.notesSlide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notesSlides/notesSlide110.xml" ContentType="application/vnd.openxmlformats-officedocument.presentationml.notesSlide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notesSlides/notesSlide111.xml" ContentType="application/vnd.openxmlformats-officedocument.presentationml.notesSlide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notesSlides/notesSlide112.xml" ContentType="application/vnd.openxmlformats-officedocument.presentationml.notesSlide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notesSlides/notesSlide113.xml" ContentType="application/vnd.openxmlformats-officedocument.presentationml.notesSlide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notesSlides/notesSlide114.xml" ContentType="application/vnd.openxmlformats-officedocument.presentationml.notesSlide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notesSlides/notesSlide115.xml" ContentType="application/vnd.openxmlformats-officedocument.presentationml.notesSlide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notesSlides/notesSlide116.xml" ContentType="application/vnd.openxmlformats-officedocument.presentationml.notesSlide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notesSlides/notesSlide117.xml" ContentType="application/vnd.openxmlformats-officedocument.presentationml.notesSlide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notesSlides/notesSlide118.xml" ContentType="application/vnd.openxmlformats-officedocument.presentationml.notesSlide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notesSlides/notesSlide119.xml" ContentType="application/vnd.openxmlformats-officedocument.presentationml.notesSlide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notesSlides/notesSlide120.xml" ContentType="application/vnd.openxmlformats-officedocument.presentationml.notesSlide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notesSlides/notesSlide121.xml" ContentType="application/vnd.openxmlformats-officedocument.presentationml.notesSlide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notesSlides/notesSlide122.xml" ContentType="application/vnd.openxmlformats-officedocument.presentationml.notesSlide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notesSlides/notesSlide123.xml" ContentType="application/vnd.openxmlformats-officedocument.presentationml.notesSlide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notesSlides/notesSlide124.xml" ContentType="application/vnd.openxmlformats-officedocument.presentationml.notesSlide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notesSlides/notesSlide1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4496" r:id="rId2"/>
    <p:sldMasterId id="2147484509" r:id="rId3"/>
    <p:sldMasterId id="2147484522" r:id="rId4"/>
    <p:sldMasterId id="2147484548" r:id="rId5"/>
    <p:sldMasterId id="2147484561" r:id="rId6"/>
    <p:sldMasterId id="2147485135" r:id="rId7"/>
    <p:sldMasterId id="2147485666" r:id="rId8"/>
    <p:sldMasterId id="2147485679" r:id="rId9"/>
    <p:sldMasterId id="2147485692" r:id="rId10"/>
    <p:sldMasterId id="2147485705" r:id="rId11"/>
    <p:sldMasterId id="2147485718" r:id="rId12"/>
    <p:sldMasterId id="2147485731" r:id="rId13"/>
    <p:sldMasterId id="2147485744" r:id="rId14"/>
    <p:sldMasterId id="2147485757" r:id="rId15"/>
  </p:sldMasterIdLst>
  <p:notesMasterIdLst>
    <p:notesMasterId r:id="rId278"/>
  </p:notesMasterIdLst>
  <p:handoutMasterIdLst>
    <p:handoutMasterId r:id="rId279"/>
  </p:handoutMasterIdLst>
  <p:sldIdLst>
    <p:sldId id="1028" r:id="rId16"/>
    <p:sldId id="1405" r:id="rId17"/>
    <p:sldId id="1404" r:id="rId18"/>
    <p:sldId id="1407" r:id="rId19"/>
    <p:sldId id="1408" r:id="rId20"/>
    <p:sldId id="1409" r:id="rId21"/>
    <p:sldId id="1410" r:id="rId22"/>
    <p:sldId id="1424" r:id="rId23"/>
    <p:sldId id="1411" r:id="rId24"/>
    <p:sldId id="1644" r:id="rId25"/>
    <p:sldId id="1413" r:id="rId26"/>
    <p:sldId id="1414" r:id="rId27"/>
    <p:sldId id="1415" r:id="rId28"/>
    <p:sldId id="1416" r:id="rId29"/>
    <p:sldId id="1417" r:id="rId30"/>
    <p:sldId id="1418" r:id="rId31"/>
    <p:sldId id="1419" r:id="rId32"/>
    <p:sldId id="1514" r:id="rId33"/>
    <p:sldId id="1421" r:id="rId34"/>
    <p:sldId id="1422" r:id="rId35"/>
    <p:sldId id="476" r:id="rId36"/>
    <p:sldId id="464" r:id="rId37"/>
    <p:sldId id="426" r:id="rId38"/>
    <p:sldId id="427" r:id="rId39"/>
    <p:sldId id="428" r:id="rId40"/>
    <p:sldId id="430" r:id="rId41"/>
    <p:sldId id="431" r:id="rId42"/>
    <p:sldId id="477" r:id="rId43"/>
    <p:sldId id="599" r:id="rId44"/>
    <p:sldId id="600" r:id="rId45"/>
    <p:sldId id="1523" r:id="rId46"/>
    <p:sldId id="601" r:id="rId47"/>
    <p:sldId id="602" r:id="rId48"/>
    <p:sldId id="603" r:id="rId49"/>
    <p:sldId id="604" r:id="rId50"/>
    <p:sldId id="1425" r:id="rId51"/>
    <p:sldId id="1531" r:id="rId52"/>
    <p:sldId id="1530" r:id="rId53"/>
    <p:sldId id="1532" r:id="rId54"/>
    <p:sldId id="940" r:id="rId55"/>
    <p:sldId id="706" r:id="rId56"/>
    <p:sldId id="941" r:id="rId57"/>
    <p:sldId id="1427" r:id="rId58"/>
    <p:sldId id="1428" r:id="rId59"/>
    <p:sldId id="942" r:id="rId60"/>
    <p:sldId id="943" r:id="rId61"/>
    <p:sldId id="944" r:id="rId62"/>
    <p:sldId id="1382" r:id="rId63"/>
    <p:sldId id="946" r:id="rId64"/>
    <p:sldId id="947" r:id="rId65"/>
    <p:sldId id="1441" r:id="rId66"/>
    <p:sldId id="948" r:id="rId67"/>
    <p:sldId id="949" r:id="rId68"/>
    <p:sldId id="950" r:id="rId69"/>
    <p:sldId id="951" r:id="rId70"/>
    <p:sldId id="952" r:id="rId71"/>
    <p:sldId id="709" r:id="rId72"/>
    <p:sldId id="710" r:id="rId73"/>
    <p:sldId id="711" r:id="rId74"/>
    <p:sldId id="1497" r:id="rId75"/>
    <p:sldId id="712" r:id="rId76"/>
    <p:sldId id="713" r:id="rId77"/>
    <p:sldId id="714" r:id="rId78"/>
    <p:sldId id="1503" r:id="rId79"/>
    <p:sldId id="715" r:id="rId80"/>
    <p:sldId id="1498" r:id="rId81"/>
    <p:sldId id="717" r:id="rId82"/>
    <p:sldId id="1505" r:id="rId83"/>
    <p:sldId id="1499" r:id="rId84"/>
    <p:sldId id="719" r:id="rId85"/>
    <p:sldId id="1504" r:id="rId86"/>
    <p:sldId id="720" r:id="rId87"/>
    <p:sldId id="1501" r:id="rId88"/>
    <p:sldId id="722" r:id="rId89"/>
    <p:sldId id="1512" r:id="rId90"/>
    <p:sldId id="724" r:id="rId91"/>
    <p:sldId id="725" r:id="rId92"/>
    <p:sldId id="726" r:id="rId93"/>
    <p:sldId id="727" r:id="rId94"/>
    <p:sldId id="1521" r:id="rId95"/>
    <p:sldId id="729" r:id="rId96"/>
    <p:sldId id="1522" r:id="rId97"/>
    <p:sldId id="826" r:id="rId98"/>
    <p:sldId id="1528" r:id="rId99"/>
    <p:sldId id="731" r:id="rId100"/>
    <p:sldId id="732" r:id="rId101"/>
    <p:sldId id="1535" r:id="rId102"/>
    <p:sldId id="1536" r:id="rId103"/>
    <p:sldId id="1537" r:id="rId104"/>
    <p:sldId id="1538" r:id="rId105"/>
    <p:sldId id="1539" r:id="rId106"/>
    <p:sldId id="1598" r:id="rId107"/>
    <p:sldId id="1599" r:id="rId108"/>
    <p:sldId id="1600" r:id="rId109"/>
    <p:sldId id="1601" r:id="rId110"/>
    <p:sldId id="1602" r:id="rId111"/>
    <p:sldId id="1603" r:id="rId112"/>
    <p:sldId id="1604" r:id="rId113"/>
    <p:sldId id="1605" r:id="rId114"/>
    <p:sldId id="1606" r:id="rId115"/>
    <p:sldId id="1607" r:id="rId116"/>
    <p:sldId id="1608" r:id="rId117"/>
    <p:sldId id="1609" r:id="rId118"/>
    <p:sldId id="1610" r:id="rId119"/>
    <p:sldId id="1611" r:id="rId120"/>
    <p:sldId id="1612" r:id="rId121"/>
    <p:sldId id="1613" r:id="rId122"/>
    <p:sldId id="1614" r:id="rId123"/>
    <p:sldId id="1615" r:id="rId124"/>
    <p:sldId id="1616" r:id="rId125"/>
    <p:sldId id="1617" r:id="rId126"/>
    <p:sldId id="1594" r:id="rId127"/>
    <p:sldId id="1595" r:id="rId128"/>
    <p:sldId id="1596" r:id="rId129"/>
    <p:sldId id="966" r:id="rId130"/>
    <p:sldId id="967" r:id="rId131"/>
    <p:sldId id="1586" r:id="rId132"/>
    <p:sldId id="1587" r:id="rId133"/>
    <p:sldId id="1588" r:id="rId134"/>
    <p:sldId id="1589" r:id="rId135"/>
    <p:sldId id="1591" r:id="rId136"/>
    <p:sldId id="1592" r:id="rId137"/>
    <p:sldId id="1590" r:id="rId138"/>
    <p:sldId id="1593" r:id="rId139"/>
    <p:sldId id="968" r:id="rId140"/>
    <p:sldId id="969" r:id="rId141"/>
    <p:sldId id="1597" r:id="rId142"/>
    <p:sldId id="970" r:id="rId143"/>
    <p:sldId id="971" r:id="rId144"/>
    <p:sldId id="972" r:id="rId145"/>
    <p:sldId id="973" r:id="rId146"/>
    <p:sldId id="974" r:id="rId147"/>
    <p:sldId id="975" r:id="rId148"/>
    <p:sldId id="976" r:id="rId149"/>
    <p:sldId id="977" r:id="rId150"/>
    <p:sldId id="978" r:id="rId151"/>
    <p:sldId id="979" r:id="rId152"/>
    <p:sldId id="980" r:id="rId153"/>
    <p:sldId id="981" r:id="rId154"/>
    <p:sldId id="982" r:id="rId155"/>
    <p:sldId id="983" r:id="rId156"/>
    <p:sldId id="984" r:id="rId157"/>
    <p:sldId id="987" r:id="rId158"/>
    <p:sldId id="986" r:id="rId159"/>
    <p:sldId id="805" r:id="rId160"/>
    <p:sldId id="806" r:id="rId161"/>
    <p:sldId id="807" r:id="rId162"/>
    <p:sldId id="808" r:id="rId163"/>
    <p:sldId id="1036" r:id="rId164"/>
    <p:sldId id="1029" r:id="rId165"/>
    <p:sldId id="810" r:id="rId166"/>
    <p:sldId id="811" r:id="rId167"/>
    <p:sldId id="936" r:id="rId168"/>
    <p:sldId id="812" r:id="rId169"/>
    <p:sldId id="813" r:id="rId170"/>
    <p:sldId id="988" r:id="rId171"/>
    <p:sldId id="1035" r:id="rId172"/>
    <p:sldId id="1031" r:id="rId173"/>
    <p:sldId id="1032" r:id="rId174"/>
    <p:sldId id="1033" r:id="rId175"/>
    <p:sldId id="1034" r:id="rId176"/>
    <p:sldId id="989" r:id="rId177"/>
    <p:sldId id="990" r:id="rId178"/>
    <p:sldId id="991" r:id="rId179"/>
    <p:sldId id="992" r:id="rId180"/>
    <p:sldId id="993" r:id="rId181"/>
    <p:sldId id="994" r:id="rId182"/>
    <p:sldId id="995" r:id="rId183"/>
    <p:sldId id="996" r:id="rId184"/>
    <p:sldId id="997" r:id="rId185"/>
    <p:sldId id="998" r:id="rId186"/>
    <p:sldId id="999" r:id="rId187"/>
    <p:sldId id="1000" r:id="rId188"/>
    <p:sldId id="1001" r:id="rId189"/>
    <p:sldId id="1002" r:id="rId190"/>
    <p:sldId id="1003" r:id="rId191"/>
    <p:sldId id="1004" r:id="rId192"/>
    <p:sldId id="1005" r:id="rId193"/>
    <p:sldId id="1006" r:id="rId194"/>
    <p:sldId id="1007" r:id="rId195"/>
    <p:sldId id="1008" r:id="rId196"/>
    <p:sldId id="1009" r:id="rId197"/>
    <p:sldId id="1010" r:id="rId198"/>
    <p:sldId id="1011" r:id="rId199"/>
    <p:sldId id="1012" r:id="rId200"/>
    <p:sldId id="1013" r:id="rId201"/>
    <p:sldId id="1014" r:id="rId202"/>
    <p:sldId id="1015" r:id="rId203"/>
    <p:sldId id="1016" r:id="rId204"/>
    <p:sldId id="1639" r:id="rId205"/>
    <p:sldId id="1640" r:id="rId206"/>
    <p:sldId id="1641" r:id="rId207"/>
    <p:sldId id="1642" r:id="rId208"/>
    <p:sldId id="1643" r:id="rId209"/>
    <p:sldId id="1623" r:id="rId210"/>
    <p:sldId id="1624" r:id="rId211"/>
    <p:sldId id="1625" r:id="rId212"/>
    <p:sldId id="1626" r:id="rId213"/>
    <p:sldId id="1627" r:id="rId214"/>
    <p:sldId id="1628" r:id="rId215"/>
    <p:sldId id="1629" r:id="rId216"/>
    <p:sldId id="1630" r:id="rId217"/>
    <p:sldId id="1631" r:id="rId218"/>
    <p:sldId id="1632" r:id="rId219"/>
    <p:sldId id="1633" r:id="rId220"/>
    <p:sldId id="1634" r:id="rId221"/>
    <p:sldId id="1635" r:id="rId222"/>
    <p:sldId id="1636" r:id="rId223"/>
    <p:sldId id="1637" r:id="rId224"/>
    <p:sldId id="1638" r:id="rId225"/>
    <p:sldId id="1534" r:id="rId226"/>
    <p:sldId id="1585" r:id="rId227"/>
    <p:sldId id="1618" r:id="rId228"/>
    <p:sldId id="1619" r:id="rId229"/>
    <p:sldId id="1620" r:id="rId230"/>
    <p:sldId id="1621" r:id="rId231"/>
    <p:sldId id="1622" r:id="rId232"/>
    <p:sldId id="1540" r:id="rId233"/>
    <p:sldId id="1541" r:id="rId234"/>
    <p:sldId id="1542" r:id="rId235"/>
    <p:sldId id="1543" r:id="rId236"/>
    <p:sldId id="1544" r:id="rId237"/>
    <p:sldId id="1545" r:id="rId238"/>
    <p:sldId id="1546" r:id="rId239"/>
    <p:sldId id="1547" r:id="rId240"/>
    <p:sldId id="1548" r:id="rId241"/>
    <p:sldId id="1549" r:id="rId242"/>
    <p:sldId id="1550" r:id="rId243"/>
    <p:sldId id="1551" r:id="rId244"/>
    <p:sldId id="1552" r:id="rId245"/>
    <p:sldId id="1553" r:id="rId246"/>
    <p:sldId id="1554" r:id="rId247"/>
    <p:sldId id="1555" r:id="rId248"/>
    <p:sldId id="1556" r:id="rId249"/>
    <p:sldId id="1557" r:id="rId250"/>
    <p:sldId id="1558" r:id="rId251"/>
    <p:sldId id="1559" r:id="rId252"/>
    <p:sldId id="1560" r:id="rId253"/>
    <p:sldId id="1561" r:id="rId254"/>
    <p:sldId id="1562" r:id="rId255"/>
    <p:sldId id="1563" r:id="rId256"/>
    <p:sldId id="1564" r:id="rId257"/>
    <p:sldId id="1565" r:id="rId258"/>
    <p:sldId id="1566" r:id="rId259"/>
    <p:sldId id="1567" r:id="rId260"/>
    <p:sldId id="1568" r:id="rId261"/>
    <p:sldId id="1569" r:id="rId262"/>
    <p:sldId id="1570" r:id="rId263"/>
    <p:sldId id="1571" r:id="rId264"/>
    <p:sldId id="1572" r:id="rId265"/>
    <p:sldId id="1573" r:id="rId266"/>
    <p:sldId id="1574" r:id="rId267"/>
    <p:sldId id="1575" r:id="rId268"/>
    <p:sldId id="1576" r:id="rId269"/>
    <p:sldId id="1577" r:id="rId270"/>
    <p:sldId id="1578" r:id="rId271"/>
    <p:sldId id="1579" r:id="rId272"/>
    <p:sldId id="1580" r:id="rId273"/>
    <p:sldId id="1581" r:id="rId274"/>
    <p:sldId id="1582" r:id="rId275"/>
    <p:sldId id="1583" r:id="rId276"/>
    <p:sldId id="1584" r:id="rId27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79"/>
    <p:restoredTop sz="94658"/>
  </p:normalViewPr>
  <p:slideViewPr>
    <p:cSldViewPr>
      <p:cViewPr varScale="1">
        <p:scale>
          <a:sx n="81" d="100"/>
          <a:sy n="81" d="100"/>
        </p:scale>
        <p:origin x="105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2.xml"/><Relationship Id="rId21" Type="http://schemas.openxmlformats.org/officeDocument/2006/relationships/slide" Target="slides/slide6.xml"/><Relationship Id="rId42" Type="http://schemas.openxmlformats.org/officeDocument/2006/relationships/slide" Target="slides/slide27.xml"/><Relationship Id="rId63" Type="http://schemas.openxmlformats.org/officeDocument/2006/relationships/slide" Target="slides/slide48.xml"/><Relationship Id="rId84" Type="http://schemas.openxmlformats.org/officeDocument/2006/relationships/slide" Target="slides/slide69.xml"/><Relationship Id="rId138" Type="http://schemas.openxmlformats.org/officeDocument/2006/relationships/slide" Target="slides/slide123.xml"/><Relationship Id="rId159" Type="http://schemas.openxmlformats.org/officeDocument/2006/relationships/slide" Target="slides/slide144.xml"/><Relationship Id="rId170" Type="http://schemas.openxmlformats.org/officeDocument/2006/relationships/slide" Target="slides/slide155.xml"/><Relationship Id="rId191" Type="http://schemas.openxmlformats.org/officeDocument/2006/relationships/slide" Target="slides/slide176.xml"/><Relationship Id="rId205" Type="http://schemas.openxmlformats.org/officeDocument/2006/relationships/slide" Target="slides/slide190.xml"/><Relationship Id="rId226" Type="http://schemas.openxmlformats.org/officeDocument/2006/relationships/slide" Target="slides/slide211.xml"/><Relationship Id="rId247" Type="http://schemas.openxmlformats.org/officeDocument/2006/relationships/slide" Target="slides/slide232.xml"/><Relationship Id="rId107" Type="http://schemas.openxmlformats.org/officeDocument/2006/relationships/slide" Target="slides/slide92.xml"/><Relationship Id="rId268" Type="http://schemas.openxmlformats.org/officeDocument/2006/relationships/slide" Target="slides/slide253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7.xml"/><Relationship Id="rId53" Type="http://schemas.openxmlformats.org/officeDocument/2006/relationships/slide" Target="slides/slide38.xml"/><Relationship Id="rId74" Type="http://schemas.openxmlformats.org/officeDocument/2006/relationships/slide" Target="slides/slide59.xml"/><Relationship Id="rId128" Type="http://schemas.openxmlformats.org/officeDocument/2006/relationships/slide" Target="slides/slide113.xml"/><Relationship Id="rId149" Type="http://schemas.openxmlformats.org/officeDocument/2006/relationships/slide" Target="slides/slide134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80.xml"/><Relationship Id="rId160" Type="http://schemas.openxmlformats.org/officeDocument/2006/relationships/slide" Target="slides/slide145.xml"/><Relationship Id="rId181" Type="http://schemas.openxmlformats.org/officeDocument/2006/relationships/slide" Target="slides/slide166.xml"/><Relationship Id="rId216" Type="http://schemas.openxmlformats.org/officeDocument/2006/relationships/slide" Target="slides/slide201.xml"/><Relationship Id="rId237" Type="http://schemas.openxmlformats.org/officeDocument/2006/relationships/slide" Target="slides/slide222.xml"/><Relationship Id="rId258" Type="http://schemas.openxmlformats.org/officeDocument/2006/relationships/slide" Target="slides/slide243.xml"/><Relationship Id="rId279" Type="http://schemas.openxmlformats.org/officeDocument/2006/relationships/handoutMaster" Target="handoutMasters/handoutMaster1.xml"/><Relationship Id="rId22" Type="http://schemas.openxmlformats.org/officeDocument/2006/relationships/slide" Target="slides/slide7.xml"/><Relationship Id="rId43" Type="http://schemas.openxmlformats.org/officeDocument/2006/relationships/slide" Target="slides/slide28.xml"/><Relationship Id="rId64" Type="http://schemas.openxmlformats.org/officeDocument/2006/relationships/slide" Target="slides/slide49.xml"/><Relationship Id="rId118" Type="http://schemas.openxmlformats.org/officeDocument/2006/relationships/slide" Target="slides/slide103.xml"/><Relationship Id="rId139" Type="http://schemas.openxmlformats.org/officeDocument/2006/relationships/slide" Target="slides/slide124.xml"/><Relationship Id="rId85" Type="http://schemas.openxmlformats.org/officeDocument/2006/relationships/slide" Target="slides/slide70.xml"/><Relationship Id="rId150" Type="http://schemas.openxmlformats.org/officeDocument/2006/relationships/slide" Target="slides/slide135.xml"/><Relationship Id="rId171" Type="http://schemas.openxmlformats.org/officeDocument/2006/relationships/slide" Target="slides/slide156.xml"/><Relationship Id="rId192" Type="http://schemas.openxmlformats.org/officeDocument/2006/relationships/slide" Target="slides/slide177.xml"/><Relationship Id="rId206" Type="http://schemas.openxmlformats.org/officeDocument/2006/relationships/slide" Target="slides/slide191.xml"/><Relationship Id="rId227" Type="http://schemas.openxmlformats.org/officeDocument/2006/relationships/slide" Target="slides/slide212.xml"/><Relationship Id="rId248" Type="http://schemas.openxmlformats.org/officeDocument/2006/relationships/slide" Target="slides/slide233.xml"/><Relationship Id="rId269" Type="http://schemas.openxmlformats.org/officeDocument/2006/relationships/slide" Target="slides/slide254.xml"/><Relationship Id="rId12" Type="http://schemas.openxmlformats.org/officeDocument/2006/relationships/slideMaster" Target="slideMasters/slideMaster12.xml"/><Relationship Id="rId33" Type="http://schemas.openxmlformats.org/officeDocument/2006/relationships/slide" Target="slides/slide18.xml"/><Relationship Id="rId108" Type="http://schemas.openxmlformats.org/officeDocument/2006/relationships/slide" Target="slides/slide93.xml"/><Relationship Id="rId129" Type="http://schemas.openxmlformats.org/officeDocument/2006/relationships/slide" Target="slides/slide114.xml"/><Relationship Id="rId280" Type="http://schemas.openxmlformats.org/officeDocument/2006/relationships/presProps" Target="presProps.xml"/><Relationship Id="rId54" Type="http://schemas.openxmlformats.org/officeDocument/2006/relationships/slide" Target="slides/slide39.xml"/><Relationship Id="rId75" Type="http://schemas.openxmlformats.org/officeDocument/2006/relationships/slide" Target="slides/slide60.xml"/><Relationship Id="rId96" Type="http://schemas.openxmlformats.org/officeDocument/2006/relationships/slide" Target="slides/slide81.xml"/><Relationship Id="rId140" Type="http://schemas.openxmlformats.org/officeDocument/2006/relationships/slide" Target="slides/slide125.xml"/><Relationship Id="rId161" Type="http://schemas.openxmlformats.org/officeDocument/2006/relationships/slide" Target="slides/slide146.xml"/><Relationship Id="rId182" Type="http://schemas.openxmlformats.org/officeDocument/2006/relationships/slide" Target="slides/slide167.xml"/><Relationship Id="rId217" Type="http://schemas.openxmlformats.org/officeDocument/2006/relationships/slide" Target="slides/slide202.xml"/><Relationship Id="rId6" Type="http://schemas.openxmlformats.org/officeDocument/2006/relationships/slideMaster" Target="slideMasters/slideMaster6.xml"/><Relationship Id="rId238" Type="http://schemas.openxmlformats.org/officeDocument/2006/relationships/slide" Target="slides/slide223.xml"/><Relationship Id="rId259" Type="http://schemas.openxmlformats.org/officeDocument/2006/relationships/slide" Target="slides/slide244.xml"/><Relationship Id="rId23" Type="http://schemas.openxmlformats.org/officeDocument/2006/relationships/slide" Target="slides/slide8.xml"/><Relationship Id="rId119" Type="http://schemas.openxmlformats.org/officeDocument/2006/relationships/slide" Target="slides/slide104.xml"/><Relationship Id="rId270" Type="http://schemas.openxmlformats.org/officeDocument/2006/relationships/slide" Target="slides/slide255.xml"/><Relationship Id="rId44" Type="http://schemas.openxmlformats.org/officeDocument/2006/relationships/slide" Target="slides/slide29.xml"/><Relationship Id="rId65" Type="http://schemas.openxmlformats.org/officeDocument/2006/relationships/slide" Target="slides/slide50.xml"/><Relationship Id="rId86" Type="http://schemas.openxmlformats.org/officeDocument/2006/relationships/slide" Target="slides/slide71.xml"/><Relationship Id="rId130" Type="http://schemas.openxmlformats.org/officeDocument/2006/relationships/slide" Target="slides/slide115.xml"/><Relationship Id="rId151" Type="http://schemas.openxmlformats.org/officeDocument/2006/relationships/slide" Target="slides/slide136.xml"/><Relationship Id="rId172" Type="http://schemas.openxmlformats.org/officeDocument/2006/relationships/slide" Target="slides/slide157.xml"/><Relationship Id="rId193" Type="http://schemas.openxmlformats.org/officeDocument/2006/relationships/slide" Target="slides/slide178.xml"/><Relationship Id="rId207" Type="http://schemas.openxmlformats.org/officeDocument/2006/relationships/slide" Target="slides/slide192.xml"/><Relationship Id="rId228" Type="http://schemas.openxmlformats.org/officeDocument/2006/relationships/slide" Target="slides/slide213.xml"/><Relationship Id="rId249" Type="http://schemas.openxmlformats.org/officeDocument/2006/relationships/slide" Target="slides/slide234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39" Type="http://schemas.openxmlformats.org/officeDocument/2006/relationships/slide" Target="slides/slide24.xml"/><Relationship Id="rId109" Type="http://schemas.openxmlformats.org/officeDocument/2006/relationships/slide" Target="slides/slide94.xml"/><Relationship Id="rId260" Type="http://schemas.openxmlformats.org/officeDocument/2006/relationships/slide" Target="slides/slide245.xml"/><Relationship Id="rId265" Type="http://schemas.openxmlformats.org/officeDocument/2006/relationships/slide" Target="slides/slide250.xml"/><Relationship Id="rId281" Type="http://schemas.openxmlformats.org/officeDocument/2006/relationships/viewProps" Target="viewProps.xml"/><Relationship Id="rId34" Type="http://schemas.openxmlformats.org/officeDocument/2006/relationships/slide" Target="slides/slide19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76" Type="http://schemas.openxmlformats.org/officeDocument/2006/relationships/slide" Target="slides/slide61.xml"/><Relationship Id="rId97" Type="http://schemas.openxmlformats.org/officeDocument/2006/relationships/slide" Target="slides/slide82.xml"/><Relationship Id="rId104" Type="http://schemas.openxmlformats.org/officeDocument/2006/relationships/slide" Target="slides/slide89.xml"/><Relationship Id="rId120" Type="http://schemas.openxmlformats.org/officeDocument/2006/relationships/slide" Target="slides/slide105.xml"/><Relationship Id="rId125" Type="http://schemas.openxmlformats.org/officeDocument/2006/relationships/slide" Target="slides/slide110.xml"/><Relationship Id="rId141" Type="http://schemas.openxmlformats.org/officeDocument/2006/relationships/slide" Target="slides/slide126.xml"/><Relationship Id="rId146" Type="http://schemas.openxmlformats.org/officeDocument/2006/relationships/slide" Target="slides/slide131.xml"/><Relationship Id="rId167" Type="http://schemas.openxmlformats.org/officeDocument/2006/relationships/slide" Target="slides/slide152.xml"/><Relationship Id="rId188" Type="http://schemas.openxmlformats.org/officeDocument/2006/relationships/slide" Target="slides/slide173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6.xml"/><Relationship Id="rId92" Type="http://schemas.openxmlformats.org/officeDocument/2006/relationships/slide" Target="slides/slide77.xml"/><Relationship Id="rId162" Type="http://schemas.openxmlformats.org/officeDocument/2006/relationships/slide" Target="slides/slide147.xml"/><Relationship Id="rId183" Type="http://schemas.openxmlformats.org/officeDocument/2006/relationships/slide" Target="slides/slide168.xml"/><Relationship Id="rId213" Type="http://schemas.openxmlformats.org/officeDocument/2006/relationships/slide" Target="slides/slide198.xml"/><Relationship Id="rId218" Type="http://schemas.openxmlformats.org/officeDocument/2006/relationships/slide" Target="slides/slide203.xml"/><Relationship Id="rId234" Type="http://schemas.openxmlformats.org/officeDocument/2006/relationships/slide" Target="slides/slide219.xml"/><Relationship Id="rId239" Type="http://schemas.openxmlformats.org/officeDocument/2006/relationships/slide" Target="slides/slide224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4.xml"/><Relationship Id="rId250" Type="http://schemas.openxmlformats.org/officeDocument/2006/relationships/slide" Target="slides/slide235.xml"/><Relationship Id="rId255" Type="http://schemas.openxmlformats.org/officeDocument/2006/relationships/slide" Target="slides/slide240.xml"/><Relationship Id="rId271" Type="http://schemas.openxmlformats.org/officeDocument/2006/relationships/slide" Target="slides/slide256.xml"/><Relationship Id="rId276" Type="http://schemas.openxmlformats.org/officeDocument/2006/relationships/slide" Target="slides/slide261.xml"/><Relationship Id="rId24" Type="http://schemas.openxmlformats.org/officeDocument/2006/relationships/slide" Target="slides/slide9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66" Type="http://schemas.openxmlformats.org/officeDocument/2006/relationships/slide" Target="slides/slide51.xml"/><Relationship Id="rId87" Type="http://schemas.openxmlformats.org/officeDocument/2006/relationships/slide" Target="slides/slide72.xml"/><Relationship Id="rId110" Type="http://schemas.openxmlformats.org/officeDocument/2006/relationships/slide" Target="slides/slide95.xml"/><Relationship Id="rId115" Type="http://schemas.openxmlformats.org/officeDocument/2006/relationships/slide" Target="slides/slide100.xml"/><Relationship Id="rId131" Type="http://schemas.openxmlformats.org/officeDocument/2006/relationships/slide" Target="slides/slide116.xml"/><Relationship Id="rId136" Type="http://schemas.openxmlformats.org/officeDocument/2006/relationships/slide" Target="slides/slide121.xml"/><Relationship Id="rId157" Type="http://schemas.openxmlformats.org/officeDocument/2006/relationships/slide" Target="slides/slide142.xml"/><Relationship Id="rId178" Type="http://schemas.openxmlformats.org/officeDocument/2006/relationships/slide" Target="slides/slide163.xml"/><Relationship Id="rId61" Type="http://schemas.openxmlformats.org/officeDocument/2006/relationships/slide" Target="slides/slide46.xml"/><Relationship Id="rId82" Type="http://schemas.openxmlformats.org/officeDocument/2006/relationships/slide" Target="slides/slide67.xml"/><Relationship Id="rId152" Type="http://schemas.openxmlformats.org/officeDocument/2006/relationships/slide" Target="slides/slide137.xml"/><Relationship Id="rId173" Type="http://schemas.openxmlformats.org/officeDocument/2006/relationships/slide" Target="slides/slide158.xml"/><Relationship Id="rId194" Type="http://schemas.openxmlformats.org/officeDocument/2006/relationships/slide" Target="slides/slide179.xml"/><Relationship Id="rId199" Type="http://schemas.openxmlformats.org/officeDocument/2006/relationships/slide" Target="slides/slide184.xml"/><Relationship Id="rId203" Type="http://schemas.openxmlformats.org/officeDocument/2006/relationships/slide" Target="slides/slide188.xml"/><Relationship Id="rId208" Type="http://schemas.openxmlformats.org/officeDocument/2006/relationships/slide" Target="slides/slide193.xml"/><Relationship Id="rId229" Type="http://schemas.openxmlformats.org/officeDocument/2006/relationships/slide" Target="slides/slide214.xml"/><Relationship Id="rId19" Type="http://schemas.openxmlformats.org/officeDocument/2006/relationships/slide" Target="slides/slide4.xml"/><Relationship Id="rId224" Type="http://schemas.openxmlformats.org/officeDocument/2006/relationships/slide" Target="slides/slide209.xml"/><Relationship Id="rId240" Type="http://schemas.openxmlformats.org/officeDocument/2006/relationships/slide" Target="slides/slide225.xml"/><Relationship Id="rId245" Type="http://schemas.openxmlformats.org/officeDocument/2006/relationships/slide" Target="slides/slide230.xml"/><Relationship Id="rId261" Type="http://schemas.openxmlformats.org/officeDocument/2006/relationships/slide" Target="slides/slide246.xml"/><Relationship Id="rId266" Type="http://schemas.openxmlformats.org/officeDocument/2006/relationships/slide" Target="slides/slide251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56" Type="http://schemas.openxmlformats.org/officeDocument/2006/relationships/slide" Target="slides/slide41.xml"/><Relationship Id="rId77" Type="http://schemas.openxmlformats.org/officeDocument/2006/relationships/slide" Target="slides/slide62.xml"/><Relationship Id="rId100" Type="http://schemas.openxmlformats.org/officeDocument/2006/relationships/slide" Target="slides/slide85.xml"/><Relationship Id="rId105" Type="http://schemas.openxmlformats.org/officeDocument/2006/relationships/slide" Target="slides/slide90.xml"/><Relationship Id="rId126" Type="http://schemas.openxmlformats.org/officeDocument/2006/relationships/slide" Target="slides/slide111.xml"/><Relationship Id="rId147" Type="http://schemas.openxmlformats.org/officeDocument/2006/relationships/slide" Target="slides/slide132.xml"/><Relationship Id="rId168" Type="http://schemas.openxmlformats.org/officeDocument/2006/relationships/slide" Target="slides/slide153.xml"/><Relationship Id="rId282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72" Type="http://schemas.openxmlformats.org/officeDocument/2006/relationships/slide" Target="slides/slide57.xml"/><Relationship Id="rId93" Type="http://schemas.openxmlformats.org/officeDocument/2006/relationships/slide" Target="slides/slide78.xml"/><Relationship Id="rId98" Type="http://schemas.openxmlformats.org/officeDocument/2006/relationships/slide" Target="slides/slide83.xml"/><Relationship Id="rId121" Type="http://schemas.openxmlformats.org/officeDocument/2006/relationships/slide" Target="slides/slide106.xml"/><Relationship Id="rId142" Type="http://schemas.openxmlformats.org/officeDocument/2006/relationships/slide" Target="slides/slide127.xml"/><Relationship Id="rId163" Type="http://schemas.openxmlformats.org/officeDocument/2006/relationships/slide" Target="slides/slide148.xml"/><Relationship Id="rId184" Type="http://schemas.openxmlformats.org/officeDocument/2006/relationships/slide" Target="slides/slide169.xml"/><Relationship Id="rId189" Type="http://schemas.openxmlformats.org/officeDocument/2006/relationships/slide" Target="slides/slide174.xml"/><Relationship Id="rId219" Type="http://schemas.openxmlformats.org/officeDocument/2006/relationships/slide" Target="slides/slide204.xml"/><Relationship Id="rId3" Type="http://schemas.openxmlformats.org/officeDocument/2006/relationships/slideMaster" Target="slideMasters/slideMaster3.xml"/><Relationship Id="rId214" Type="http://schemas.openxmlformats.org/officeDocument/2006/relationships/slide" Target="slides/slide199.xml"/><Relationship Id="rId230" Type="http://schemas.openxmlformats.org/officeDocument/2006/relationships/slide" Target="slides/slide215.xml"/><Relationship Id="rId235" Type="http://schemas.openxmlformats.org/officeDocument/2006/relationships/slide" Target="slides/slide220.xml"/><Relationship Id="rId251" Type="http://schemas.openxmlformats.org/officeDocument/2006/relationships/slide" Target="slides/slide236.xml"/><Relationship Id="rId256" Type="http://schemas.openxmlformats.org/officeDocument/2006/relationships/slide" Target="slides/slide241.xml"/><Relationship Id="rId277" Type="http://schemas.openxmlformats.org/officeDocument/2006/relationships/slide" Target="slides/slide262.xml"/><Relationship Id="rId25" Type="http://schemas.openxmlformats.org/officeDocument/2006/relationships/slide" Target="slides/slide10.xml"/><Relationship Id="rId46" Type="http://schemas.openxmlformats.org/officeDocument/2006/relationships/slide" Target="slides/slide31.xml"/><Relationship Id="rId67" Type="http://schemas.openxmlformats.org/officeDocument/2006/relationships/slide" Target="slides/slide52.xml"/><Relationship Id="rId116" Type="http://schemas.openxmlformats.org/officeDocument/2006/relationships/slide" Target="slides/slide101.xml"/><Relationship Id="rId137" Type="http://schemas.openxmlformats.org/officeDocument/2006/relationships/slide" Target="slides/slide122.xml"/><Relationship Id="rId158" Type="http://schemas.openxmlformats.org/officeDocument/2006/relationships/slide" Target="slides/slide143.xml"/><Relationship Id="rId272" Type="http://schemas.openxmlformats.org/officeDocument/2006/relationships/slide" Target="slides/slide257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62" Type="http://schemas.openxmlformats.org/officeDocument/2006/relationships/slide" Target="slides/slide47.xml"/><Relationship Id="rId83" Type="http://schemas.openxmlformats.org/officeDocument/2006/relationships/slide" Target="slides/slide68.xml"/><Relationship Id="rId88" Type="http://schemas.openxmlformats.org/officeDocument/2006/relationships/slide" Target="slides/slide73.xml"/><Relationship Id="rId111" Type="http://schemas.openxmlformats.org/officeDocument/2006/relationships/slide" Target="slides/slide96.xml"/><Relationship Id="rId132" Type="http://schemas.openxmlformats.org/officeDocument/2006/relationships/slide" Target="slides/slide117.xml"/><Relationship Id="rId153" Type="http://schemas.openxmlformats.org/officeDocument/2006/relationships/slide" Target="slides/slide138.xml"/><Relationship Id="rId174" Type="http://schemas.openxmlformats.org/officeDocument/2006/relationships/slide" Target="slides/slide159.xml"/><Relationship Id="rId179" Type="http://schemas.openxmlformats.org/officeDocument/2006/relationships/slide" Target="slides/slide164.xml"/><Relationship Id="rId195" Type="http://schemas.openxmlformats.org/officeDocument/2006/relationships/slide" Target="slides/slide180.xml"/><Relationship Id="rId209" Type="http://schemas.openxmlformats.org/officeDocument/2006/relationships/slide" Target="slides/slide194.xml"/><Relationship Id="rId190" Type="http://schemas.openxmlformats.org/officeDocument/2006/relationships/slide" Target="slides/slide175.xml"/><Relationship Id="rId204" Type="http://schemas.openxmlformats.org/officeDocument/2006/relationships/slide" Target="slides/slide189.xml"/><Relationship Id="rId220" Type="http://schemas.openxmlformats.org/officeDocument/2006/relationships/slide" Target="slides/slide205.xml"/><Relationship Id="rId225" Type="http://schemas.openxmlformats.org/officeDocument/2006/relationships/slide" Target="slides/slide210.xml"/><Relationship Id="rId241" Type="http://schemas.openxmlformats.org/officeDocument/2006/relationships/slide" Target="slides/slide226.xml"/><Relationship Id="rId246" Type="http://schemas.openxmlformats.org/officeDocument/2006/relationships/slide" Target="slides/slide231.xml"/><Relationship Id="rId267" Type="http://schemas.openxmlformats.org/officeDocument/2006/relationships/slide" Target="slides/slide252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21.xml"/><Relationship Id="rId57" Type="http://schemas.openxmlformats.org/officeDocument/2006/relationships/slide" Target="slides/slide42.xml"/><Relationship Id="rId106" Type="http://schemas.openxmlformats.org/officeDocument/2006/relationships/slide" Target="slides/slide91.xml"/><Relationship Id="rId127" Type="http://schemas.openxmlformats.org/officeDocument/2006/relationships/slide" Target="slides/slide112.xml"/><Relationship Id="rId262" Type="http://schemas.openxmlformats.org/officeDocument/2006/relationships/slide" Target="slides/slide247.xml"/><Relationship Id="rId28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6.xml"/><Relationship Id="rId52" Type="http://schemas.openxmlformats.org/officeDocument/2006/relationships/slide" Target="slides/slide37.xml"/><Relationship Id="rId73" Type="http://schemas.openxmlformats.org/officeDocument/2006/relationships/slide" Target="slides/slide58.xml"/><Relationship Id="rId78" Type="http://schemas.openxmlformats.org/officeDocument/2006/relationships/slide" Target="slides/slide63.xml"/><Relationship Id="rId94" Type="http://schemas.openxmlformats.org/officeDocument/2006/relationships/slide" Target="slides/slide79.xml"/><Relationship Id="rId99" Type="http://schemas.openxmlformats.org/officeDocument/2006/relationships/slide" Target="slides/slide84.xml"/><Relationship Id="rId101" Type="http://schemas.openxmlformats.org/officeDocument/2006/relationships/slide" Target="slides/slide86.xml"/><Relationship Id="rId122" Type="http://schemas.openxmlformats.org/officeDocument/2006/relationships/slide" Target="slides/slide107.xml"/><Relationship Id="rId143" Type="http://schemas.openxmlformats.org/officeDocument/2006/relationships/slide" Target="slides/slide128.xml"/><Relationship Id="rId148" Type="http://schemas.openxmlformats.org/officeDocument/2006/relationships/slide" Target="slides/slide133.xml"/><Relationship Id="rId164" Type="http://schemas.openxmlformats.org/officeDocument/2006/relationships/slide" Target="slides/slide149.xml"/><Relationship Id="rId169" Type="http://schemas.openxmlformats.org/officeDocument/2006/relationships/slide" Target="slides/slide154.xml"/><Relationship Id="rId185" Type="http://schemas.openxmlformats.org/officeDocument/2006/relationships/slide" Target="slides/slide17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80" Type="http://schemas.openxmlformats.org/officeDocument/2006/relationships/slide" Target="slides/slide165.xml"/><Relationship Id="rId210" Type="http://schemas.openxmlformats.org/officeDocument/2006/relationships/slide" Target="slides/slide195.xml"/><Relationship Id="rId215" Type="http://schemas.openxmlformats.org/officeDocument/2006/relationships/slide" Target="slides/slide200.xml"/><Relationship Id="rId236" Type="http://schemas.openxmlformats.org/officeDocument/2006/relationships/slide" Target="slides/slide221.xml"/><Relationship Id="rId257" Type="http://schemas.openxmlformats.org/officeDocument/2006/relationships/slide" Target="slides/slide242.xml"/><Relationship Id="rId278" Type="http://schemas.openxmlformats.org/officeDocument/2006/relationships/notesMaster" Target="notesMasters/notesMaster1.xml"/><Relationship Id="rId26" Type="http://schemas.openxmlformats.org/officeDocument/2006/relationships/slide" Target="slides/slide11.xml"/><Relationship Id="rId231" Type="http://schemas.openxmlformats.org/officeDocument/2006/relationships/slide" Target="slides/slide216.xml"/><Relationship Id="rId252" Type="http://schemas.openxmlformats.org/officeDocument/2006/relationships/slide" Target="slides/slide237.xml"/><Relationship Id="rId273" Type="http://schemas.openxmlformats.org/officeDocument/2006/relationships/slide" Target="slides/slide258.xml"/><Relationship Id="rId47" Type="http://schemas.openxmlformats.org/officeDocument/2006/relationships/slide" Target="slides/slide32.xml"/><Relationship Id="rId68" Type="http://schemas.openxmlformats.org/officeDocument/2006/relationships/slide" Target="slides/slide53.xml"/><Relationship Id="rId89" Type="http://schemas.openxmlformats.org/officeDocument/2006/relationships/slide" Target="slides/slide74.xml"/><Relationship Id="rId112" Type="http://schemas.openxmlformats.org/officeDocument/2006/relationships/slide" Target="slides/slide97.xml"/><Relationship Id="rId133" Type="http://schemas.openxmlformats.org/officeDocument/2006/relationships/slide" Target="slides/slide118.xml"/><Relationship Id="rId154" Type="http://schemas.openxmlformats.org/officeDocument/2006/relationships/slide" Target="slides/slide139.xml"/><Relationship Id="rId175" Type="http://schemas.openxmlformats.org/officeDocument/2006/relationships/slide" Target="slides/slide160.xml"/><Relationship Id="rId196" Type="http://schemas.openxmlformats.org/officeDocument/2006/relationships/slide" Target="slides/slide181.xml"/><Relationship Id="rId200" Type="http://schemas.openxmlformats.org/officeDocument/2006/relationships/slide" Target="slides/slide185.xml"/><Relationship Id="rId16" Type="http://schemas.openxmlformats.org/officeDocument/2006/relationships/slide" Target="slides/slide1.xml"/><Relationship Id="rId221" Type="http://schemas.openxmlformats.org/officeDocument/2006/relationships/slide" Target="slides/slide206.xml"/><Relationship Id="rId242" Type="http://schemas.openxmlformats.org/officeDocument/2006/relationships/slide" Target="slides/slide227.xml"/><Relationship Id="rId263" Type="http://schemas.openxmlformats.org/officeDocument/2006/relationships/slide" Target="slides/slide248.xml"/><Relationship Id="rId37" Type="http://schemas.openxmlformats.org/officeDocument/2006/relationships/slide" Target="slides/slide22.xml"/><Relationship Id="rId58" Type="http://schemas.openxmlformats.org/officeDocument/2006/relationships/slide" Target="slides/slide43.xml"/><Relationship Id="rId79" Type="http://schemas.openxmlformats.org/officeDocument/2006/relationships/slide" Target="slides/slide64.xml"/><Relationship Id="rId102" Type="http://schemas.openxmlformats.org/officeDocument/2006/relationships/slide" Target="slides/slide87.xml"/><Relationship Id="rId123" Type="http://schemas.openxmlformats.org/officeDocument/2006/relationships/slide" Target="slides/slide108.xml"/><Relationship Id="rId144" Type="http://schemas.openxmlformats.org/officeDocument/2006/relationships/slide" Target="slides/slide129.xml"/><Relationship Id="rId90" Type="http://schemas.openxmlformats.org/officeDocument/2006/relationships/slide" Target="slides/slide75.xml"/><Relationship Id="rId165" Type="http://schemas.openxmlformats.org/officeDocument/2006/relationships/slide" Target="slides/slide150.xml"/><Relationship Id="rId186" Type="http://schemas.openxmlformats.org/officeDocument/2006/relationships/slide" Target="slides/slide171.xml"/><Relationship Id="rId211" Type="http://schemas.openxmlformats.org/officeDocument/2006/relationships/slide" Target="slides/slide196.xml"/><Relationship Id="rId232" Type="http://schemas.openxmlformats.org/officeDocument/2006/relationships/slide" Target="slides/slide217.xml"/><Relationship Id="rId253" Type="http://schemas.openxmlformats.org/officeDocument/2006/relationships/slide" Target="slides/slide238.xml"/><Relationship Id="rId274" Type="http://schemas.openxmlformats.org/officeDocument/2006/relationships/slide" Target="slides/slide259.xml"/><Relationship Id="rId27" Type="http://schemas.openxmlformats.org/officeDocument/2006/relationships/slide" Target="slides/slide12.xml"/><Relationship Id="rId48" Type="http://schemas.openxmlformats.org/officeDocument/2006/relationships/slide" Target="slides/slide33.xml"/><Relationship Id="rId69" Type="http://schemas.openxmlformats.org/officeDocument/2006/relationships/slide" Target="slides/slide54.xml"/><Relationship Id="rId113" Type="http://schemas.openxmlformats.org/officeDocument/2006/relationships/slide" Target="slides/slide98.xml"/><Relationship Id="rId134" Type="http://schemas.openxmlformats.org/officeDocument/2006/relationships/slide" Target="slides/slide119.xml"/><Relationship Id="rId80" Type="http://schemas.openxmlformats.org/officeDocument/2006/relationships/slide" Target="slides/slide65.xml"/><Relationship Id="rId155" Type="http://schemas.openxmlformats.org/officeDocument/2006/relationships/slide" Target="slides/slide140.xml"/><Relationship Id="rId176" Type="http://schemas.openxmlformats.org/officeDocument/2006/relationships/slide" Target="slides/slide161.xml"/><Relationship Id="rId197" Type="http://schemas.openxmlformats.org/officeDocument/2006/relationships/slide" Target="slides/slide182.xml"/><Relationship Id="rId201" Type="http://schemas.openxmlformats.org/officeDocument/2006/relationships/slide" Target="slides/slide186.xml"/><Relationship Id="rId222" Type="http://schemas.openxmlformats.org/officeDocument/2006/relationships/slide" Target="slides/slide207.xml"/><Relationship Id="rId243" Type="http://schemas.openxmlformats.org/officeDocument/2006/relationships/slide" Target="slides/slide228.xml"/><Relationship Id="rId264" Type="http://schemas.openxmlformats.org/officeDocument/2006/relationships/slide" Target="slides/slide249.xml"/><Relationship Id="rId17" Type="http://schemas.openxmlformats.org/officeDocument/2006/relationships/slide" Target="slides/slide2.xml"/><Relationship Id="rId38" Type="http://schemas.openxmlformats.org/officeDocument/2006/relationships/slide" Target="slides/slide23.xml"/><Relationship Id="rId59" Type="http://schemas.openxmlformats.org/officeDocument/2006/relationships/slide" Target="slides/slide44.xml"/><Relationship Id="rId103" Type="http://schemas.openxmlformats.org/officeDocument/2006/relationships/slide" Target="slides/slide88.xml"/><Relationship Id="rId124" Type="http://schemas.openxmlformats.org/officeDocument/2006/relationships/slide" Target="slides/slide109.xml"/><Relationship Id="rId70" Type="http://schemas.openxmlformats.org/officeDocument/2006/relationships/slide" Target="slides/slide55.xml"/><Relationship Id="rId91" Type="http://schemas.openxmlformats.org/officeDocument/2006/relationships/slide" Target="slides/slide76.xml"/><Relationship Id="rId145" Type="http://schemas.openxmlformats.org/officeDocument/2006/relationships/slide" Target="slides/slide130.xml"/><Relationship Id="rId166" Type="http://schemas.openxmlformats.org/officeDocument/2006/relationships/slide" Target="slides/slide151.xml"/><Relationship Id="rId187" Type="http://schemas.openxmlformats.org/officeDocument/2006/relationships/slide" Target="slides/slide172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197.xml"/><Relationship Id="rId233" Type="http://schemas.openxmlformats.org/officeDocument/2006/relationships/slide" Target="slides/slide218.xml"/><Relationship Id="rId254" Type="http://schemas.openxmlformats.org/officeDocument/2006/relationships/slide" Target="slides/slide239.xml"/><Relationship Id="rId28" Type="http://schemas.openxmlformats.org/officeDocument/2006/relationships/slide" Target="slides/slide13.xml"/><Relationship Id="rId49" Type="http://schemas.openxmlformats.org/officeDocument/2006/relationships/slide" Target="slides/slide34.xml"/><Relationship Id="rId114" Type="http://schemas.openxmlformats.org/officeDocument/2006/relationships/slide" Target="slides/slide99.xml"/><Relationship Id="rId275" Type="http://schemas.openxmlformats.org/officeDocument/2006/relationships/slide" Target="slides/slide260.xml"/><Relationship Id="rId60" Type="http://schemas.openxmlformats.org/officeDocument/2006/relationships/slide" Target="slides/slide45.xml"/><Relationship Id="rId81" Type="http://schemas.openxmlformats.org/officeDocument/2006/relationships/slide" Target="slides/slide66.xml"/><Relationship Id="rId135" Type="http://schemas.openxmlformats.org/officeDocument/2006/relationships/slide" Target="slides/slide120.xml"/><Relationship Id="rId156" Type="http://schemas.openxmlformats.org/officeDocument/2006/relationships/slide" Target="slides/slide141.xml"/><Relationship Id="rId177" Type="http://schemas.openxmlformats.org/officeDocument/2006/relationships/slide" Target="slides/slide162.xml"/><Relationship Id="rId198" Type="http://schemas.openxmlformats.org/officeDocument/2006/relationships/slide" Target="slides/slide183.xml"/><Relationship Id="rId202" Type="http://schemas.openxmlformats.org/officeDocument/2006/relationships/slide" Target="slides/slide187.xml"/><Relationship Id="rId223" Type="http://schemas.openxmlformats.org/officeDocument/2006/relationships/slide" Target="slides/slide208.xml"/><Relationship Id="rId244" Type="http://schemas.openxmlformats.org/officeDocument/2006/relationships/slide" Target="slides/slide22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3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41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42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43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44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45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4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60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5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9.wmf"/></Relationships>
</file>

<file path=ppt/drawings/_rels/vmlDrawing5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30.wmf"/></Relationships>
</file>

<file path=ppt/drawings/_rels/vmlDrawing5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31.wmf"/></Relationships>
</file>

<file path=ppt/drawings/_rels/vmlDrawing5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32.wmf"/></Relationships>
</file>

<file path=ppt/drawings/_rels/vmlDrawing5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33.wmf"/></Relationships>
</file>

<file path=ppt/drawings/_rels/vmlDrawing5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74.wmf"/></Relationships>
</file>

<file path=ppt/drawings/_rels/vmlDrawing58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9.w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30.w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31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0C1463E-9933-B440-B0DC-CE9E41C4AB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6A708B-5A26-BB45-BF86-7122569649F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B04B0910-8B46-A944-8625-EEA337629FCF}" type="datetimeFigureOut">
              <a:rPr lang="en-US"/>
              <a:pPr>
                <a:defRPr/>
              </a:pPr>
              <a:t>3/28/2019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58B583-CF94-9D40-B695-2C21D5F30B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08B830-4B5F-784B-8EE2-9EBF1646FC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F6DA53E-784B-4C14-A466-20D2F99985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83DFDD0-9253-D047-B38B-DEE6749CBF5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38BEE4-34DD-7241-BF54-A1D38A2AD14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9965610-AFFE-439F-9D9E-0A5C1C4E71A6}" type="datetime1">
              <a:rPr lang="en-US" altLang="en-US"/>
              <a:pPr>
                <a:defRPr/>
              </a:pPr>
              <a:t>3/28/2019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273DA50-73AE-EE4B-B1E7-3088C9F3D6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2411520-0157-BA41-80C8-FE9A6B3F84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D6EE38-00EC-AF4B-B24A-3D3A92A745A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9E8AF5-BE70-9F48-B426-FD6CED40A5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1656222-838B-45CD-9707-8C5EDB8A50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8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1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2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5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7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8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9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1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2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4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5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7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8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9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0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1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7">
            <a:extLst>
              <a:ext uri="{FF2B5EF4-FFF2-40B4-BE49-F238E27FC236}">
                <a16:creationId xmlns:a16="http://schemas.microsoft.com/office/drawing/2014/main" id="{E3C5A53A-1B77-4732-A1FC-75308D57F2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054C90A-A9CD-4FEC-80C6-0599808CEBD1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6258" name="Rectangle 2">
            <a:extLst>
              <a:ext uri="{FF2B5EF4-FFF2-40B4-BE49-F238E27FC236}">
                <a16:creationId xmlns:a16="http://schemas.microsoft.com/office/drawing/2014/main" id="{97089F5E-A607-438C-9D3D-9FD4124C94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Rectangle 3">
            <a:extLst>
              <a:ext uri="{FF2B5EF4-FFF2-40B4-BE49-F238E27FC236}">
                <a16:creationId xmlns:a16="http://schemas.microsoft.com/office/drawing/2014/main" id="{B64B7ADD-4EC3-4EDF-BC4E-05F1971E11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7">
            <a:extLst>
              <a:ext uri="{FF2B5EF4-FFF2-40B4-BE49-F238E27FC236}">
                <a16:creationId xmlns:a16="http://schemas.microsoft.com/office/drawing/2014/main" id="{6A932BCC-9ECF-40CE-9D53-1C7BB556F3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4A1C19E-F495-4743-B544-C6075541E001}" type="slidenum">
              <a:rPr lang="en-US" altLang="en-US" smtClean="0"/>
              <a:pPr/>
              <a:t>68</a:t>
            </a:fld>
            <a:endParaRPr lang="en-US" altLang="en-US"/>
          </a:p>
        </p:txBody>
      </p:sp>
      <p:sp>
        <p:nvSpPr>
          <p:cNvPr id="174082" name="Rectangle 2">
            <a:extLst>
              <a:ext uri="{FF2B5EF4-FFF2-40B4-BE49-F238E27FC236}">
                <a16:creationId xmlns:a16="http://schemas.microsoft.com/office/drawing/2014/main" id="{C8D83F61-7A5D-48E3-A7AD-087B5006D1D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083" name="Rectangle 3">
            <a:extLst>
              <a:ext uri="{FF2B5EF4-FFF2-40B4-BE49-F238E27FC236}">
                <a16:creationId xmlns:a16="http://schemas.microsoft.com/office/drawing/2014/main" id="{2B717AC1-C445-4E46-8A49-E8ECB03D95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74725" y="4560888"/>
            <a:ext cx="5365750" cy="4319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41" name="Rectangle 7">
            <a:extLst>
              <a:ext uri="{FF2B5EF4-FFF2-40B4-BE49-F238E27FC236}">
                <a16:creationId xmlns:a16="http://schemas.microsoft.com/office/drawing/2014/main" id="{CEE82061-E42A-4D91-A73D-C6DEC93128E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874A9BE-3D17-4259-9ABA-6CDFAD93686E}" type="slidenum">
              <a:rPr lang="en-US" altLang="en-US" smtClean="0">
                <a:solidFill>
                  <a:srgbClr val="000000"/>
                </a:solidFill>
              </a:rPr>
              <a:pPr/>
              <a:t>235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71042" name="Rectangle 2">
            <a:extLst>
              <a:ext uri="{FF2B5EF4-FFF2-40B4-BE49-F238E27FC236}">
                <a16:creationId xmlns:a16="http://schemas.microsoft.com/office/drawing/2014/main" id="{6F678310-B41F-4059-8C8B-A397B4F5AA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43" name="Rectangle 3">
            <a:extLst>
              <a:ext uri="{FF2B5EF4-FFF2-40B4-BE49-F238E27FC236}">
                <a16:creationId xmlns:a16="http://schemas.microsoft.com/office/drawing/2014/main" id="{DA3A6037-CFBB-46A4-9913-D5C07321D8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89" name="Rectangle 7">
            <a:extLst>
              <a:ext uri="{FF2B5EF4-FFF2-40B4-BE49-F238E27FC236}">
                <a16:creationId xmlns:a16="http://schemas.microsoft.com/office/drawing/2014/main" id="{2CDA276D-B4F9-4199-8EFC-53F58E2694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A782EEF-A0FA-4F5D-9C7A-43D3E1026D11}" type="slidenum">
              <a:rPr lang="en-US" altLang="en-US" smtClean="0">
                <a:solidFill>
                  <a:srgbClr val="000000"/>
                </a:solidFill>
              </a:rPr>
              <a:pPr/>
              <a:t>236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73090" name="Rectangle 2">
            <a:extLst>
              <a:ext uri="{FF2B5EF4-FFF2-40B4-BE49-F238E27FC236}">
                <a16:creationId xmlns:a16="http://schemas.microsoft.com/office/drawing/2014/main" id="{084C57F7-EA18-43C2-9268-A2FD5F42BD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3091" name="Rectangle 3">
            <a:extLst>
              <a:ext uri="{FF2B5EF4-FFF2-40B4-BE49-F238E27FC236}">
                <a16:creationId xmlns:a16="http://schemas.microsoft.com/office/drawing/2014/main" id="{D1E2E67B-A271-47F7-9EA8-3D97C572DF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7" name="Rectangle 7">
            <a:extLst>
              <a:ext uri="{FF2B5EF4-FFF2-40B4-BE49-F238E27FC236}">
                <a16:creationId xmlns:a16="http://schemas.microsoft.com/office/drawing/2014/main" id="{765128C8-A49D-44FF-BEBD-23B2AE4732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5813AAF-A93D-4480-9C9B-F33F2FD776D7}" type="slidenum">
              <a:rPr lang="en-US" altLang="en-US" smtClean="0">
                <a:solidFill>
                  <a:srgbClr val="000000"/>
                </a:solidFill>
              </a:rPr>
              <a:pPr/>
              <a:t>237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75138" name="Rectangle 2">
            <a:extLst>
              <a:ext uri="{FF2B5EF4-FFF2-40B4-BE49-F238E27FC236}">
                <a16:creationId xmlns:a16="http://schemas.microsoft.com/office/drawing/2014/main" id="{27BFD64C-F65C-450A-B00D-0D544C7111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5139" name="Rectangle 3">
            <a:extLst>
              <a:ext uri="{FF2B5EF4-FFF2-40B4-BE49-F238E27FC236}">
                <a16:creationId xmlns:a16="http://schemas.microsoft.com/office/drawing/2014/main" id="{3D270F76-8AE6-4ADE-BFFD-61A07A8829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5" name="Rectangle 7">
            <a:extLst>
              <a:ext uri="{FF2B5EF4-FFF2-40B4-BE49-F238E27FC236}">
                <a16:creationId xmlns:a16="http://schemas.microsoft.com/office/drawing/2014/main" id="{AA7841CD-3CE8-4BC2-9E1F-383E5FCF24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11A833D-77CD-44F1-B56D-9310170A1CA7}" type="slidenum">
              <a:rPr lang="en-US" altLang="en-US" smtClean="0">
                <a:solidFill>
                  <a:srgbClr val="000000"/>
                </a:solidFill>
              </a:rPr>
              <a:pPr/>
              <a:t>238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77186" name="Rectangle 2">
            <a:extLst>
              <a:ext uri="{FF2B5EF4-FFF2-40B4-BE49-F238E27FC236}">
                <a16:creationId xmlns:a16="http://schemas.microsoft.com/office/drawing/2014/main" id="{C4CE1CB2-0912-4170-8B2E-6C4D7A5E27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7187" name="Rectangle 3">
            <a:extLst>
              <a:ext uri="{FF2B5EF4-FFF2-40B4-BE49-F238E27FC236}">
                <a16:creationId xmlns:a16="http://schemas.microsoft.com/office/drawing/2014/main" id="{DFD83224-A793-4B4A-B0D8-BA8C587696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09" name="Rectangle 7">
            <a:extLst>
              <a:ext uri="{FF2B5EF4-FFF2-40B4-BE49-F238E27FC236}">
                <a16:creationId xmlns:a16="http://schemas.microsoft.com/office/drawing/2014/main" id="{878B6B5A-9EB8-4C0D-8DE1-ADBCAF0038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745A111-7B21-4BB1-B950-221BFF02607B}" type="slidenum">
              <a:rPr lang="en-US" altLang="en-US" smtClean="0">
                <a:solidFill>
                  <a:srgbClr val="000000"/>
                </a:solidFill>
              </a:rPr>
              <a:pPr/>
              <a:t>239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78210" name="Rectangle 2">
            <a:extLst>
              <a:ext uri="{FF2B5EF4-FFF2-40B4-BE49-F238E27FC236}">
                <a16:creationId xmlns:a16="http://schemas.microsoft.com/office/drawing/2014/main" id="{AE0FAF83-A604-4B01-8B57-1E263E534C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8211" name="Rectangle 3">
            <a:extLst>
              <a:ext uri="{FF2B5EF4-FFF2-40B4-BE49-F238E27FC236}">
                <a16:creationId xmlns:a16="http://schemas.microsoft.com/office/drawing/2014/main" id="{A0D31105-4F3D-4B4F-AF1F-8CABD80DB5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3" name="Rectangle 7">
            <a:extLst>
              <a:ext uri="{FF2B5EF4-FFF2-40B4-BE49-F238E27FC236}">
                <a16:creationId xmlns:a16="http://schemas.microsoft.com/office/drawing/2014/main" id="{1B370E28-482C-4E23-BDAC-B1FF771064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BCCE5BD-DA2B-48D7-BFE2-E36D2C210343}" type="slidenum">
              <a:rPr lang="en-US" altLang="en-US" smtClean="0">
                <a:solidFill>
                  <a:srgbClr val="000000"/>
                </a:solidFill>
              </a:rPr>
              <a:pPr/>
              <a:t>240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79234" name="Rectangle 2">
            <a:extLst>
              <a:ext uri="{FF2B5EF4-FFF2-40B4-BE49-F238E27FC236}">
                <a16:creationId xmlns:a16="http://schemas.microsoft.com/office/drawing/2014/main" id="{7C5812CD-7875-43EC-BCD9-6B798AB7BE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9235" name="Rectangle 3">
            <a:extLst>
              <a:ext uri="{FF2B5EF4-FFF2-40B4-BE49-F238E27FC236}">
                <a16:creationId xmlns:a16="http://schemas.microsoft.com/office/drawing/2014/main" id="{2ED150FD-F8FF-4FF5-ACAF-EBE640208A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7" name="Rectangle 7">
            <a:extLst>
              <a:ext uri="{FF2B5EF4-FFF2-40B4-BE49-F238E27FC236}">
                <a16:creationId xmlns:a16="http://schemas.microsoft.com/office/drawing/2014/main" id="{8CF1A0A5-FC30-4AF6-933D-726FC6A951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555CA6B-6B5F-4A7C-8BA9-F8F631F26458}" type="slidenum">
              <a:rPr lang="en-US" altLang="en-US" smtClean="0">
                <a:solidFill>
                  <a:srgbClr val="000000"/>
                </a:solidFill>
              </a:rPr>
              <a:pPr/>
              <a:t>241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80258" name="Rectangle 2">
            <a:extLst>
              <a:ext uri="{FF2B5EF4-FFF2-40B4-BE49-F238E27FC236}">
                <a16:creationId xmlns:a16="http://schemas.microsoft.com/office/drawing/2014/main" id="{BE14BC9F-27C7-4462-B9E7-4D35A062EF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0259" name="Rectangle 3">
            <a:extLst>
              <a:ext uri="{FF2B5EF4-FFF2-40B4-BE49-F238E27FC236}">
                <a16:creationId xmlns:a16="http://schemas.microsoft.com/office/drawing/2014/main" id="{0FAA0E11-12AC-4DB9-90FF-3E50831B6B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5" name="Rectangle 7">
            <a:extLst>
              <a:ext uri="{FF2B5EF4-FFF2-40B4-BE49-F238E27FC236}">
                <a16:creationId xmlns:a16="http://schemas.microsoft.com/office/drawing/2014/main" id="{8F460B48-7893-44F8-8330-FFCFE974F0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C5F4DEB-5A92-4E40-944A-BFFA0BEA9733}" type="slidenum">
              <a:rPr lang="en-US" altLang="en-US" smtClean="0">
                <a:solidFill>
                  <a:srgbClr val="000000"/>
                </a:solidFill>
              </a:rPr>
              <a:pPr/>
              <a:t>242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82306" name="Rectangle 2">
            <a:extLst>
              <a:ext uri="{FF2B5EF4-FFF2-40B4-BE49-F238E27FC236}">
                <a16:creationId xmlns:a16="http://schemas.microsoft.com/office/drawing/2014/main" id="{7EF8AA4D-C852-4DC3-945A-A310440E03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2307" name="Rectangle 3">
            <a:extLst>
              <a:ext uri="{FF2B5EF4-FFF2-40B4-BE49-F238E27FC236}">
                <a16:creationId xmlns:a16="http://schemas.microsoft.com/office/drawing/2014/main" id="{976A8BBE-87E8-4969-92A3-7FCA3D0DF2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29" name="Rectangle 7">
            <a:extLst>
              <a:ext uri="{FF2B5EF4-FFF2-40B4-BE49-F238E27FC236}">
                <a16:creationId xmlns:a16="http://schemas.microsoft.com/office/drawing/2014/main" id="{33B2EF06-4ADE-4FA1-9B33-1A985CC0F2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6D38D60-9037-40DF-AE0D-F9E33496BBBD}" type="slidenum">
              <a:rPr lang="en-US" altLang="en-US" smtClean="0">
                <a:solidFill>
                  <a:srgbClr val="000000"/>
                </a:solidFill>
              </a:rPr>
              <a:pPr/>
              <a:t>243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83330" name="Rectangle 2">
            <a:extLst>
              <a:ext uri="{FF2B5EF4-FFF2-40B4-BE49-F238E27FC236}">
                <a16:creationId xmlns:a16="http://schemas.microsoft.com/office/drawing/2014/main" id="{FBCBF2FD-57CF-4F32-8FBE-383CE16B41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3331" name="Rectangle 3">
            <a:extLst>
              <a:ext uri="{FF2B5EF4-FFF2-40B4-BE49-F238E27FC236}">
                <a16:creationId xmlns:a16="http://schemas.microsoft.com/office/drawing/2014/main" id="{D4FAA7A3-AB71-441A-8182-AB354DCE14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7" name="Rectangle 7">
            <a:extLst>
              <a:ext uri="{FF2B5EF4-FFF2-40B4-BE49-F238E27FC236}">
                <a16:creationId xmlns:a16="http://schemas.microsoft.com/office/drawing/2014/main" id="{EBB73059-F8B6-4D32-B272-9743EFEED8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362783A-9B38-4CD2-B0A8-DE2DF9105AD4}" type="slidenum">
              <a:rPr lang="en-US" altLang="en-US" smtClean="0">
                <a:solidFill>
                  <a:srgbClr val="000000"/>
                </a:solidFill>
              </a:rPr>
              <a:pPr/>
              <a:t>244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85378" name="Rectangle 2">
            <a:extLst>
              <a:ext uri="{FF2B5EF4-FFF2-40B4-BE49-F238E27FC236}">
                <a16:creationId xmlns:a16="http://schemas.microsoft.com/office/drawing/2014/main" id="{E9F3FC59-36B2-403E-AD2C-DA477956F6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5379" name="Rectangle 3">
            <a:extLst>
              <a:ext uri="{FF2B5EF4-FFF2-40B4-BE49-F238E27FC236}">
                <a16:creationId xmlns:a16="http://schemas.microsoft.com/office/drawing/2014/main" id="{F39AA27D-A996-43FF-B6F9-AEAEC089CB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Slide Image Placeholder 1">
            <a:extLst>
              <a:ext uri="{FF2B5EF4-FFF2-40B4-BE49-F238E27FC236}">
                <a16:creationId xmlns:a16="http://schemas.microsoft.com/office/drawing/2014/main" id="{3C5CEEF6-C23C-45D9-918A-93617BB92D0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6130" name="Notes Placeholder 2">
            <a:extLst>
              <a:ext uri="{FF2B5EF4-FFF2-40B4-BE49-F238E27FC236}">
                <a16:creationId xmlns:a16="http://schemas.microsoft.com/office/drawing/2014/main" id="{E72BC191-99AC-4545-95F8-E9831D9D6B4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6131" name="Slide Number Placeholder 3">
            <a:extLst>
              <a:ext uri="{FF2B5EF4-FFF2-40B4-BE49-F238E27FC236}">
                <a16:creationId xmlns:a16="http://schemas.microsoft.com/office/drawing/2014/main" id="{792241A3-C1BA-49CD-A110-C2DBF8BD60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5DB5880-8B48-4FFC-8869-ACABAA77C077}" type="slidenum">
              <a:rPr lang="en-US" altLang="en-US" smtClean="0">
                <a:latin typeface="Calibri" panose="020F0502020204030204" pitchFamily="34" charset="0"/>
              </a:rPr>
              <a:pPr/>
              <a:t>69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1" name="Rectangle 7">
            <a:extLst>
              <a:ext uri="{FF2B5EF4-FFF2-40B4-BE49-F238E27FC236}">
                <a16:creationId xmlns:a16="http://schemas.microsoft.com/office/drawing/2014/main" id="{70469D0F-6E44-45AB-A0C4-59392158A4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BE3A201-CEA9-4E7B-ABEF-32AFF939CB66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245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86402" name="Rectangle 2">
            <a:extLst>
              <a:ext uri="{FF2B5EF4-FFF2-40B4-BE49-F238E27FC236}">
                <a16:creationId xmlns:a16="http://schemas.microsoft.com/office/drawing/2014/main" id="{0D989030-9419-48D8-A00C-A2D3A1ED74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6403" name="Rectangle 3">
            <a:extLst>
              <a:ext uri="{FF2B5EF4-FFF2-40B4-BE49-F238E27FC236}">
                <a16:creationId xmlns:a16="http://schemas.microsoft.com/office/drawing/2014/main" id="{B967DADC-4286-402F-A6A6-B897658B05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3" name="Rectangle 7">
            <a:extLst>
              <a:ext uri="{FF2B5EF4-FFF2-40B4-BE49-F238E27FC236}">
                <a16:creationId xmlns:a16="http://schemas.microsoft.com/office/drawing/2014/main" id="{5181DEF0-5AB9-422E-87BF-6B7719EDFA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0D3FA07-FAA6-4C1A-977A-11A394C799D2}" type="slidenum">
              <a:rPr lang="en-US" altLang="en-US" smtClean="0">
                <a:solidFill>
                  <a:srgbClr val="000000"/>
                </a:solidFill>
              </a:rPr>
              <a:pPr/>
              <a:t>247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89474" name="Rectangle 2">
            <a:extLst>
              <a:ext uri="{FF2B5EF4-FFF2-40B4-BE49-F238E27FC236}">
                <a16:creationId xmlns:a16="http://schemas.microsoft.com/office/drawing/2014/main" id="{BCC237DF-BF0E-4675-AE41-A1A18408B4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9475" name="Rectangle 3">
            <a:extLst>
              <a:ext uri="{FF2B5EF4-FFF2-40B4-BE49-F238E27FC236}">
                <a16:creationId xmlns:a16="http://schemas.microsoft.com/office/drawing/2014/main" id="{95C5FCAA-7709-485D-B552-F29139ED82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1" name="Rectangle 7">
            <a:extLst>
              <a:ext uri="{FF2B5EF4-FFF2-40B4-BE49-F238E27FC236}">
                <a16:creationId xmlns:a16="http://schemas.microsoft.com/office/drawing/2014/main" id="{C0F011C8-7207-4895-AF43-6D093367CE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7C73504-B762-42A5-8383-7445FB03E8C9}" type="slidenum">
              <a:rPr lang="en-US" altLang="en-US" smtClean="0">
                <a:solidFill>
                  <a:srgbClr val="000000"/>
                </a:solidFill>
              </a:rPr>
              <a:pPr/>
              <a:t>248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91522" name="Rectangle 2">
            <a:extLst>
              <a:ext uri="{FF2B5EF4-FFF2-40B4-BE49-F238E27FC236}">
                <a16:creationId xmlns:a16="http://schemas.microsoft.com/office/drawing/2014/main" id="{0F517C59-51F6-4F68-B1AD-0E5094620B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23" name="Rectangle 3">
            <a:extLst>
              <a:ext uri="{FF2B5EF4-FFF2-40B4-BE49-F238E27FC236}">
                <a16:creationId xmlns:a16="http://schemas.microsoft.com/office/drawing/2014/main" id="{538D4334-D9ED-4416-816E-89818C37B6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69" name="Rectangle 7">
            <a:extLst>
              <a:ext uri="{FF2B5EF4-FFF2-40B4-BE49-F238E27FC236}">
                <a16:creationId xmlns:a16="http://schemas.microsoft.com/office/drawing/2014/main" id="{75B04CF3-D13C-44CB-87B3-A22AE97892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55247BA-66F2-4332-91D7-D65EA8371651}" type="slidenum">
              <a:rPr lang="en-US" altLang="en-US" smtClean="0">
                <a:solidFill>
                  <a:srgbClr val="000000"/>
                </a:solidFill>
              </a:rPr>
              <a:pPr/>
              <a:t>249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93570" name="Rectangle 2">
            <a:extLst>
              <a:ext uri="{FF2B5EF4-FFF2-40B4-BE49-F238E27FC236}">
                <a16:creationId xmlns:a16="http://schemas.microsoft.com/office/drawing/2014/main" id="{406A63B8-6C45-4A9D-8665-F2AD74ACA6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3571" name="Rectangle 3">
            <a:extLst>
              <a:ext uri="{FF2B5EF4-FFF2-40B4-BE49-F238E27FC236}">
                <a16:creationId xmlns:a16="http://schemas.microsoft.com/office/drawing/2014/main" id="{FA8FD812-26F6-4022-8DB8-10CBB190CF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1" name="Rectangle 7">
            <a:extLst>
              <a:ext uri="{FF2B5EF4-FFF2-40B4-BE49-F238E27FC236}">
                <a16:creationId xmlns:a16="http://schemas.microsoft.com/office/drawing/2014/main" id="{7A5197E4-13DA-4EF0-8DC7-E20F1C6AFC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2D24202-DB7F-44CD-A70A-66E5AB6587FD}" type="slidenum">
              <a:rPr lang="en-US" altLang="en-US" smtClean="0">
                <a:solidFill>
                  <a:srgbClr val="000000"/>
                </a:solidFill>
              </a:rPr>
              <a:pPr/>
              <a:t>251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96642" name="Rectangle 2">
            <a:extLst>
              <a:ext uri="{FF2B5EF4-FFF2-40B4-BE49-F238E27FC236}">
                <a16:creationId xmlns:a16="http://schemas.microsoft.com/office/drawing/2014/main" id="{FF5447E8-B7C0-45BE-A40F-E8734D48C4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6643" name="Rectangle 3">
            <a:extLst>
              <a:ext uri="{FF2B5EF4-FFF2-40B4-BE49-F238E27FC236}">
                <a16:creationId xmlns:a16="http://schemas.microsoft.com/office/drawing/2014/main" id="{2614B26F-B4AF-4776-A4C1-69EF05D6A1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89" name="Rectangle 7">
            <a:extLst>
              <a:ext uri="{FF2B5EF4-FFF2-40B4-BE49-F238E27FC236}">
                <a16:creationId xmlns:a16="http://schemas.microsoft.com/office/drawing/2014/main" id="{3BA1A64E-825E-4F5D-B6DA-07843F364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32FEACC-3A9F-4FBE-B2BC-1F4CC6747A34}" type="slidenum">
              <a:rPr lang="en-US" altLang="en-US" smtClean="0">
                <a:solidFill>
                  <a:srgbClr val="000000"/>
                </a:solidFill>
              </a:rPr>
              <a:pPr/>
              <a:t>252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98690" name="Rectangle 2">
            <a:extLst>
              <a:ext uri="{FF2B5EF4-FFF2-40B4-BE49-F238E27FC236}">
                <a16:creationId xmlns:a16="http://schemas.microsoft.com/office/drawing/2014/main" id="{ED4966DB-EDEA-4F11-BCFF-A4BA4C0FC8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8691" name="Rectangle 3">
            <a:extLst>
              <a:ext uri="{FF2B5EF4-FFF2-40B4-BE49-F238E27FC236}">
                <a16:creationId xmlns:a16="http://schemas.microsoft.com/office/drawing/2014/main" id="{CC9EDEFE-F125-4A26-B1CA-F57A2F5DE2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7" name="Rectangle 7">
            <a:extLst>
              <a:ext uri="{FF2B5EF4-FFF2-40B4-BE49-F238E27FC236}">
                <a16:creationId xmlns:a16="http://schemas.microsoft.com/office/drawing/2014/main" id="{7A460FD2-A8D0-46D1-BE06-8DEBF45A03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A967216-528F-4789-BEFD-BDAEEEBE82DA}" type="slidenum">
              <a:rPr lang="en-US" altLang="en-US" smtClean="0">
                <a:solidFill>
                  <a:srgbClr val="000000"/>
                </a:solidFill>
              </a:rPr>
              <a:pPr/>
              <a:t>253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00738" name="Rectangle 2">
            <a:extLst>
              <a:ext uri="{FF2B5EF4-FFF2-40B4-BE49-F238E27FC236}">
                <a16:creationId xmlns:a16="http://schemas.microsoft.com/office/drawing/2014/main" id="{E7C14769-96DF-411A-9F3E-468735E69C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0739" name="Rectangle 3">
            <a:extLst>
              <a:ext uri="{FF2B5EF4-FFF2-40B4-BE49-F238E27FC236}">
                <a16:creationId xmlns:a16="http://schemas.microsoft.com/office/drawing/2014/main" id="{6CD046FA-A821-4542-9E74-16823C0FEE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5" name="Rectangle 7">
            <a:extLst>
              <a:ext uri="{FF2B5EF4-FFF2-40B4-BE49-F238E27FC236}">
                <a16:creationId xmlns:a16="http://schemas.microsoft.com/office/drawing/2014/main" id="{DEAC1FA6-13D0-4D58-8CEE-943EE88E2A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75F4FC3-9683-49BD-A1A2-136C8D927101}" type="slidenum">
              <a:rPr lang="en-US" altLang="en-US" smtClean="0">
                <a:solidFill>
                  <a:srgbClr val="000000"/>
                </a:solidFill>
              </a:rPr>
              <a:pPr/>
              <a:t>254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02786" name="Rectangle 2">
            <a:extLst>
              <a:ext uri="{FF2B5EF4-FFF2-40B4-BE49-F238E27FC236}">
                <a16:creationId xmlns:a16="http://schemas.microsoft.com/office/drawing/2014/main" id="{0F78D984-3F72-4958-B17E-EB7E66BAF3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2787" name="Rectangle 3">
            <a:extLst>
              <a:ext uri="{FF2B5EF4-FFF2-40B4-BE49-F238E27FC236}">
                <a16:creationId xmlns:a16="http://schemas.microsoft.com/office/drawing/2014/main" id="{FC8BAF4B-AB0D-414F-ADCE-3D2F1381D2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3" name="Rectangle 7">
            <a:extLst>
              <a:ext uri="{FF2B5EF4-FFF2-40B4-BE49-F238E27FC236}">
                <a16:creationId xmlns:a16="http://schemas.microsoft.com/office/drawing/2014/main" id="{34F9055F-077C-4E3E-AA7C-53903C4631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311FDEF-6D12-4E10-A91B-9921EC00D816}" type="slidenum">
              <a:rPr lang="en-US" altLang="en-US" smtClean="0">
                <a:solidFill>
                  <a:srgbClr val="000000"/>
                </a:solidFill>
              </a:rPr>
              <a:pPr/>
              <a:t>255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04834" name="Rectangle 2">
            <a:extLst>
              <a:ext uri="{FF2B5EF4-FFF2-40B4-BE49-F238E27FC236}">
                <a16:creationId xmlns:a16="http://schemas.microsoft.com/office/drawing/2014/main" id="{C3ACDCF4-549F-4C66-9455-6FCE344642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4835" name="Rectangle 3">
            <a:extLst>
              <a:ext uri="{FF2B5EF4-FFF2-40B4-BE49-F238E27FC236}">
                <a16:creationId xmlns:a16="http://schemas.microsoft.com/office/drawing/2014/main" id="{944FB094-484B-4609-A9FA-FF4D8C7331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1" name="Rectangle 7">
            <a:extLst>
              <a:ext uri="{FF2B5EF4-FFF2-40B4-BE49-F238E27FC236}">
                <a16:creationId xmlns:a16="http://schemas.microsoft.com/office/drawing/2014/main" id="{427EE040-DF96-42CC-83FC-84D08D2FFF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06FD58E-35B5-4B63-AAA2-2559A7BF0C3D}" type="slidenum">
              <a:rPr lang="en-US" altLang="en-US" smtClean="0">
                <a:solidFill>
                  <a:srgbClr val="000000"/>
                </a:solidFill>
              </a:rPr>
              <a:pPr/>
              <a:t>256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06882" name="Rectangle 2">
            <a:extLst>
              <a:ext uri="{FF2B5EF4-FFF2-40B4-BE49-F238E27FC236}">
                <a16:creationId xmlns:a16="http://schemas.microsoft.com/office/drawing/2014/main" id="{2026D7E9-F643-4E43-BFAC-F170946497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6883" name="Rectangle 3">
            <a:extLst>
              <a:ext uri="{FF2B5EF4-FFF2-40B4-BE49-F238E27FC236}">
                <a16:creationId xmlns:a16="http://schemas.microsoft.com/office/drawing/2014/main" id="{DBF98011-B5D6-4275-B03A-05B689C17B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Slide Image Placeholder 1">
            <a:extLst>
              <a:ext uri="{FF2B5EF4-FFF2-40B4-BE49-F238E27FC236}">
                <a16:creationId xmlns:a16="http://schemas.microsoft.com/office/drawing/2014/main" id="{0D1E62CF-5A27-4670-8780-6057878AAA0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9202" name="Notes Placeholder 2">
            <a:extLst>
              <a:ext uri="{FF2B5EF4-FFF2-40B4-BE49-F238E27FC236}">
                <a16:creationId xmlns:a16="http://schemas.microsoft.com/office/drawing/2014/main" id="{FA3A9695-8D54-4201-8848-300127D04A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9203" name="Slide Number Placeholder 3">
            <a:extLst>
              <a:ext uri="{FF2B5EF4-FFF2-40B4-BE49-F238E27FC236}">
                <a16:creationId xmlns:a16="http://schemas.microsoft.com/office/drawing/2014/main" id="{65708747-48EF-40A6-91EF-5E717CBE5F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B2BE517-2F89-47A4-8D41-9775B30EE2B7}" type="slidenum">
              <a:rPr lang="en-US" altLang="en-US" smtClean="0">
                <a:latin typeface="Calibri" panose="020F0502020204030204" pitchFamily="34" charset="0"/>
              </a:rPr>
              <a:pPr/>
              <a:t>71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5" name="Rectangle 7">
            <a:extLst>
              <a:ext uri="{FF2B5EF4-FFF2-40B4-BE49-F238E27FC236}">
                <a16:creationId xmlns:a16="http://schemas.microsoft.com/office/drawing/2014/main" id="{D614B6AA-C5D1-4ACC-989D-1CE8B4C3CCE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1E03754-D6FE-45AA-890A-0B242F28042B}" type="slidenum">
              <a:rPr lang="en-US" altLang="en-US" smtClean="0">
                <a:solidFill>
                  <a:srgbClr val="000000"/>
                </a:solidFill>
              </a:rPr>
              <a:pPr/>
              <a:t>257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07906" name="Rectangle 2">
            <a:extLst>
              <a:ext uri="{FF2B5EF4-FFF2-40B4-BE49-F238E27FC236}">
                <a16:creationId xmlns:a16="http://schemas.microsoft.com/office/drawing/2014/main" id="{542D7B66-A37C-4B72-90F3-4C8C8C6624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7907" name="Rectangle 3">
            <a:extLst>
              <a:ext uri="{FF2B5EF4-FFF2-40B4-BE49-F238E27FC236}">
                <a16:creationId xmlns:a16="http://schemas.microsoft.com/office/drawing/2014/main" id="{CF3CF8FA-14B9-40B4-9219-0871F21C7A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29" name="Rectangle 7">
            <a:extLst>
              <a:ext uri="{FF2B5EF4-FFF2-40B4-BE49-F238E27FC236}">
                <a16:creationId xmlns:a16="http://schemas.microsoft.com/office/drawing/2014/main" id="{0BD8623D-3DFF-4BB9-B1B7-BE2F6F45EA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052C94B-AD69-4EFA-B6D8-0701051C0C43}" type="slidenum">
              <a:rPr lang="en-US" altLang="en-US" smtClean="0">
                <a:solidFill>
                  <a:srgbClr val="000000"/>
                </a:solidFill>
              </a:rPr>
              <a:pPr/>
              <a:t>258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08930" name="Rectangle 2">
            <a:extLst>
              <a:ext uri="{FF2B5EF4-FFF2-40B4-BE49-F238E27FC236}">
                <a16:creationId xmlns:a16="http://schemas.microsoft.com/office/drawing/2014/main" id="{3236D7A8-16D8-4049-98F6-793FC234B7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8931" name="Rectangle 3">
            <a:extLst>
              <a:ext uri="{FF2B5EF4-FFF2-40B4-BE49-F238E27FC236}">
                <a16:creationId xmlns:a16="http://schemas.microsoft.com/office/drawing/2014/main" id="{F9713AD3-65C3-4A97-9A0D-F99BC28880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7" name="Rectangle 7">
            <a:extLst>
              <a:ext uri="{FF2B5EF4-FFF2-40B4-BE49-F238E27FC236}">
                <a16:creationId xmlns:a16="http://schemas.microsoft.com/office/drawing/2014/main" id="{353E29C9-3B7E-4CFF-B360-DDDEF12B87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A3CA2F7-1C1C-44A6-B929-D4B64A67904D}" type="slidenum">
              <a:rPr lang="en-US" altLang="en-US" smtClean="0">
                <a:solidFill>
                  <a:srgbClr val="000000"/>
                </a:solidFill>
              </a:rPr>
              <a:pPr/>
              <a:t>259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10978" name="Rectangle 2">
            <a:extLst>
              <a:ext uri="{FF2B5EF4-FFF2-40B4-BE49-F238E27FC236}">
                <a16:creationId xmlns:a16="http://schemas.microsoft.com/office/drawing/2014/main" id="{1F0AA65A-CD74-4919-8B88-8840F9EF29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0979" name="Rectangle 3">
            <a:extLst>
              <a:ext uri="{FF2B5EF4-FFF2-40B4-BE49-F238E27FC236}">
                <a16:creationId xmlns:a16="http://schemas.microsoft.com/office/drawing/2014/main" id="{788FF27B-2837-40CC-91CB-E08408F568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5" name="Rectangle 7">
            <a:extLst>
              <a:ext uri="{FF2B5EF4-FFF2-40B4-BE49-F238E27FC236}">
                <a16:creationId xmlns:a16="http://schemas.microsoft.com/office/drawing/2014/main" id="{70CDD9F0-DD3D-4391-99F2-EC617D0FF5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A8178AF-64D7-417F-AB24-E1586A0CFA16}" type="slidenum">
              <a:rPr lang="en-US" altLang="en-US" smtClean="0">
                <a:solidFill>
                  <a:srgbClr val="000000"/>
                </a:solidFill>
              </a:rPr>
              <a:pPr/>
              <a:t>260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13026" name="Rectangle 2">
            <a:extLst>
              <a:ext uri="{FF2B5EF4-FFF2-40B4-BE49-F238E27FC236}">
                <a16:creationId xmlns:a16="http://schemas.microsoft.com/office/drawing/2014/main" id="{21EA2C47-540F-458D-9B17-96D15EC4949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3027" name="Rectangle 3">
            <a:extLst>
              <a:ext uri="{FF2B5EF4-FFF2-40B4-BE49-F238E27FC236}">
                <a16:creationId xmlns:a16="http://schemas.microsoft.com/office/drawing/2014/main" id="{514D5685-7E02-451B-AEA7-FDA9796C5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3" name="Rectangle 7">
            <a:extLst>
              <a:ext uri="{FF2B5EF4-FFF2-40B4-BE49-F238E27FC236}">
                <a16:creationId xmlns:a16="http://schemas.microsoft.com/office/drawing/2014/main" id="{D300C818-EAF6-462A-B91D-3FA1D2007F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E3D8F59-3AE6-4EF5-8DD4-B7D6CBBA2C7A}" type="slidenum">
              <a:rPr lang="en-US" altLang="en-US" smtClean="0">
                <a:solidFill>
                  <a:srgbClr val="000000"/>
                </a:solidFill>
              </a:rPr>
              <a:pPr/>
              <a:t>261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15074" name="Rectangle 2">
            <a:extLst>
              <a:ext uri="{FF2B5EF4-FFF2-40B4-BE49-F238E27FC236}">
                <a16:creationId xmlns:a16="http://schemas.microsoft.com/office/drawing/2014/main" id="{A13338CF-2445-4AE5-A159-4BE57A97EF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5075" name="Rectangle 3">
            <a:extLst>
              <a:ext uri="{FF2B5EF4-FFF2-40B4-BE49-F238E27FC236}">
                <a16:creationId xmlns:a16="http://schemas.microsoft.com/office/drawing/2014/main" id="{90068F0B-6AFB-4A49-9774-69FFE3AA22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1" name="Rectangle 7">
            <a:extLst>
              <a:ext uri="{FF2B5EF4-FFF2-40B4-BE49-F238E27FC236}">
                <a16:creationId xmlns:a16="http://schemas.microsoft.com/office/drawing/2014/main" id="{1966E3A8-B3BF-4A8A-98BB-A5A8133D8F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2A03950-D35F-435D-A427-A470AAA6B168}" type="slidenum">
              <a:rPr lang="en-US" altLang="en-US" smtClean="0">
                <a:solidFill>
                  <a:srgbClr val="000000"/>
                </a:solidFill>
              </a:rPr>
              <a:pPr/>
              <a:t>262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17122" name="Rectangle 2">
            <a:extLst>
              <a:ext uri="{FF2B5EF4-FFF2-40B4-BE49-F238E27FC236}">
                <a16:creationId xmlns:a16="http://schemas.microsoft.com/office/drawing/2014/main" id="{69B75457-7D6E-4046-BFCD-D721BFFF27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7123" name="Rectangle 3">
            <a:extLst>
              <a:ext uri="{FF2B5EF4-FFF2-40B4-BE49-F238E27FC236}">
                <a16:creationId xmlns:a16="http://schemas.microsoft.com/office/drawing/2014/main" id="{5B5519F4-BFA5-456C-8CF4-372CD8A644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Slide Image Placeholder 1">
            <a:extLst>
              <a:ext uri="{FF2B5EF4-FFF2-40B4-BE49-F238E27FC236}">
                <a16:creationId xmlns:a16="http://schemas.microsoft.com/office/drawing/2014/main" id="{89BACB80-C85A-4E87-A1D9-24C40CF0FF8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4" name="Notes Placeholder 2">
            <a:extLst>
              <a:ext uri="{FF2B5EF4-FFF2-40B4-BE49-F238E27FC236}">
                <a16:creationId xmlns:a16="http://schemas.microsoft.com/office/drawing/2014/main" id="{C390249B-E636-476B-9064-7ECE677627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2275" name="Slide Number Placeholder 3">
            <a:extLst>
              <a:ext uri="{FF2B5EF4-FFF2-40B4-BE49-F238E27FC236}">
                <a16:creationId xmlns:a16="http://schemas.microsoft.com/office/drawing/2014/main" id="{E0C4A9D6-9BF4-4EF2-A9AD-D1C29A33FA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0684DF4-A9EF-4367-89DE-6ADBAF2155C7}" type="slidenum">
              <a:rPr lang="en-US" altLang="en-US" smtClean="0">
                <a:latin typeface="Calibri" panose="020F0502020204030204" pitchFamily="34" charset="0"/>
              </a:rPr>
              <a:pPr/>
              <a:t>73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Slide Image Placeholder 1">
            <a:extLst>
              <a:ext uri="{FF2B5EF4-FFF2-40B4-BE49-F238E27FC236}">
                <a16:creationId xmlns:a16="http://schemas.microsoft.com/office/drawing/2014/main" id="{721C4E8C-787A-4F5B-9336-32D93AF95D9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0466" name="Notes Placeholder 2">
            <a:extLst>
              <a:ext uri="{FF2B5EF4-FFF2-40B4-BE49-F238E27FC236}">
                <a16:creationId xmlns:a16="http://schemas.microsoft.com/office/drawing/2014/main" id="{35760B39-A066-490D-B68B-9F8AD824CFF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jr is R-Type</a:t>
            </a:r>
          </a:p>
        </p:txBody>
      </p:sp>
      <p:sp>
        <p:nvSpPr>
          <p:cNvPr id="190467" name="Slide Number Placeholder 3">
            <a:extLst>
              <a:ext uri="{FF2B5EF4-FFF2-40B4-BE49-F238E27FC236}">
                <a16:creationId xmlns:a16="http://schemas.microsoft.com/office/drawing/2014/main" id="{0681BDAB-A6EF-4098-9108-DB04A763C1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731F020-E1A5-4AC5-AE4E-F61D31719BE1}" type="slidenum">
              <a:rPr lang="en-US" altLang="en-US" smtClean="0">
                <a:latin typeface="Calibri" panose="020F0502020204030204" pitchFamily="34" charset="0"/>
              </a:rPr>
              <a:pPr/>
              <a:t>80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Slide Image Placeholder 1">
            <a:extLst>
              <a:ext uri="{FF2B5EF4-FFF2-40B4-BE49-F238E27FC236}">
                <a16:creationId xmlns:a16="http://schemas.microsoft.com/office/drawing/2014/main" id="{31472E69-23B8-4D0F-B7A7-7DFCB8CB4A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3538" name="Notes Placeholder 2">
            <a:extLst>
              <a:ext uri="{FF2B5EF4-FFF2-40B4-BE49-F238E27FC236}">
                <a16:creationId xmlns:a16="http://schemas.microsoft.com/office/drawing/2014/main" id="{3601857F-E0F3-4923-8666-20BFBA951F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jr is R-Type</a:t>
            </a: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44644940-3347-4A7D-ABB5-9297D03305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AFC89B0-AB41-4E43-919C-2706BDE0E763}" type="slidenum">
              <a:rPr lang="en-US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82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Slide Image Placeholder 1">
            <a:extLst>
              <a:ext uri="{FF2B5EF4-FFF2-40B4-BE49-F238E27FC236}">
                <a16:creationId xmlns:a16="http://schemas.microsoft.com/office/drawing/2014/main" id="{F4372C2B-DF05-4D0A-BC26-8C0C8D938DC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6610" name="Notes Placeholder 2">
            <a:extLst>
              <a:ext uri="{FF2B5EF4-FFF2-40B4-BE49-F238E27FC236}">
                <a16:creationId xmlns:a16="http://schemas.microsoft.com/office/drawing/2014/main" id="{A62C12AF-DF4B-4CD1-8CA4-E1372E9BA8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6611" name="Slide Number Placeholder 3">
            <a:extLst>
              <a:ext uri="{FF2B5EF4-FFF2-40B4-BE49-F238E27FC236}">
                <a16:creationId xmlns:a16="http://schemas.microsoft.com/office/drawing/2014/main" id="{34E29763-2798-41E4-90C6-1FBF942336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5924D2A-0B3A-4E1E-921E-57455BD54381}" type="slidenum">
              <a:rPr lang="en-US" altLang="en-US" smtClean="0">
                <a:latin typeface="Calibri" panose="020F0502020204030204" pitchFamily="34" charset="0"/>
              </a:rPr>
              <a:pPr/>
              <a:t>84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3" name="Rectangle 7">
            <a:extLst>
              <a:ext uri="{FF2B5EF4-FFF2-40B4-BE49-F238E27FC236}">
                <a16:creationId xmlns:a16="http://schemas.microsoft.com/office/drawing/2014/main" id="{A17EA1FF-88AA-4E28-95B7-E189E0FCA6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AF438B1-7711-4856-A6C7-DBA2921E44A7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103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15394" name="Rectangle 2">
            <a:extLst>
              <a:ext uri="{FF2B5EF4-FFF2-40B4-BE49-F238E27FC236}">
                <a16:creationId xmlns:a16="http://schemas.microsoft.com/office/drawing/2014/main" id="{9C9C47B8-C603-4D87-BB8A-01CF312F3D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5395" name="Rectangle 3">
            <a:extLst>
              <a:ext uri="{FF2B5EF4-FFF2-40B4-BE49-F238E27FC236}">
                <a16:creationId xmlns:a16="http://schemas.microsoft.com/office/drawing/2014/main" id="{21262A56-2146-4974-94C3-71B927A6EF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7" name="Rectangle 7">
            <a:extLst>
              <a:ext uri="{FF2B5EF4-FFF2-40B4-BE49-F238E27FC236}">
                <a16:creationId xmlns:a16="http://schemas.microsoft.com/office/drawing/2014/main" id="{36EA37AC-EB1F-44F9-95C0-594AD55B8B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A5676B4-37F5-42BA-97C7-28E6EC1ECD8A}" type="slidenum">
              <a:rPr lang="en-US" altLang="en-US" smtClean="0">
                <a:solidFill>
                  <a:srgbClr val="000000"/>
                </a:solidFill>
              </a:rPr>
              <a:pPr/>
              <a:t>104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16418" name="Rectangle 2">
            <a:extLst>
              <a:ext uri="{FF2B5EF4-FFF2-40B4-BE49-F238E27FC236}">
                <a16:creationId xmlns:a16="http://schemas.microsoft.com/office/drawing/2014/main" id="{87170844-9D23-4E1B-9DD3-DEBE818066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6419" name="Rectangle 3">
            <a:extLst>
              <a:ext uri="{FF2B5EF4-FFF2-40B4-BE49-F238E27FC236}">
                <a16:creationId xmlns:a16="http://schemas.microsoft.com/office/drawing/2014/main" id="{F10BF852-A410-4763-A92D-F3B319BDB9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1" name="Rectangle 7">
            <a:extLst>
              <a:ext uri="{FF2B5EF4-FFF2-40B4-BE49-F238E27FC236}">
                <a16:creationId xmlns:a16="http://schemas.microsoft.com/office/drawing/2014/main" id="{9EF2D823-FD15-4B14-869E-EEEE54EB17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6D650D8-FBB7-494F-A9B7-84F0D4321E94}" type="slidenum">
              <a:rPr lang="en-US" altLang="en-US" smtClean="0">
                <a:solidFill>
                  <a:srgbClr val="000000"/>
                </a:solidFill>
              </a:rPr>
              <a:pPr/>
              <a:t>105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17442" name="Rectangle 2">
            <a:extLst>
              <a:ext uri="{FF2B5EF4-FFF2-40B4-BE49-F238E27FC236}">
                <a16:creationId xmlns:a16="http://schemas.microsoft.com/office/drawing/2014/main" id="{CADE5A81-943A-4882-A8E6-7360DDDA46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43" name="Rectangle 3">
            <a:extLst>
              <a:ext uri="{FF2B5EF4-FFF2-40B4-BE49-F238E27FC236}">
                <a16:creationId xmlns:a16="http://schemas.microsoft.com/office/drawing/2014/main" id="{8CF22B08-2375-4569-823A-D07EFB91D7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Slide Image Placeholder 1">
            <a:extLst>
              <a:ext uri="{FF2B5EF4-FFF2-40B4-BE49-F238E27FC236}">
                <a16:creationId xmlns:a16="http://schemas.microsoft.com/office/drawing/2014/main" id="{7ED89903-84B0-4F99-98B5-7FF021F131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4" name="Notes Placeholder 2">
            <a:extLst>
              <a:ext uri="{FF2B5EF4-FFF2-40B4-BE49-F238E27FC236}">
                <a16:creationId xmlns:a16="http://schemas.microsoft.com/office/drawing/2014/main" id="{E2616F7D-B4EA-4F03-908A-CA3DC67BA7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00355" name="Slide Number Placeholder 3">
            <a:extLst>
              <a:ext uri="{FF2B5EF4-FFF2-40B4-BE49-F238E27FC236}">
                <a16:creationId xmlns:a16="http://schemas.microsoft.com/office/drawing/2014/main" id="{5878C25F-DFA5-418F-A1BE-033A051D51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F6D25AD-2B5C-4B2B-BDB9-DBD460C9C50C}" type="slidenum">
              <a:rPr lang="en-US" altLang="en-US" smtClean="0">
                <a:latin typeface="Calibri" panose="020F0502020204030204" pitchFamily="34" charset="0"/>
              </a:rPr>
              <a:pPr/>
              <a:t>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5" name="Rectangle 7">
            <a:extLst>
              <a:ext uri="{FF2B5EF4-FFF2-40B4-BE49-F238E27FC236}">
                <a16:creationId xmlns:a16="http://schemas.microsoft.com/office/drawing/2014/main" id="{D169EC74-9763-400F-A6C1-B5F778F43A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A4F9C82-46B4-46D4-B309-195F12997AB0}" type="slidenum">
              <a:rPr lang="en-US" altLang="en-US" smtClean="0">
                <a:solidFill>
                  <a:srgbClr val="000000"/>
                </a:solidFill>
              </a:rPr>
              <a:pPr/>
              <a:t>106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18466" name="Rectangle 2">
            <a:extLst>
              <a:ext uri="{FF2B5EF4-FFF2-40B4-BE49-F238E27FC236}">
                <a16:creationId xmlns:a16="http://schemas.microsoft.com/office/drawing/2014/main" id="{58C02A08-AD4B-4F57-A9F1-FAD5C57B92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8467" name="Rectangle 3">
            <a:extLst>
              <a:ext uri="{FF2B5EF4-FFF2-40B4-BE49-F238E27FC236}">
                <a16:creationId xmlns:a16="http://schemas.microsoft.com/office/drawing/2014/main" id="{E874CE14-E719-49D8-91AE-99CC314B3F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89" name="Rectangle 7">
            <a:extLst>
              <a:ext uri="{FF2B5EF4-FFF2-40B4-BE49-F238E27FC236}">
                <a16:creationId xmlns:a16="http://schemas.microsoft.com/office/drawing/2014/main" id="{0C8305E1-014F-4F5B-A922-1A9AC8199B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AA32D20-0129-4A52-AE68-B7E5FF204E59}" type="slidenum">
              <a:rPr lang="en-US" altLang="en-US" smtClean="0">
                <a:solidFill>
                  <a:srgbClr val="000000"/>
                </a:solidFill>
              </a:rPr>
              <a:pPr/>
              <a:t>107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19490" name="Rectangle 2">
            <a:extLst>
              <a:ext uri="{FF2B5EF4-FFF2-40B4-BE49-F238E27FC236}">
                <a16:creationId xmlns:a16="http://schemas.microsoft.com/office/drawing/2014/main" id="{81C7F195-3F3A-4389-8185-88A984B3DC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9491" name="Rectangle 3">
            <a:extLst>
              <a:ext uri="{FF2B5EF4-FFF2-40B4-BE49-F238E27FC236}">
                <a16:creationId xmlns:a16="http://schemas.microsoft.com/office/drawing/2014/main" id="{E3173237-1171-41E9-90E5-FD437CAA5B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3" name="Rectangle 7">
            <a:extLst>
              <a:ext uri="{FF2B5EF4-FFF2-40B4-BE49-F238E27FC236}">
                <a16:creationId xmlns:a16="http://schemas.microsoft.com/office/drawing/2014/main" id="{DF0963EE-A1FF-48E9-8CF9-26628D8F49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1E81F8F-E026-4155-99B4-D0DF849FD3A0}" type="slidenum">
              <a:rPr lang="en-US" altLang="en-US" smtClean="0">
                <a:solidFill>
                  <a:srgbClr val="000000"/>
                </a:solidFill>
              </a:rPr>
              <a:pPr/>
              <a:t>108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20514" name="Rectangle 2">
            <a:extLst>
              <a:ext uri="{FF2B5EF4-FFF2-40B4-BE49-F238E27FC236}">
                <a16:creationId xmlns:a16="http://schemas.microsoft.com/office/drawing/2014/main" id="{749A42D0-5ADD-4534-AA18-91ADC9757B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0515" name="Rectangle 3">
            <a:extLst>
              <a:ext uri="{FF2B5EF4-FFF2-40B4-BE49-F238E27FC236}">
                <a16:creationId xmlns:a16="http://schemas.microsoft.com/office/drawing/2014/main" id="{A350B481-04E0-481F-BA99-A19253866E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7" name="Rectangle 7">
            <a:extLst>
              <a:ext uri="{FF2B5EF4-FFF2-40B4-BE49-F238E27FC236}">
                <a16:creationId xmlns:a16="http://schemas.microsoft.com/office/drawing/2014/main" id="{76600312-10A9-4621-A0B1-686713F9B6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A7BED92-388C-4B12-9C05-EB11605ED3FA}" type="slidenum">
              <a:rPr lang="en-US" altLang="en-US" smtClean="0">
                <a:solidFill>
                  <a:srgbClr val="000000"/>
                </a:solidFill>
              </a:rPr>
              <a:pPr/>
              <a:t>109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21538" name="Rectangle 2">
            <a:extLst>
              <a:ext uri="{FF2B5EF4-FFF2-40B4-BE49-F238E27FC236}">
                <a16:creationId xmlns:a16="http://schemas.microsoft.com/office/drawing/2014/main" id="{D7F5FD68-D871-4B44-9DF6-F02C65B37A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1539" name="Rectangle 3">
            <a:extLst>
              <a:ext uri="{FF2B5EF4-FFF2-40B4-BE49-F238E27FC236}">
                <a16:creationId xmlns:a16="http://schemas.microsoft.com/office/drawing/2014/main" id="{9717A491-5BA9-47A3-8F51-EE3F69BFED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5" name="Rectangle 7">
            <a:extLst>
              <a:ext uri="{FF2B5EF4-FFF2-40B4-BE49-F238E27FC236}">
                <a16:creationId xmlns:a16="http://schemas.microsoft.com/office/drawing/2014/main" id="{3CF4FBDE-B453-4C51-8B44-C829E95411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DF53CE0-90EF-465E-B4E3-8F5E2E577527}" type="slidenum">
              <a:rPr lang="en-US" altLang="en-US" smtClean="0">
                <a:solidFill>
                  <a:srgbClr val="000000"/>
                </a:solidFill>
              </a:rPr>
              <a:pPr/>
              <a:t>110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23586" name="Rectangle 2">
            <a:extLst>
              <a:ext uri="{FF2B5EF4-FFF2-40B4-BE49-F238E27FC236}">
                <a16:creationId xmlns:a16="http://schemas.microsoft.com/office/drawing/2014/main" id="{DEF4A448-2228-4573-A1B0-26A6736D1A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3587" name="Rectangle 3">
            <a:extLst>
              <a:ext uri="{FF2B5EF4-FFF2-40B4-BE49-F238E27FC236}">
                <a16:creationId xmlns:a16="http://schemas.microsoft.com/office/drawing/2014/main" id="{0EDDBEE5-662F-4E67-B56F-F89EF084B7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09" name="Rectangle 7">
            <a:extLst>
              <a:ext uri="{FF2B5EF4-FFF2-40B4-BE49-F238E27FC236}">
                <a16:creationId xmlns:a16="http://schemas.microsoft.com/office/drawing/2014/main" id="{3CEF4830-082F-44A5-8F18-8B3BE755DE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B338EF2-9B31-4163-B01D-2AB666ACCFC5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111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24610" name="Rectangle 2">
            <a:extLst>
              <a:ext uri="{FF2B5EF4-FFF2-40B4-BE49-F238E27FC236}">
                <a16:creationId xmlns:a16="http://schemas.microsoft.com/office/drawing/2014/main" id="{AD51273F-81C0-4E37-9C8A-ECF7D77B3F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4611" name="Rectangle 3">
            <a:extLst>
              <a:ext uri="{FF2B5EF4-FFF2-40B4-BE49-F238E27FC236}">
                <a16:creationId xmlns:a16="http://schemas.microsoft.com/office/drawing/2014/main" id="{AB5C2EFB-E9E3-4F58-B6E6-D66E50EFC1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1" name="Rectangle 7">
            <a:extLst>
              <a:ext uri="{FF2B5EF4-FFF2-40B4-BE49-F238E27FC236}">
                <a16:creationId xmlns:a16="http://schemas.microsoft.com/office/drawing/2014/main" id="{474C85EF-A4D5-4404-8C2B-30B30D02B5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EC60A2F-D284-41DB-A62C-4F963A15A35D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114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27682" name="Rectangle 2">
            <a:extLst>
              <a:ext uri="{FF2B5EF4-FFF2-40B4-BE49-F238E27FC236}">
                <a16:creationId xmlns:a16="http://schemas.microsoft.com/office/drawing/2014/main" id="{61A5D400-556A-44DD-B286-C8C70B640A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683" name="Rectangle 3">
            <a:extLst>
              <a:ext uri="{FF2B5EF4-FFF2-40B4-BE49-F238E27FC236}">
                <a16:creationId xmlns:a16="http://schemas.microsoft.com/office/drawing/2014/main" id="{8A536893-B1F4-473E-9500-3E799674A2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1" name="Rectangle 7">
            <a:extLst>
              <a:ext uri="{FF2B5EF4-FFF2-40B4-BE49-F238E27FC236}">
                <a16:creationId xmlns:a16="http://schemas.microsoft.com/office/drawing/2014/main" id="{7D5E07AA-9913-4027-9F16-184AC826FF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B5E4D17-FFE9-4D6A-B76A-3EC1FBB0504B}" type="slidenum">
              <a:rPr lang="en-US" altLang="en-US" smtClean="0">
                <a:solidFill>
                  <a:srgbClr val="000000"/>
                </a:solidFill>
              </a:rPr>
              <a:pPr/>
              <a:t>118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32802" name="Rectangle 2">
            <a:extLst>
              <a:ext uri="{FF2B5EF4-FFF2-40B4-BE49-F238E27FC236}">
                <a16:creationId xmlns:a16="http://schemas.microsoft.com/office/drawing/2014/main" id="{260853C2-EE67-4FC0-BDBF-4938A234F4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2803" name="Rectangle 3">
            <a:extLst>
              <a:ext uri="{FF2B5EF4-FFF2-40B4-BE49-F238E27FC236}">
                <a16:creationId xmlns:a16="http://schemas.microsoft.com/office/drawing/2014/main" id="{D9196040-216D-4992-9969-E12A5FACAA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49" name="Rectangle 7">
            <a:extLst>
              <a:ext uri="{FF2B5EF4-FFF2-40B4-BE49-F238E27FC236}">
                <a16:creationId xmlns:a16="http://schemas.microsoft.com/office/drawing/2014/main" id="{19BAD939-C5D9-45E1-8AC1-EB1BCCB2BB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E2897AF-B0D1-4278-8CEE-3760AE683C51}" type="slidenum">
              <a:rPr lang="en-US" altLang="en-US" smtClean="0">
                <a:solidFill>
                  <a:srgbClr val="000000"/>
                </a:solidFill>
              </a:rPr>
              <a:pPr/>
              <a:t>119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34850" name="Rectangle 2">
            <a:extLst>
              <a:ext uri="{FF2B5EF4-FFF2-40B4-BE49-F238E27FC236}">
                <a16:creationId xmlns:a16="http://schemas.microsoft.com/office/drawing/2014/main" id="{EB1AE1D1-3EEC-4B6B-A10E-EEA820D85A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4851" name="Rectangle 3">
            <a:extLst>
              <a:ext uri="{FF2B5EF4-FFF2-40B4-BE49-F238E27FC236}">
                <a16:creationId xmlns:a16="http://schemas.microsoft.com/office/drawing/2014/main" id="{E5960F1A-8EF3-44F0-AE8C-36F27F6B64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7" name="Rectangle 7">
            <a:extLst>
              <a:ext uri="{FF2B5EF4-FFF2-40B4-BE49-F238E27FC236}">
                <a16:creationId xmlns:a16="http://schemas.microsoft.com/office/drawing/2014/main" id="{CC1BE5EB-AA56-4AE3-A497-1597F8D759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9B0E525-9A33-4200-AB85-ECFEB7B29F70}" type="slidenum">
              <a:rPr lang="en-US" altLang="en-US" smtClean="0">
                <a:solidFill>
                  <a:srgbClr val="000000"/>
                </a:solidFill>
              </a:rPr>
              <a:pPr/>
              <a:t>120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36898" name="Rectangle 2">
            <a:extLst>
              <a:ext uri="{FF2B5EF4-FFF2-40B4-BE49-F238E27FC236}">
                <a16:creationId xmlns:a16="http://schemas.microsoft.com/office/drawing/2014/main" id="{2ED4B754-5DAE-4A44-8225-938EAF0498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6899" name="Rectangle 3">
            <a:extLst>
              <a:ext uri="{FF2B5EF4-FFF2-40B4-BE49-F238E27FC236}">
                <a16:creationId xmlns:a16="http://schemas.microsoft.com/office/drawing/2014/main" id="{953CC8A7-7E1D-4E6E-B24A-DE3ECECD96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Slide Image Placeholder 1">
            <a:extLst>
              <a:ext uri="{FF2B5EF4-FFF2-40B4-BE49-F238E27FC236}">
                <a16:creationId xmlns:a16="http://schemas.microsoft.com/office/drawing/2014/main" id="{96FAC214-B4A5-477B-9038-34F56BBE505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8" name="Notes Placeholder 2">
            <a:extLst>
              <a:ext uri="{FF2B5EF4-FFF2-40B4-BE49-F238E27FC236}">
                <a16:creationId xmlns:a16="http://schemas.microsoft.com/office/drawing/2014/main" id="{5567071F-EA0D-456B-9A75-DBA6FF00B26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ISA is the interface between hardware and software… It is a contract that the hardware promises to satisfy.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Builder/user interface</a:t>
            </a:r>
          </a:p>
        </p:txBody>
      </p:sp>
      <p:sp>
        <p:nvSpPr>
          <p:cNvPr id="121859" name="Slide Number Placeholder 3">
            <a:extLst>
              <a:ext uri="{FF2B5EF4-FFF2-40B4-BE49-F238E27FC236}">
                <a16:creationId xmlns:a16="http://schemas.microsoft.com/office/drawing/2014/main" id="{A74126CC-08CD-4247-A42F-41AC399972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8A3604F-8793-437F-9330-A026FF975099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24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5" name="Rectangle 7">
            <a:extLst>
              <a:ext uri="{FF2B5EF4-FFF2-40B4-BE49-F238E27FC236}">
                <a16:creationId xmlns:a16="http://schemas.microsoft.com/office/drawing/2014/main" id="{C25CAED6-D06E-4F87-AB35-6D58FEC8073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719C7AE-C447-4F8E-824F-0E67566AA061}" type="slidenum">
              <a:rPr lang="en-US" altLang="en-US" smtClean="0">
                <a:solidFill>
                  <a:srgbClr val="000000"/>
                </a:solidFill>
              </a:rPr>
              <a:pPr/>
              <a:t>121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38946" name="Rectangle 2">
            <a:extLst>
              <a:ext uri="{FF2B5EF4-FFF2-40B4-BE49-F238E27FC236}">
                <a16:creationId xmlns:a16="http://schemas.microsoft.com/office/drawing/2014/main" id="{F2617F72-C4E5-48AC-91FD-E21C07C2153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8947" name="Rectangle 3">
            <a:extLst>
              <a:ext uri="{FF2B5EF4-FFF2-40B4-BE49-F238E27FC236}">
                <a16:creationId xmlns:a16="http://schemas.microsoft.com/office/drawing/2014/main" id="{E9B7220A-29A7-4083-BA61-20750A8A03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3" name="Rectangle 7">
            <a:extLst>
              <a:ext uri="{FF2B5EF4-FFF2-40B4-BE49-F238E27FC236}">
                <a16:creationId xmlns:a16="http://schemas.microsoft.com/office/drawing/2014/main" id="{89DF5307-235C-4177-A7C1-2B43E10C72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E21C3B9-4B3B-45E3-9C58-8C696C081BC2}" type="slidenum">
              <a:rPr lang="en-US" altLang="en-US" smtClean="0">
                <a:solidFill>
                  <a:srgbClr val="000000"/>
                </a:solidFill>
              </a:rPr>
              <a:pPr/>
              <a:t>122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40994" name="Rectangle 2">
            <a:extLst>
              <a:ext uri="{FF2B5EF4-FFF2-40B4-BE49-F238E27FC236}">
                <a16:creationId xmlns:a16="http://schemas.microsoft.com/office/drawing/2014/main" id="{8736AA2C-229C-4939-AA97-2C41F18ACA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0995" name="Rectangle 3">
            <a:extLst>
              <a:ext uri="{FF2B5EF4-FFF2-40B4-BE49-F238E27FC236}">
                <a16:creationId xmlns:a16="http://schemas.microsoft.com/office/drawing/2014/main" id="{C5EFFAB8-B6B6-4955-AE08-6140C24CD9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3" name="Rectangle 7">
            <a:extLst>
              <a:ext uri="{FF2B5EF4-FFF2-40B4-BE49-F238E27FC236}">
                <a16:creationId xmlns:a16="http://schemas.microsoft.com/office/drawing/2014/main" id="{6D004BB3-DE33-4AFD-8037-8892CC0314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5DFCDF1-4CF5-4687-A822-EB615D66B2CB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157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6834" name="Rectangle 2">
            <a:extLst>
              <a:ext uri="{FF2B5EF4-FFF2-40B4-BE49-F238E27FC236}">
                <a16:creationId xmlns:a16="http://schemas.microsoft.com/office/drawing/2014/main" id="{07E045D1-B9D8-424A-88FA-FEA0431BB5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6835" name="Rectangle 3">
            <a:extLst>
              <a:ext uri="{FF2B5EF4-FFF2-40B4-BE49-F238E27FC236}">
                <a16:creationId xmlns:a16="http://schemas.microsoft.com/office/drawing/2014/main" id="{769025CB-F0F8-4AE2-93F9-6BD9683A8A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1" name="Rectangle 7">
            <a:extLst>
              <a:ext uri="{FF2B5EF4-FFF2-40B4-BE49-F238E27FC236}">
                <a16:creationId xmlns:a16="http://schemas.microsoft.com/office/drawing/2014/main" id="{A530EBDF-86B6-4D3B-9C0B-923DECA34A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C99469-590F-4EAB-9E52-4518D965894D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158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8882" name="Rectangle 2">
            <a:extLst>
              <a:ext uri="{FF2B5EF4-FFF2-40B4-BE49-F238E27FC236}">
                <a16:creationId xmlns:a16="http://schemas.microsoft.com/office/drawing/2014/main" id="{ED150231-976E-4DE7-BA8A-FB856EF07C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883" name="Rectangle 3">
            <a:extLst>
              <a:ext uri="{FF2B5EF4-FFF2-40B4-BE49-F238E27FC236}">
                <a16:creationId xmlns:a16="http://schemas.microsoft.com/office/drawing/2014/main" id="{DCD2F8A0-887C-4E23-9759-FC811265EE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1" name="Rectangle 7">
            <a:extLst>
              <a:ext uri="{FF2B5EF4-FFF2-40B4-BE49-F238E27FC236}">
                <a16:creationId xmlns:a16="http://schemas.microsoft.com/office/drawing/2014/main" id="{78741200-485E-47D0-8C86-B426465703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191E613-0C4A-4E61-B63D-4D5255DB7D75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163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4002" name="Rectangle 2">
            <a:extLst>
              <a:ext uri="{FF2B5EF4-FFF2-40B4-BE49-F238E27FC236}">
                <a16:creationId xmlns:a16="http://schemas.microsoft.com/office/drawing/2014/main" id="{6F5D61E4-6028-4699-9362-1CA90F379A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4003" name="Rectangle 3">
            <a:extLst>
              <a:ext uri="{FF2B5EF4-FFF2-40B4-BE49-F238E27FC236}">
                <a16:creationId xmlns:a16="http://schemas.microsoft.com/office/drawing/2014/main" id="{0CFBAD77-369D-4BEA-AED3-95C09321A8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5" name="Rectangle 7">
            <a:extLst>
              <a:ext uri="{FF2B5EF4-FFF2-40B4-BE49-F238E27FC236}">
                <a16:creationId xmlns:a16="http://schemas.microsoft.com/office/drawing/2014/main" id="{6D0E811D-BC2E-4356-9AAC-900B8DDC10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78F5D10-729F-413A-8D51-E528D2B76B2C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164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5026" name="Rectangle 2">
            <a:extLst>
              <a:ext uri="{FF2B5EF4-FFF2-40B4-BE49-F238E27FC236}">
                <a16:creationId xmlns:a16="http://schemas.microsoft.com/office/drawing/2014/main" id="{E6DCCE3D-A825-4108-9078-17B630BD40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5027" name="Rectangle 3">
            <a:extLst>
              <a:ext uri="{FF2B5EF4-FFF2-40B4-BE49-F238E27FC236}">
                <a16:creationId xmlns:a16="http://schemas.microsoft.com/office/drawing/2014/main" id="{A03C9022-5B07-4BC0-B3B5-1A5541D296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7">
            <a:extLst>
              <a:ext uri="{FF2B5EF4-FFF2-40B4-BE49-F238E27FC236}">
                <a16:creationId xmlns:a16="http://schemas.microsoft.com/office/drawing/2014/main" id="{AEF3EF69-8BE1-4015-9AA6-A5356806C2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B899EF8-7491-43F3-ADFE-B6E9CD366AB3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165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6050" name="Rectangle 2">
            <a:extLst>
              <a:ext uri="{FF2B5EF4-FFF2-40B4-BE49-F238E27FC236}">
                <a16:creationId xmlns:a16="http://schemas.microsoft.com/office/drawing/2014/main" id="{1F12EE61-A5CA-4337-BFCB-329F133CD3D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6051" name="Rectangle 3">
            <a:extLst>
              <a:ext uri="{FF2B5EF4-FFF2-40B4-BE49-F238E27FC236}">
                <a16:creationId xmlns:a16="http://schemas.microsoft.com/office/drawing/2014/main" id="{24DCC474-8AB7-4714-99F7-837C2DD0D0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3" name="Rectangle 7">
            <a:extLst>
              <a:ext uri="{FF2B5EF4-FFF2-40B4-BE49-F238E27FC236}">
                <a16:creationId xmlns:a16="http://schemas.microsoft.com/office/drawing/2014/main" id="{9A470A7B-D69E-46E5-8059-B87C9CD7F4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B42A1FE-5066-4E3C-83EF-DAA7ADF63F08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166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7074" name="Rectangle 2">
            <a:extLst>
              <a:ext uri="{FF2B5EF4-FFF2-40B4-BE49-F238E27FC236}">
                <a16:creationId xmlns:a16="http://schemas.microsoft.com/office/drawing/2014/main" id="{55DBBA2F-8AE1-4498-8898-90A8590251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7075" name="Rectangle 3">
            <a:extLst>
              <a:ext uri="{FF2B5EF4-FFF2-40B4-BE49-F238E27FC236}">
                <a16:creationId xmlns:a16="http://schemas.microsoft.com/office/drawing/2014/main" id="{382AE8BA-2623-450B-8079-4434C5E717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7" name="Rectangle 7">
            <a:extLst>
              <a:ext uri="{FF2B5EF4-FFF2-40B4-BE49-F238E27FC236}">
                <a16:creationId xmlns:a16="http://schemas.microsoft.com/office/drawing/2014/main" id="{2F4B8390-3B30-4486-B72F-011F00A7B1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15168FC-BE33-40DE-8837-C343985C93C7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167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8098" name="Rectangle 2">
            <a:extLst>
              <a:ext uri="{FF2B5EF4-FFF2-40B4-BE49-F238E27FC236}">
                <a16:creationId xmlns:a16="http://schemas.microsoft.com/office/drawing/2014/main" id="{FA116B50-3065-4FFC-B4EF-DD92831234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8099" name="Rectangle 3">
            <a:extLst>
              <a:ext uri="{FF2B5EF4-FFF2-40B4-BE49-F238E27FC236}">
                <a16:creationId xmlns:a16="http://schemas.microsoft.com/office/drawing/2014/main" id="{811BB8C8-9067-42F5-BB1D-174B761CD6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1" name="Rectangle 7">
            <a:extLst>
              <a:ext uri="{FF2B5EF4-FFF2-40B4-BE49-F238E27FC236}">
                <a16:creationId xmlns:a16="http://schemas.microsoft.com/office/drawing/2014/main" id="{C5F8866D-E3D6-4E53-8843-2A211FF055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903A260-E86E-4B2A-9161-C583ED8000E7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168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9122" name="Rectangle 2">
            <a:extLst>
              <a:ext uri="{FF2B5EF4-FFF2-40B4-BE49-F238E27FC236}">
                <a16:creationId xmlns:a16="http://schemas.microsoft.com/office/drawing/2014/main" id="{2C74CAAA-FB5B-46D8-AA78-D59D22E2C5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23" name="Rectangle 3">
            <a:extLst>
              <a:ext uri="{FF2B5EF4-FFF2-40B4-BE49-F238E27FC236}">
                <a16:creationId xmlns:a16="http://schemas.microsoft.com/office/drawing/2014/main" id="{520ECA44-3BC5-43F7-A9FC-C38004724E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Slide Image Placeholder 1">
            <a:extLst>
              <a:ext uri="{FF2B5EF4-FFF2-40B4-BE49-F238E27FC236}">
                <a16:creationId xmlns:a16="http://schemas.microsoft.com/office/drawing/2014/main" id="{06973C86-9127-431E-AE38-2BC41C6DAD9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8" name="Notes Placeholder 2">
            <a:extLst>
              <a:ext uri="{FF2B5EF4-FFF2-40B4-BE49-F238E27FC236}">
                <a16:creationId xmlns:a16="http://schemas.microsoft.com/office/drawing/2014/main" id="{A65EF96D-9CBB-44BF-9F16-3CAEA29CC5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ISA is the interface between hardware and software… It is a contract that the hardware promises to satisfy.</a:t>
            </a:r>
          </a:p>
        </p:txBody>
      </p:sp>
      <p:sp>
        <p:nvSpPr>
          <p:cNvPr id="132099" name="Slide Number Placeholder 3">
            <a:extLst>
              <a:ext uri="{FF2B5EF4-FFF2-40B4-BE49-F238E27FC236}">
                <a16:creationId xmlns:a16="http://schemas.microsoft.com/office/drawing/2014/main" id="{24AFFA84-BC8C-4DFF-9127-C42C3C6486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58D8F26-A7F0-4056-948F-695FD199A776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33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5" name="Rectangle 7">
            <a:extLst>
              <a:ext uri="{FF2B5EF4-FFF2-40B4-BE49-F238E27FC236}">
                <a16:creationId xmlns:a16="http://schemas.microsoft.com/office/drawing/2014/main" id="{FF6DDD6C-95DC-4113-80A2-A43810336D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45039C0-4290-4EAE-89D0-3DEE5D9B36FE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169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0146" name="Rectangle 2">
            <a:extLst>
              <a:ext uri="{FF2B5EF4-FFF2-40B4-BE49-F238E27FC236}">
                <a16:creationId xmlns:a16="http://schemas.microsoft.com/office/drawing/2014/main" id="{14D5758F-5652-46FE-8124-92CA43DBF5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0147" name="Rectangle 3">
            <a:extLst>
              <a:ext uri="{FF2B5EF4-FFF2-40B4-BE49-F238E27FC236}">
                <a16:creationId xmlns:a16="http://schemas.microsoft.com/office/drawing/2014/main" id="{387886AB-D77F-475C-B687-19EE28DE55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69" name="Rectangle 7">
            <a:extLst>
              <a:ext uri="{FF2B5EF4-FFF2-40B4-BE49-F238E27FC236}">
                <a16:creationId xmlns:a16="http://schemas.microsoft.com/office/drawing/2014/main" id="{5CAEE0BC-B35F-4F00-A2F9-1B3C3015B3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A834E1C-8DC3-445C-95B7-294E4C596FF5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170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1170" name="Rectangle 2">
            <a:extLst>
              <a:ext uri="{FF2B5EF4-FFF2-40B4-BE49-F238E27FC236}">
                <a16:creationId xmlns:a16="http://schemas.microsoft.com/office/drawing/2014/main" id="{D2712AEE-A742-4C2C-979E-D68D21FAF9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1171" name="Rectangle 3">
            <a:extLst>
              <a:ext uri="{FF2B5EF4-FFF2-40B4-BE49-F238E27FC236}">
                <a16:creationId xmlns:a16="http://schemas.microsoft.com/office/drawing/2014/main" id="{470D17A6-85E7-44C5-9FBD-0C2E56BC36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3" name="Rectangle 7">
            <a:extLst>
              <a:ext uri="{FF2B5EF4-FFF2-40B4-BE49-F238E27FC236}">
                <a16:creationId xmlns:a16="http://schemas.microsoft.com/office/drawing/2014/main" id="{136AAD40-A138-4878-8A2E-6637AF1346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D6FF319-C866-4930-8422-93ADD4668E82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171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2194" name="Rectangle 2">
            <a:extLst>
              <a:ext uri="{FF2B5EF4-FFF2-40B4-BE49-F238E27FC236}">
                <a16:creationId xmlns:a16="http://schemas.microsoft.com/office/drawing/2014/main" id="{6D2543FD-DA48-4C10-AEF1-7CCB38C7D1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2195" name="Rectangle 3">
            <a:extLst>
              <a:ext uri="{FF2B5EF4-FFF2-40B4-BE49-F238E27FC236}">
                <a16:creationId xmlns:a16="http://schemas.microsoft.com/office/drawing/2014/main" id="{04AF0EE8-B697-4309-916D-2C57DCC850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7" name="Rectangle 7">
            <a:extLst>
              <a:ext uri="{FF2B5EF4-FFF2-40B4-BE49-F238E27FC236}">
                <a16:creationId xmlns:a16="http://schemas.microsoft.com/office/drawing/2014/main" id="{C7B4E902-6492-48FE-929E-C75B88D79F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A6FFF84-DF17-44DA-AD63-D17F1979DB8A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172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3218" name="Rectangle 2">
            <a:extLst>
              <a:ext uri="{FF2B5EF4-FFF2-40B4-BE49-F238E27FC236}">
                <a16:creationId xmlns:a16="http://schemas.microsoft.com/office/drawing/2014/main" id="{D61D5044-02C4-4336-A1CD-08C1975AE1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3219" name="Rectangle 3">
            <a:extLst>
              <a:ext uri="{FF2B5EF4-FFF2-40B4-BE49-F238E27FC236}">
                <a16:creationId xmlns:a16="http://schemas.microsoft.com/office/drawing/2014/main" id="{92FF28AB-74B0-480C-9910-ECDE862478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1" name="Rectangle 7">
            <a:extLst>
              <a:ext uri="{FF2B5EF4-FFF2-40B4-BE49-F238E27FC236}">
                <a16:creationId xmlns:a16="http://schemas.microsoft.com/office/drawing/2014/main" id="{DD2C44BE-D53C-4EBF-B596-B56C58A282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9164BCE-0664-46D4-A8FE-6B92E47B2F39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173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4242" name="Rectangle 2">
            <a:extLst>
              <a:ext uri="{FF2B5EF4-FFF2-40B4-BE49-F238E27FC236}">
                <a16:creationId xmlns:a16="http://schemas.microsoft.com/office/drawing/2014/main" id="{60552ED0-2AA4-4CC7-8004-14FC8846BF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4243" name="Rectangle 3">
            <a:extLst>
              <a:ext uri="{FF2B5EF4-FFF2-40B4-BE49-F238E27FC236}">
                <a16:creationId xmlns:a16="http://schemas.microsoft.com/office/drawing/2014/main" id="{F0867DA8-C46A-4751-8DE3-ACABF9C778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5" name="Rectangle 7">
            <a:extLst>
              <a:ext uri="{FF2B5EF4-FFF2-40B4-BE49-F238E27FC236}">
                <a16:creationId xmlns:a16="http://schemas.microsoft.com/office/drawing/2014/main" id="{9F365B00-9BA7-40C4-A7FE-6C085239794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DC84E4B-5FE3-44FD-98FB-23E6FF1914FF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174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5266" name="Rectangle 2">
            <a:extLst>
              <a:ext uri="{FF2B5EF4-FFF2-40B4-BE49-F238E27FC236}">
                <a16:creationId xmlns:a16="http://schemas.microsoft.com/office/drawing/2014/main" id="{3DF07429-3661-4AB9-A6E2-F6BD2A0A82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5267" name="Rectangle 3">
            <a:extLst>
              <a:ext uri="{FF2B5EF4-FFF2-40B4-BE49-F238E27FC236}">
                <a16:creationId xmlns:a16="http://schemas.microsoft.com/office/drawing/2014/main" id="{0E58CB17-95DA-4339-9A42-C14D5E7F71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89" name="Rectangle 7">
            <a:extLst>
              <a:ext uri="{FF2B5EF4-FFF2-40B4-BE49-F238E27FC236}">
                <a16:creationId xmlns:a16="http://schemas.microsoft.com/office/drawing/2014/main" id="{673ADA30-0F2A-4451-A708-8D35F48D3C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E2C7AAE-49BA-4528-8007-13C2C55E1B64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175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6290" name="Rectangle 2">
            <a:extLst>
              <a:ext uri="{FF2B5EF4-FFF2-40B4-BE49-F238E27FC236}">
                <a16:creationId xmlns:a16="http://schemas.microsoft.com/office/drawing/2014/main" id="{9F97860D-28DD-4176-997B-DE018704BE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6291" name="Rectangle 3">
            <a:extLst>
              <a:ext uri="{FF2B5EF4-FFF2-40B4-BE49-F238E27FC236}">
                <a16:creationId xmlns:a16="http://schemas.microsoft.com/office/drawing/2014/main" id="{8F0ACBAB-4C78-4B98-BC71-3140C213FC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3" name="Rectangle 7">
            <a:extLst>
              <a:ext uri="{FF2B5EF4-FFF2-40B4-BE49-F238E27FC236}">
                <a16:creationId xmlns:a16="http://schemas.microsoft.com/office/drawing/2014/main" id="{749C70A3-27FA-45F8-922F-430C6336D5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72B7AF4-4008-4C93-93A1-BC05CEBFB275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176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7314" name="Rectangle 2">
            <a:extLst>
              <a:ext uri="{FF2B5EF4-FFF2-40B4-BE49-F238E27FC236}">
                <a16:creationId xmlns:a16="http://schemas.microsoft.com/office/drawing/2014/main" id="{A7BCD46C-EF88-48F4-B370-8AA84A5094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7315" name="Rectangle 3">
            <a:extLst>
              <a:ext uri="{FF2B5EF4-FFF2-40B4-BE49-F238E27FC236}">
                <a16:creationId xmlns:a16="http://schemas.microsoft.com/office/drawing/2014/main" id="{8ED2FBC1-93F7-4931-B17D-C6047C236D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7" name="Rectangle 7">
            <a:extLst>
              <a:ext uri="{FF2B5EF4-FFF2-40B4-BE49-F238E27FC236}">
                <a16:creationId xmlns:a16="http://schemas.microsoft.com/office/drawing/2014/main" id="{9362AF25-8312-4F97-AC83-34069555A8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A3E2A3D-1684-4B68-9F91-B8B935456019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177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8338" name="Rectangle 2">
            <a:extLst>
              <a:ext uri="{FF2B5EF4-FFF2-40B4-BE49-F238E27FC236}">
                <a16:creationId xmlns:a16="http://schemas.microsoft.com/office/drawing/2014/main" id="{3E5810B4-1D8D-4028-A419-7F88F33F25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8339" name="Rectangle 3">
            <a:extLst>
              <a:ext uri="{FF2B5EF4-FFF2-40B4-BE49-F238E27FC236}">
                <a16:creationId xmlns:a16="http://schemas.microsoft.com/office/drawing/2014/main" id="{A946D0CC-CAF8-4340-9367-A4BED45817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1" name="Rectangle 7">
            <a:extLst>
              <a:ext uri="{FF2B5EF4-FFF2-40B4-BE49-F238E27FC236}">
                <a16:creationId xmlns:a16="http://schemas.microsoft.com/office/drawing/2014/main" id="{3EA013AE-BA11-44F0-A343-6EB99C5F40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96F6361-5101-4E1F-931C-AA40ECE2976D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178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9362" name="Rectangle 2">
            <a:extLst>
              <a:ext uri="{FF2B5EF4-FFF2-40B4-BE49-F238E27FC236}">
                <a16:creationId xmlns:a16="http://schemas.microsoft.com/office/drawing/2014/main" id="{45C31C63-D8F9-4C49-A74E-84B96953E4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63" name="Rectangle 3">
            <a:extLst>
              <a:ext uri="{FF2B5EF4-FFF2-40B4-BE49-F238E27FC236}">
                <a16:creationId xmlns:a16="http://schemas.microsoft.com/office/drawing/2014/main" id="{990E96C6-E7A7-4D72-9829-80617EDB86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Slide Image Placeholder 1">
            <a:extLst>
              <a:ext uri="{FF2B5EF4-FFF2-40B4-BE49-F238E27FC236}">
                <a16:creationId xmlns:a16="http://schemas.microsoft.com/office/drawing/2014/main" id="{C5A27CC1-370C-48FC-B72B-87CF765C807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6" name="Notes Placeholder 2">
            <a:extLst>
              <a:ext uri="{FF2B5EF4-FFF2-40B4-BE49-F238E27FC236}">
                <a16:creationId xmlns:a16="http://schemas.microsoft.com/office/drawing/2014/main" id="{1633F26E-D7DB-4781-A2F9-0DE4C8BFB17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ISA is the interface between hardware and software… It is a contract that the hardware promises to satisfy.</a:t>
            </a:r>
          </a:p>
        </p:txBody>
      </p:sp>
      <p:sp>
        <p:nvSpPr>
          <p:cNvPr id="134147" name="Slide Number Placeholder 3">
            <a:extLst>
              <a:ext uri="{FF2B5EF4-FFF2-40B4-BE49-F238E27FC236}">
                <a16:creationId xmlns:a16="http://schemas.microsoft.com/office/drawing/2014/main" id="{03F296A1-0DB3-4C5B-AC5D-53BCA99E4B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897CD09-1544-48AD-9D28-E089FA25A63F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34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5" name="Rectangle 7">
            <a:extLst>
              <a:ext uri="{FF2B5EF4-FFF2-40B4-BE49-F238E27FC236}">
                <a16:creationId xmlns:a16="http://schemas.microsoft.com/office/drawing/2014/main" id="{3553E0D9-648D-4764-B5C8-BAEFE89C6D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F19192A-CC30-4697-A6B5-C7062BAF8BAB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179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0386" name="Rectangle 2">
            <a:extLst>
              <a:ext uri="{FF2B5EF4-FFF2-40B4-BE49-F238E27FC236}">
                <a16:creationId xmlns:a16="http://schemas.microsoft.com/office/drawing/2014/main" id="{CA5CAB32-4D3F-406D-8BA5-93EE11C4F9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0387" name="Rectangle 3">
            <a:extLst>
              <a:ext uri="{FF2B5EF4-FFF2-40B4-BE49-F238E27FC236}">
                <a16:creationId xmlns:a16="http://schemas.microsoft.com/office/drawing/2014/main" id="{32140E2D-9636-4FF8-A1A9-CEC13B6435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09" name="Rectangle 7">
            <a:extLst>
              <a:ext uri="{FF2B5EF4-FFF2-40B4-BE49-F238E27FC236}">
                <a16:creationId xmlns:a16="http://schemas.microsoft.com/office/drawing/2014/main" id="{DAE04A9C-BF93-41B1-A507-6E5543B98F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6495EDB-A915-4096-B684-2E5386DFC526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180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1410" name="Rectangle 2">
            <a:extLst>
              <a:ext uri="{FF2B5EF4-FFF2-40B4-BE49-F238E27FC236}">
                <a16:creationId xmlns:a16="http://schemas.microsoft.com/office/drawing/2014/main" id="{6B00742A-08FA-4A96-BD58-1F79CA9313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1411" name="Rectangle 3">
            <a:extLst>
              <a:ext uri="{FF2B5EF4-FFF2-40B4-BE49-F238E27FC236}">
                <a16:creationId xmlns:a16="http://schemas.microsoft.com/office/drawing/2014/main" id="{8F87C4B6-AA65-49BD-8BB0-7CEAB4CA12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3" name="Rectangle 7">
            <a:extLst>
              <a:ext uri="{FF2B5EF4-FFF2-40B4-BE49-F238E27FC236}">
                <a16:creationId xmlns:a16="http://schemas.microsoft.com/office/drawing/2014/main" id="{3A61D100-9714-4F45-9030-469F8A0196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CD2F29C-5D11-44E9-8C6C-A2AF3FC5490E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181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2434" name="Rectangle 2">
            <a:extLst>
              <a:ext uri="{FF2B5EF4-FFF2-40B4-BE49-F238E27FC236}">
                <a16:creationId xmlns:a16="http://schemas.microsoft.com/office/drawing/2014/main" id="{E0561E0B-9FF2-4745-8C5B-355FA52D37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2435" name="Rectangle 3">
            <a:extLst>
              <a:ext uri="{FF2B5EF4-FFF2-40B4-BE49-F238E27FC236}">
                <a16:creationId xmlns:a16="http://schemas.microsoft.com/office/drawing/2014/main" id="{5D8C0B38-895E-48BC-A56B-E6909325B8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7" name="Rectangle 7">
            <a:extLst>
              <a:ext uri="{FF2B5EF4-FFF2-40B4-BE49-F238E27FC236}">
                <a16:creationId xmlns:a16="http://schemas.microsoft.com/office/drawing/2014/main" id="{85491B4E-E03B-4C7E-9C86-A98D3B0EA5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F663D27-7502-451A-AB93-7E09592BC682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182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3458" name="Rectangle 2">
            <a:extLst>
              <a:ext uri="{FF2B5EF4-FFF2-40B4-BE49-F238E27FC236}">
                <a16:creationId xmlns:a16="http://schemas.microsoft.com/office/drawing/2014/main" id="{2E88A5CD-669C-48C1-A28E-AD5613C8C7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3459" name="Rectangle 3">
            <a:extLst>
              <a:ext uri="{FF2B5EF4-FFF2-40B4-BE49-F238E27FC236}">
                <a16:creationId xmlns:a16="http://schemas.microsoft.com/office/drawing/2014/main" id="{3BCF4F9E-077D-484F-985B-C5FD745123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1" name="Rectangle 7">
            <a:extLst>
              <a:ext uri="{FF2B5EF4-FFF2-40B4-BE49-F238E27FC236}">
                <a16:creationId xmlns:a16="http://schemas.microsoft.com/office/drawing/2014/main" id="{146C7EAF-2BFF-4B9D-B7FD-53AC48319B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3730DBB-9D1C-4097-86BA-7BF115C62821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183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4482" name="Rectangle 2">
            <a:extLst>
              <a:ext uri="{FF2B5EF4-FFF2-40B4-BE49-F238E27FC236}">
                <a16:creationId xmlns:a16="http://schemas.microsoft.com/office/drawing/2014/main" id="{1C7EDF28-1A03-4257-81D0-348E0B7BF1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4483" name="Rectangle 3">
            <a:extLst>
              <a:ext uri="{FF2B5EF4-FFF2-40B4-BE49-F238E27FC236}">
                <a16:creationId xmlns:a16="http://schemas.microsoft.com/office/drawing/2014/main" id="{819D41E6-48CD-4B7B-9B82-32E5A97431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5" name="Rectangle 7">
            <a:extLst>
              <a:ext uri="{FF2B5EF4-FFF2-40B4-BE49-F238E27FC236}">
                <a16:creationId xmlns:a16="http://schemas.microsoft.com/office/drawing/2014/main" id="{6B9AFA4A-FD0F-468B-9244-86C914FF9F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5BA9002-FAC6-4BD6-A71B-91CDB5BB5F39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184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5506" name="Rectangle 2">
            <a:extLst>
              <a:ext uri="{FF2B5EF4-FFF2-40B4-BE49-F238E27FC236}">
                <a16:creationId xmlns:a16="http://schemas.microsoft.com/office/drawing/2014/main" id="{9D1AA6AE-E97F-45FE-B525-A1359E1F40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5507" name="Rectangle 3">
            <a:extLst>
              <a:ext uri="{FF2B5EF4-FFF2-40B4-BE49-F238E27FC236}">
                <a16:creationId xmlns:a16="http://schemas.microsoft.com/office/drawing/2014/main" id="{C034F63E-3D63-4041-877C-77B9DB534B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29" name="Rectangle 7">
            <a:extLst>
              <a:ext uri="{FF2B5EF4-FFF2-40B4-BE49-F238E27FC236}">
                <a16:creationId xmlns:a16="http://schemas.microsoft.com/office/drawing/2014/main" id="{BAD5E469-1CCE-4C7B-9540-FAC1A2426F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6ED7EC0-39F6-4578-825E-97EAC7C42D20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185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6530" name="Rectangle 2">
            <a:extLst>
              <a:ext uri="{FF2B5EF4-FFF2-40B4-BE49-F238E27FC236}">
                <a16:creationId xmlns:a16="http://schemas.microsoft.com/office/drawing/2014/main" id="{353CE95D-8D46-4A9E-8CDC-3852F02021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6531" name="Rectangle 3">
            <a:extLst>
              <a:ext uri="{FF2B5EF4-FFF2-40B4-BE49-F238E27FC236}">
                <a16:creationId xmlns:a16="http://schemas.microsoft.com/office/drawing/2014/main" id="{5ABE189A-2B5E-45DC-85F7-6EC29D6C1A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3" name="Rectangle 7">
            <a:extLst>
              <a:ext uri="{FF2B5EF4-FFF2-40B4-BE49-F238E27FC236}">
                <a16:creationId xmlns:a16="http://schemas.microsoft.com/office/drawing/2014/main" id="{74121E6B-05EE-43D0-A4C3-9C46556470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B54F018-5038-4130-B053-125E18BF021D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186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7554" name="Rectangle 2">
            <a:extLst>
              <a:ext uri="{FF2B5EF4-FFF2-40B4-BE49-F238E27FC236}">
                <a16:creationId xmlns:a16="http://schemas.microsoft.com/office/drawing/2014/main" id="{30011101-3860-4D0E-BBD3-98914F16C9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7555" name="Rectangle 3">
            <a:extLst>
              <a:ext uri="{FF2B5EF4-FFF2-40B4-BE49-F238E27FC236}">
                <a16:creationId xmlns:a16="http://schemas.microsoft.com/office/drawing/2014/main" id="{3517A7E9-7A7E-429F-87C7-9207C56F27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7" name="Rectangle 7">
            <a:extLst>
              <a:ext uri="{FF2B5EF4-FFF2-40B4-BE49-F238E27FC236}">
                <a16:creationId xmlns:a16="http://schemas.microsoft.com/office/drawing/2014/main" id="{5F878B74-CAE6-4C08-B461-1758058AF2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97E8C7-FC97-435E-8E54-24FC9D35A2ED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187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8578" name="Rectangle 2">
            <a:extLst>
              <a:ext uri="{FF2B5EF4-FFF2-40B4-BE49-F238E27FC236}">
                <a16:creationId xmlns:a16="http://schemas.microsoft.com/office/drawing/2014/main" id="{5D35E263-5774-4D97-A767-23956B4808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8579" name="Rectangle 3">
            <a:extLst>
              <a:ext uri="{FF2B5EF4-FFF2-40B4-BE49-F238E27FC236}">
                <a16:creationId xmlns:a16="http://schemas.microsoft.com/office/drawing/2014/main" id="{74D291E0-1C42-461A-9126-1B54FFF154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1" name="Rectangle 7">
            <a:extLst>
              <a:ext uri="{FF2B5EF4-FFF2-40B4-BE49-F238E27FC236}">
                <a16:creationId xmlns:a16="http://schemas.microsoft.com/office/drawing/2014/main" id="{5291D6D7-B50A-460B-A7D7-354FD5D7B2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9DDBF69-B8DB-4D0E-A4FE-00A3E68E0665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188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9602" name="Rectangle 2">
            <a:extLst>
              <a:ext uri="{FF2B5EF4-FFF2-40B4-BE49-F238E27FC236}">
                <a16:creationId xmlns:a16="http://schemas.microsoft.com/office/drawing/2014/main" id="{45C5107C-98AE-460F-A62F-09675B6E67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03" name="Rectangle 3">
            <a:extLst>
              <a:ext uri="{FF2B5EF4-FFF2-40B4-BE49-F238E27FC236}">
                <a16:creationId xmlns:a16="http://schemas.microsoft.com/office/drawing/2014/main" id="{AE8E9C28-7F97-4D47-B1F0-8D17F288AF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7">
            <a:extLst>
              <a:ext uri="{FF2B5EF4-FFF2-40B4-BE49-F238E27FC236}">
                <a16:creationId xmlns:a16="http://schemas.microsoft.com/office/drawing/2014/main" id="{1BDCA173-57B8-4CC3-9654-53D2752EB8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0AD6091-9B8F-4CE8-B2D4-E31181930536}" type="slidenum">
              <a:rPr lang="en-US" altLang="en-US" smtClean="0"/>
              <a:pPr/>
              <a:t>60</a:t>
            </a:fld>
            <a:endParaRPr lang="en-US" altLang="en-US"/>
          </a:p>
        </p:txBody>
      </p:sp>
      <p:sp>
        <p:nvSpPr>
          <p:cNvPr id="161794" name="Rectangle 2">
            <a:extLst>
              <a:ext uri="{FF2B5EF4-FFF2-40B4-BE49-F238E27FC236}">
                <a16:creationId xmlns:a16="http://schemas.microsoft.com/office/drawing/2014/main" id="{4DFCEFA8-8A2C-4C41-9544-5FE83145BD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5" name="Rectangle 3">
            <a:extLst>
              <a:ext uri="{FF2B5EF4-FFF2-40B4-BE49-F238E27FC236}">
                <a16:creationId xmlns:a16="http://schemas.microsoft.com/office/drawing/2014/main" id="{CAF8F545-8D22-4BD7-BD24-A781CCBC5F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5" name="Rectangle 7">
            <a:extLst>
              <a:ext uri="{FF2B5EF4-FFF2-40B4-BE49-F238E27FC236}">
                <a16:creationId xmlns:a16="http://schemas.microsoft.com/office/drawing/2014/main" id="{6C36991E-026F-4DD1-91C8-BF92BB02D9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DA1F50D-5FD4-4795-950B-7E97DAE987D5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189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10626" name="Rectangle 2">
            <a:extLst>
              <a:ext uri="{FF2B5EF4-FFF2-40B4-BE49-F238E27FC236}">
                <a16:creationId xmlns:a16="http://schemas.microsoft.com/office/drawing/2014/main" id="{D4492CBC-3A4B-4749-93D1-A3310FDDA7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627" name="Rectangle 3">
            <a:extLst>
              <a:ext uri="{FF2B5EF4-FFF2-40B4-BE49-F238E27FC236}">
                <a16:creationId xmlns:a16="http://schemas.microsoft.com/office/drawing/2014/main" id="{3361B06C-912F-47C1-96A4-135F7879DE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49" name="Rectangle 2">
            <a:extLst>
              <a:ext uri="{FF2B5EF4-FFF2-40B4-BE49-F238E27FC236}">
                <a16:creationId xmlns:a16="http://schemas.microsoft.com/office/drawing/2014/main" id="{F9B1D0B8-DAA0-4112-A0BC-9C17C51516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1650" name="Rectangle 3">
            <a:extLst>
              <a:ext uri="{FF2B5EF4-FFF2-40B4-BE49-F238E27FC236}">
                <a16:creationId xmlns:a16="http://schemas.microsoft.com/office/drawing/2014/main" id="{08733905-2E10-420A-85BD-D37B0E5327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3" name="Rectangle 2">
            <a:extLst>
              <a:ext uri="{FF2B5EF4-FFF2-40B4-BE49-F238E27FC236}">
                <a16:creationId xmlns:a16="http://schemas.microsoft.com/office/drawing/2014/main" id="{3AF9A92C-AE1E-4CF9-BED1-834C4A6AB9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2674" name="Rectangle 3">
            <a:extLst>
              <a:ext uri="{FF2B5EF4-FFF2-40B4-BE49-F238E27FC236}">
                <a16:creationId xmlns:a16="http://schemas.microsoft.com/office/drawing/2014/main" id="{C6ABCFB0-F7A8-4681-876F-486AD7400F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7" name="Rectangle 2">
            <a:extLst>
              <a:ext uri="{FF2B5EF4-FFF2-40B4-BE49-F238E27FC236}">
                <a16:creationId xmlns:a16="http://schemas.microsoft.com/office/drawing/2014/main" id="{A9826969-1B3F-4CDC-91B8-BCBFE0D610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3698" name="Rectangle 3">
            <a:extLst>
              <a:ext uri="{FF2B5EF4-FFF2-40B4-BE49-F238E27FC236}">
                <a16:creationId xmlns:a16="http://schemas.microsoft.com/office/drawing/2014/main" id="{3C0AE39B-8F98-4862-B778-C9D22B5914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5" name="Rectangle 2">
            <a:extLst>
              <a:ext uri="{FF2B5EF4-FFF2-40B4-BE49-F238E27FC236}">
                <a16:creationId xmlns:a16="http://schemas.microsoft.com/office/drawing/2014/main" id="{021FE243-884D-4BC1-843A-CE8D0EB191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5746" name="Rectangle 3">
            <a:extLst>
              <a:ext uri="{FF2B5EF4-FFF2-40B4-BE49-F238E27FC236}">
                <a16:creationId xmlns:a16="http://schemas.microsoft.com/office/drawing/2014/main" id="{9C35FBCC-29CE-473D-825E-AFDE84FCB1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69" name="Rectangle 2">
            <a:extLst>
              <a:ext uri="{FF2B5EF4-FFF2-40B4-BE49-F238E27FC236}">
                <a16:creationId xmlns:a16="http://schemas.microsoft.com/office/drawing/2014/main" id="{3DAC929C-8BDB-4A1F-BE9B-C5C5CE7F43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6770" name="Rectangle 3">
            <a:extLst>
              <a:ext uri="{FF2B5EF4-FFF2-40B4-BE49-F238E27FC236}">
                <a16:creationId xmlns:a16="http://schemas.microsoft.com/office/drawing/2014/main" id="{6FC443F8-5F98-4933-A0DF-E9A05B9E88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7" name="Rectangle 2">
            <a:extLst>
              <a:ext uri="{FF2B5EF4-FFF2-40B4-BE49-F238E27FC236}">
                <a16:creationId xmlns:a16="http://schemas.microsoft.com/office/drawing/2014/main" id="{97603471-4D89-45FE-BCC5-FBAAA6C0B5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8818" name="Rectangle 3">
            <a:extLst>
              <a:ext uri="{FF2B5EF4-FFF2-40B4-BE49-F238E27FC236}">
                <a16:creationId xmlns:a16="http://schemas.microsoft.com/office/drawing/2014/main" id="{CB2C9738-1DFF-4180-87A3-493AA68B7F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5" name="Rectangle 2">
            <a:extLst>
              <a:ext uri="{FF2B5EF4-FFF2-40B4-BE49-F238E27FC236}">
                <a16:creationId xmlns:a16="http://schemas.microsoft.com/office/drawing/2014/main" id="{957C3FA7-12BC-4D11-A357-227684944E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0866" name="Rectangle 3">
            <a:extLst>
              <a:ext uri="{FF2B5EF4-FFF2-40B4-BE49-F238E27FC236}">
                <a16:creationId xmlns:a16="http://schemas.microsoft.com/office/drawing/2014/main" id="{878B3494-55FB-4D4D-B660-7DE3E35267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3" name="Rectangle 2">
            <a:extLst>
              <a:ext uri="{FF2B5EF4-FFF2-40B4-BE49-F238E27FC236}">
                <a16:creationId xmlns:a16="http://schemas.microsoft.com/office/drawing/2014/main" id="{EA957C75-8C7F-4601-B8AA-FE73E691C2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2914" name="Rectangle 3">
            <a:extLst>
              <a:ext uri="{FF2B5EF4-FFF2-40B4-BE49-F238E27FC236}">
                <a16:creationId xmlns:a16="http://schemas.microsoft.com/office/drawing/2014/main" id="{B14E56E9-7568-49D5-B5EB-C9F8291A75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1" name="Rectangle 2">
            <a:extLst>
              <a:ext uri="{FF2B5EF4-FFF2-40B4-BE49-F238E27FC236}">
                <a16:creationId xmlns:a16="http://schemas.microsoft.com/office/drawing/2014/main" id="{F0F8FBBE-AE3E-4E00-A2D0-0491EE8B9A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4962" name="Rectangle 3">
            <a:extLst>
              <a:ext uri="{FF2B5EF4-FFF2-40B4-BE49-F238E27FC236}">
                <a16:creationId xmlns:a16="http://schemas.microsoft.com/office/drawing/2014/main" id="{97993A71-121E-41CE-A7B4-AA49F6DEDC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Slide Image Placeholder 1">
            <a:extLst>
              <a:ext uri="{FF2B5EF4-FFF2-40B4-BE49-F238E27FC236}">
                <a16:creationId xmlns:a16="http://schemas.microsoft.com/office/drawing/2014/main" id="{9DC05E67-359E-459E-AA85-F8C2C211C0A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42" name="Notes Placeholder 2">
            <a:extLst>
              <a:ext uri="{FF2B5EF4-FFF2-40B4-BE49-F238E27FC236}">
                <a16:creationId xmlns:a16="http://schemas.microsoft.com/office/drawing/2014/main" id="{97652C3A-EE66-4DE6-A143-466248923E7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3843" name="Slide Number Placeholder 3">
            <a:extLst>
              <a:ext uri="{FF2B5EF4-FFF2-40B4-BE49-F238E27FC236}">
                <a16:creationId xmlns:a16="http://schemas.microsoft.com/office/drawing/2014/main" id="{50AA61B5-BBE4-408D-987C-9BC1A68A9E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7C64C95-C925-4BC4-87A6-76ACE15ED03D}" type="slidenum">
              <a:rPr lang="en-US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61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09" name="Rectangle 2">
            <a:extLst>
              <a:ext uri="{FF2B5EF4-FFF2-40B4-BE49-F238E27FC236}">
                <a16:creationId xmlns:a16="http://schemas.microsoft.com/office/drawing/2014/main" id="{5D04A870-213E-423F-8498-6006E068C1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7010" name="Rectangle 3">
            <a:extLst>
              <a:ext uri="{FF2B5EF4-FFF2-40B4-BE49-F238E27FC236}">
                <a16:creationId xmlns:a16="http://schemas.microsoft.com/office/drawing/2014/main" id="{F162552E-FB5A-4B68-81FE-3473478FEE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3" name="Rectangle 2">
            <a:extLst>
              <a:ext uri="{FF2B5EF4-FFF2-40B4-BE49-F238E27FC236}">
                <a16:creationId xmlns:a16="http://schemas.microsoft.com/office/drawing/2014/main" id="{1E5B3D47-77D9-468B-8FD1-891B85BAEE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8034" name="Rectangle 3">
            <a:extLst>
              <a:ext uri="{FF2B5EF4-FFF2-40B4-BE49-F238E27FC236}">
                <a16:creationId xmlns:a16="http://schemas.microsoft.com/office/drawing/2014/main" id="{D5942F93-FAC7-4B69-ADF1-982203A02E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7" name="Rectangle 2">
            <a:extLst>
              <a:ext uri="{FF2B5EF4-FFF2-40B4-BE49-F238E27FC236}">
                <a16:creationId xmlns:a16="http://schemas.microsoft.com/office/drawing/2014/main" id="{294D98A3-9F68-4DD5-86D3-D545BA6D39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9058" name="Rectangle 3">
            <a:extLst>
              <a:ext uri="{FF2B5EF4-FFF2-40B4-BE49-F238E27FC236}">
                <a16:creationId xmlns:a16="http://schemas.microsoft.com/office/drawing/2014/main" id="{482C9FE1-7067-459F-84B6-56D1321A74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5" name="Rectangle 2">
            <a:extLst>
              <a:ext uri="{FF2B5EF4-FFF2-40B4-BE49-F238E27FC236}">
                <a16:creationId xmlns:a16="http://schemas.microsoft.com/office/drawing/2014/main" id="{E3E1C38A-9070-4A5C-B9A1-4012EA35E2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1106" name="Rectangle 3">
            <a:extLst>
              <a:ext uri="{FF2B5EF4-FFF2-40B4-BE49-F238E27FC236}">
                <a16:creationId xmlns:a16="http://schemas.microsoft.com/office/drawing/2014/main" id="{A540769F-C2B0-4B67-B313-59C013BDD6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3" name="Rectangle 2">
            <a:extLst>
              <a:ext uri="{FF2B5EF4-FFF2-40B4-BE49-F238E27FC236}">
                <a16:creationId xmlns:a16="http://schemas.microsoft.com/office/drawing/2014/main" id="{3F264B47-3F7C-47A0-B646-6AD33DC310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3154" name="Rectangle 3">
            <a:extLst>
              <a:ext uri="{FF2B5EF4-FFF2-40B4-BE49-F238E27FC236}">
                <a16:creationId xmlns:a16="http://schemas.microsoft.com/office/drawing/2014/main" id="{8EF27198-AAD9-49DF-A90F-F6B9D26189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1" name="Rectangle 2">
            <a:extLst>
              <a:ext uri="{FF2B5EF4-FFF2-40B4-BE49-F238E27FC236}">
                <a16:creationId xmlns:a16="http://schemas.microsoft.com/office/drawing/2014/main" id="{B57DEF07-EF5C-4777-BCDE-66AFFA3BAA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5202" name="Rectangle 3">
            <a:extLst>
              <a:ext uri="{FF2B5EF4-FFF2-40B4-BE49-F238E27FC236}">
                <a16:creationId xmlns:a16="http://schemas.microsoft.com/office/drawing/2014/main" id="{528F3630-32CB-43E4-9C23-ED80EDC797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5" name="Rectangle 2">
            <a:extLst>
              <a:ext uri="{FF2B5EF4-FFF2-40B4-BE49-F238E27FC236}">
                <a16:creationId xmlns:a16="http://schemas.microsoft.com/office/drawing/2014/main" id="{9D1ABD28-E9D8-44C5-931D-1B3BD3EDF1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6226" name="Rectangle 3">
            <a:extLst>
              <a:ext uri="{FF2B5EF4-FFF2-40B4-BE49-F238E27FC236}">
                <a16:creationId xmlns:a16="http://schemas.microsoft.com/office/drawing/2014/main" id="{0B26C033-14A1-4C12-8479-605A214162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49" name="Rectangle 2">
            <a:extLst>
              <a:ext uri="{FF2B5EF4-FFF2-40B4-BE49-F238E27FC236}">
                <a16:creationId xmlns:a16="http://schemas.microsoft.com/office/drawing/2014/main" id="{A65EBB0A-3B1F-44D6-A6EB-7750BA3518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7250" name="Rectangle 3">
            <a:extLst>
              <a:ext uri="{FF2B5EF4-FFF2-40B4-BE49-F238E27FC236}">
                <a16:creationId xmlns:a16="http://schemas.microsoft.com/office/drawing/2014/main" id="{31FD3BB7-2F02-4940-A751-05832A1CA2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3" name="Rectangle 2">
            <a:extLst>
              <a:ext uri="{FF2B5EF4-FFF2-40B4-BE49-F238E27FC236}">
                <a16:creationId xmlns:a16="http://schemas.microsoft.com/office/drawing/2014/main" id="{6F55D5C8-BF3E-4AFB-BC3C-A41047E968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8274" name="Rectangle 3">
            <a:extLst>
              <a:ext uri="{FF2B5EF4-FFF2-40B4-BE49-F238E27FC236}">
                <a16:creationId xmlns:a16="http://schemas.microsoft.com/office/drawing/2014/main" id="{AAE4D8ED-4C84-40CB-889C-664A709037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7" name="Rectangle 7">
            <a:extLst>
              <a:ext uri="{FF2B5EF4-FFF2-40B4-BE49-F238E27FC236}">
                <a16:creationId xmlns:a16="http://schemas.microsoft.com/office/drawing/2014/main" id="{E7C512E0-A313-4F82-AAB8-093EF6189C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7120EEF-BB73-43FE-9E17-F81D1EDA778A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211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9858" name="Rectangle 2">
            <a:extLst>
              <a:ext uri="{FF2B5EF4-FFF2-40B4-BE49-F238E27FC236}">
                <a16:creationId xmlns:a16="http://schemas.microsoft.com/office/drawing/2014/main" id="{22292396-D4D1-491E-ABF7-F71B178EC7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9859" name="Rectangle 3">
            <a:extLst>
              <a:ext uri="{FF2B5EF4-FFF2-40B4-BE49-F238E27FC236}">
                <a16:creationId xmlns:a16="http://schemas.microsoft.com/office/drawing/2014/main" id="{DD6B3E79-7DDF-4657-9A2C-9B7FE05F27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7">
            <a:extLst>
              <a:ext uri="{FF2B5EF4-FFF2-40B4-BE49-F238E27FC236}">
                <a16:creationId xmlns:a16="http://schemas.microsoft.com/office/drawing/2014/main" id="{4B7DD828-F496-4D71-9606-293BC96254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5184844-79D3-43FC-8D15-D06673A13B73}" type="slidenum">
              <a:rPr lang="en-US" altLang="en-US" smtClean="0"/>
              <a:pPr/>
              <a:t>64</a:t>
            </a:fld>
            <a:endParaRPr lang="en-US" altLang="en-US"/>
          </a:p>
        </p:txBody>
      </p:sp>
      <p:sp>
        <p:nvSpPr>
          <p:cNvPr id="167938" name="Rectangle 2">
            <a:extLst>
              <a:ext uri="{FF2B5EF4-FFF2-40B4-BE49-F238E27FC236}">
                <a16:creationId xmlns:a16="http://schemas.microsoft.com/office/drawing/2014/main" id="{D60B1288-328B-481B-AA39-B6BFFA537F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7939" name="Rectangle 3">
            <a:extLst>
              <a:ext uri="{FF2B5EF4-FFF2-40B4-BE49-F238E27FC236}">
                <a16:creationId xmlns:a16="http://schemas.microsoft.com/office/drawing/2014/main" id="{291EA55B-4BEC-4B44-853D-E92272AB24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7" name="Rectangle 7">
            <a:extLst>
              <a:ext uri="{FF2B5EF4-FFF2-40B4-BE49-F238E27FC236}">
                <a16:creationId xmlns:a16="http://schemas.microsoft.com/office/drawing/2014/main" id="{A5B11FD3-4774-4EE9-A125-6EB550ABCE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F166C4B-DD66-469E-9A76-FAC9EF2A6121}" type="slidenum">
              <a:rPr lang="en-US" altLang="en-US" smtClean="0">
                <a:solidFill>
                  <a:srgbClr val="000000"/>
                </a:solidFill>
              </a:rPr>
              <a:pPr/>
              <a:t>215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44418" name="Rectangle 2">
            <a:extLst>
              <a:ext uri="{FF2B5EF4-FFF2-40B4-BE49-F238E27FC236}">
                <a16:creationId xmlns:a16="http://schemas.microsoft.com/office/drawing/2014/main" id="{834B39CF-8E91-4926-B880-DAC89B2790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4419" name="Rectangle 3">
            <a:extLst>
              <a:ext uri="{FF2B5EF4-FFF2-40B4-BE49-F238E27FC236}">
                <a16:creationId xmlns:a16="http://schemas.microsoft.com/office/drawing/2014/main" id="{509A09A5-9648-4948-93D4-DEA3FBD097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altLang="en-US">
                <a:ea typeface="ＭＳ Ｐゴシック" panose="020B0600070205080204" pitchFamily="34" charset="-128"/>
              </a:rPr>
              <a:t>What do we need ??? </a:t>
            </a:r>
          </a:p>
          <a:p>
            <a:endParaRPr lang="de-DE" altLang="en-US">
              <a:ea typeface="ＭＳ Ｐゴシック" panose="020B0600070205080204" pitchFamily="34" charset="-128"/>
            </a:endParaRPr>
          </a:p>
          <a:p>
            <a:r>
              <a:rPr lang="de-DE" altLang="en-US">
                <a:ea typeface="ＭＳ Ｐゴシック" panose="020B0600070205080204" pitchFamily="34" charset="-128"/>
              </a:rPr>
              <a:t>Lets draw on the blackboard the module high level figure</a:t>
            </a: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5" name="Rectangle 7">
            <a:extLst>
              <a:ext uri="{FF2B5EF4-FFF2-40B4-BE49-F238E27FC236}">
                <a16:creationId xmlns:a16="http://schemas.microsoft.com/office/drawing/2014/main" id="{F844FA11-20A1-48F4-BD5D-B1BF931BB7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FB2F5D5-9F6B-47D5-A860-FD70F6CBCEAF}" type="slidenum">
              <a:rPr lang="en-US" altLang="en-US" smtClean="0">
                <a:solidFill>
                  <a:srgbClr val="000000"/>
                </a:solidFill>
              </a:rPr>
              <a:pPr/>
              <a:t>216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46466" name="Rectangle 2">
            <a:extLst>
              <a:ext uri="{FF2B5EF4-FFF2-40B4-BE49-F238E27FC236}">
                <a16:creationId xmlns:a16="http://schemas.microsoft.com/office/drawing/2014/main" id="{5372C774-CE36-4A3A-88D6-C2289638FB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6467" name="Rectangle 3">
            <a:extLst>
              <a:ext uri="{FF2B5EF4-FFF2-40B4-BE49-F238E27FC236}">
                <a16:creationId xmlns:a16="http://schemas.microsoft.com/office/drawing/2014/main" id="{798B7F9C-3333-46B5-ACA8-7C7356082C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3" name="Rectangle 7">
            <a:extLst>
              <a:ext uri="{FF2B5EF4-FFF2-40B4-BE49-F238E27FC236}">
                <a16:creationId xmlns:a16="http://schemas.microsoft.com/office/drawing/2014/main" id="{55795FC9-278E-4436-8E3F-7F398DA7DD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EFBF957-B59B-486C-8C95-6DADCE75467D}" type="slidenum">
              <a:rPr lang="en-US" altLang="en-US" smtClean="0">
                <a:solidFill>
                  <a:srgbClr val="000000"/>
                </a:solidFill>
              </a:rPr>
              <a:pPr/>
              <a:t>217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48514" name="Rectangle 2">
            <a:extLst>
              <a:ext uri="{FF2B5EF4-FFF2-40B4-BE49-F238E27FC236}">
                <a16:creationId xmlns:a16="http://schemas.microsoft.com/office/drawing/2014/main" id="{6D88CD3D-9B99-400E-AAC5-F0411301E8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8515" name="Rectangle 3">
            <a:extLst>
              <a:ext uri="{FF2B5EF4-FFF2-40B4-BE49-F238E27FC236}">
                <a16:creationId xmlns:a16="http://schemas.microsoft.com/office/drawing/2014/main" id="{FCAF4FBA-A36C-40F2-9F16-8741A4C352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1" name="Slide Image Placeholder 1">
            <a:extLst>
              <a:ext uri="{FF2B5EF4-FFF2-40B4-BE49-F238E27FC236}">
                <a16:creationId xmlns:a16="http://schemas.microsoft.com/office/drawing/2014/main" id="{04DAFF40-3616-4239-8C5E-63A5D20D20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62" name="Notes Placeholder 2">
            <a:extLst>
              <a:ext uri="{FF2B5EF4-FFF2-40B4-BE49-F238E27FC236}">
                <a16:creationId xmlns:a16="http://schemas.microsoft.com/office/drawing/2014/main" id="{2A005089-1BC4-429B-BE50-C80917C437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>
              <a:ea typeface="ＭＳ Ｐゴシック" panose="020B0600070205080204" pitchFamily="34" charset="-128"/>
            </a:endParaRPr>
          </a:p>
        </p:txBody>
      </p:sp>
      <p:sp>
        <p:nvSpPr>
          <p:cNvPr id="450563" name="Slide Number Placeholder 3">
            <a:extLst>
              <a:ext uri="{FF2B5EF4-FFF2-40B4-BE49-F238E27FC236}">
                <a16:creationId xmlns:a16="http://schemas.microsoft.com/office/drawing/2014/main" id="{D30C7070-6F14-46DD-A116-8513E2DC2E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FA84B2F-128F-48B5-A34F-05B35AC6DE91}" type="slidenum">
              <a:rPr lang="en-US" altLang="en-US" smtClean="0">
                <a:solidFill>
                  <a:srgbClr val="000000"/>
                </a:solidFill>
              </a:rPr>
              <a:pPr/>
              <a:t>218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5" name="Rectangle 7">
            <a:extLst>
              <a:ext uri="{FF2B5EF4-FFF2-40B4-BE49-F238E27FC236}">
                <a16:creationId xmlns:a16="http://schemas.microsoft.com/office/drawing/2014/main" id="{21CE6B6C-410C-4AFC-9A69-CE15DB797A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D1FA3CE-036C-4254-BD0E-6289AED09006}" type="slidenum">
              <a:rPr lang="en-US" altLang="en-US" smtClean="0">
                <a:solidFill>
                  <a:srgbClr val="000000"/>
                </a:solidFill>
              </a:rPr>
              <a:pPr/>
              <a:t>219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51586" name="Rectangle 2">
            <a:extLst>
              <a:ext uri="{FF2B5EF4-FFF2-40B4-BE49-F238E27FC236}">
                <a16:creationId xmlns:a16="http://schemas.microsoft.com/office/drawing/2014/main" id="{12E86DC0-B1CB-4319-B53E-2D4EE98E0D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1587" name="Rectangle 3">
            <a:extLst>
              <a:ext uri="{FF2B5EF4-FFF2-40B4-BE49-F238E27FC236}">
                <a16:creationId xmlns:a16="http://schemas.microsoft.com/office/drawing/2014/main" id="{9D2E4268-E4B3-4597-859D-6699FFF7FA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09" name="Rectangle 7">
            <a:extLst>
              <a:ext uri="{FF2B5EF4-FFF2-40B4-BE49-F238E27FC236}">
                <a16:creationId xmlns:a16="http://schemas.microsoft.com/office/drawing/2014/main" id="{87634D9D-8D6F-4E8F-AD8D-AF5E401CCB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E4ABB13-8611-4FD5-9F74-B04DF81507FB}" type="slidenum">
              <a:rPr lang="en-US" altLang="en-US" smtClean="0">
                <a:solidFill>
                  <a:srgbClr val="000000"/>
                </a:solidFill>
              </a:rPr>
              <a:pPr/>
              <a:t>220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52610" name="Rectangle 2">
            <a:extLst>
              <a:ext uri="{FF2B5EF4-FFF2-40B4-BE49-F238E27FC236}">
                <a16:creationId xmlns:a16="http://schemas.microsoft.com/office/drawing/2014/main" id="{DAADAE91-E2BC-443C-B0B0-D0A07567E9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2611" name="Rectangle 3">
            <a:extLst>
              <a:ext uri="{FF2B5EF4-FFF2-40B4-BE49-F238E27FC236}">
                <a16:creationId xmlns:a16="http://schemas.microsoft.com/office/drawing/2014/main" id="{0CF20891-BF0C-4350-A859-ECD3BDE301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3" name="Rectangle 7">
            <a:extLst>
              <a:ext uri="{FF2B5EF4-FFF2-40B4-BE49-F238E27FC236}">
                <a16:creationId xmlns:a16="http://schemas.microsoft.com/office/drawing/2014/main" id="{84717347-8E2B-4BF1-BB49-9E5E5A08CE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54A56D5-08E8-4886-A6DE-B394D3EB547A}" type="slidenum">
              <a:rPr lang="en-US" altLang="en-US" smtClean="0">
                <a:solidFill>
                  <a:srgbClr val="000000"/>
                </a:solidFill>
              </a:rPr>
              <a:pPr/>
              <a:t>221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53634" name="Rectangle 2">
            <a:extLst>
              <a:ext uri="{FF2B5EF4-FFF2-40B4-BE49-F238E27FC236}">
                <a16:creationId xmlns:a16="http://schemas.microsoft.com/office/drawing/2014/main" id="{645F99AD-141C-40ED-9DEF-8C9944EC5F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3635" name="Rectangle 3">
            <a:extLst>
              <a:ext uri="{FF2B5EF4-FFF2-40B4-BE49-F238E27FC236}">
                <a16:creationId xmlns:a16="http://schemas.microsoft.com/office/drawing/2014/main" id="{70F62B64-BB15-4885-8F54-57E4808A73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7" name="Rectangle 7">
            <a:extLst>
              <a:ext uri="{FF2B5EF4-FFF2-40B4-BE49-F238E27FC236}">
                <a16:creationId xmlns:a16="http://schemas.microsoft.com/office/drawing/2014/main" id="{1F327151-83A0-4416-AAD6-29B2C23EFE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671D756-B74B-4209-A85B-DA19B48E902F}" type="slidenum">
              <a:rPr lang="en-US" altLang="en-US" smtClean="0">
                <a:solidFill>
                  <a:srgbClr val="000000"/>
                </a:solidFill>
              </a:rPr>
              <a:pPr/>
              <a:t>222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54658" name="Rectangle 2">
            <a:extLst>
              <a:ext uri="{FF2B5EF4-FFF2-40B4-BE49-F238E27FC236}">
                <a16:creationId xmlns:a16="http://schemas.microsoft.com/office/drawing/2014/main" id="{A560D4EF-6532-43A6-838B-E6F1439B04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4659" name="Rectangle 3">
            <a:extLst>
              <a:ext uri="{FF2B5EF4-FFF2-40B4-BE49-F238E27FC236}">
                <a16:creationId xmlns:a16="http://schemas.microsoft.com/office/drawing/2014/main" id="{85256D09-FC97-4D02-91C2-616A821F40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1" name="Rectangle 7">
            <a:extLst>
              <a:ext uri="{FF2B5EF4-FFF2-40B4-BE49-F238E27FC236}">
                <a16:creationId xmlns:a16="http://schemas.microsoft.com/office/drawing/2014/main" id="{9C0CF8F0-26AF-4438-A33A-FF48FB3A44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4D436EB-2479-412F-9463-40F64E22BD47}" type="slidenum">
              <a:rPr lang="en-US" altLang="en-US" smtClean="0">
                <a:solidFill>
                  <a:srgbClr val="000000"/>
                </a:solidFill>
              </a:rPr>
              <a:pPr/>
              <a:t>223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55682" name="Rectangle 2">
            <a:extLst>
              <a:ext uri="{FF2B5EF4-FFF2-40B4-BE49-F238E27FC236}">
                <a16:creationId xmlns:a16="http://schemas.microsoft.com/office/drawing/2014/main" id="{FE259DDB-4539-4F1E-9792-962C73190D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5683" name="Rectangle 3">
            <a:extLst>
              <a:ext uri="{FF2B5EF4-FFF2-40B4-BE49-F238E27FC236}">
                <a16:creationId xmlns:a16="http://schemas.microsoft.com/office/drawing/2014/main" id="{BB22186A-4E7B-47E9-A6CB-AA85CEF7CD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5" name="Rectangle 7">
            <a:extLst>
              <a:ext uri="{FF2B5EF4-FFF2-40B4-BE49-F238E27FC236}">
                <a16:creationId xmlns:a16="http://schemas.microsoft.com/office/drawing/2014/main" id="{37B5DD67-9DA7-485E-A748-1752741995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1769196-6A4F-43BD-BD87-259974169ECA}" type="slidenum">
              <a:rPr lang="en-US" altLang="en-US" smtClean="0">
                <a:solidFill>
                  <a:srgbClr val="000000"/>
                </a:solidFill>
              </a:rPr>
              <a:pPr/>
              <a:t>224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56706" name="Rectangle 2">
            <a:extLst>
              <a:ext uri="{FF2B5EF4-FFF2-40B4-BE49-F238E27FC236}">
                <a16:creationId xmlns:a16="http://schemas.microsoft.com/office/drawing/2014/main" id="{508A6646-1057-49D7-A60D-B1B1F254E0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6707" name="Rectangle 3">
            <a:extLst>
              <a:ext uri="{FF2B5EF4-FFF2-40B4-BE49-F238E27FC236}">
                <a16:creationId xmlns:a16="http://schemas.microsoft.com/office/drawing/2014/main" id="{B64C911A-B926-4A32-A47E-175CCCAC89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Slide Image Placeholder 1">
            <a:extLst>
              <a:ext uri="{FF2B5EF4-FFF2-40B4-BE49-F238E27FC236}">
                <a16:creationId xmlns:a16="http://schemas.microsoft.com/office/drawing/2014/main" id="{0EA86879-F038-4E62-882C-CBBFD4A1149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1010" name="Notes Placeholder 2">
            <a:extLst>
              <a:ext uri="{FF2B5EF4-FFF2-40B4-BE49-F238E27FC236}">
                <a16:creationId xmlns:a16="http://schemas.microsoft.com/office/drawing/2014/main" id="{5880F95B-07EE-48CB-8DE5-A66E0B9A429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1011" name="Slide Number Placeholder 3">
            <a:extLst>
              <a:ext uri="{FF2B5EF4-FFF2-40B4-BE49-F238E27FC236}">
                <a16:creationId xmlns:a16="http://schemas.microsoft.com/office/drawing/2014/main" id="{E962E1E9-5408-496E-9F4C-171731DD5F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D9B14B7-DDB0-4580-98AD-48BE6C9B7001}" type="slidenum">
              <a:rPr lang="en-US" altLang="en-US" smtClean="0">
                <a:latin typeface="Calibri" panose="020F0502020204030204" pitchFamily="34" charset="0"/>
              </a:rPr>
              <a:pPr/>
              <a:t>66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29" name="Rectangle 7">
            <a:extLst>
              <a:ext uri="{FF2B5EF4-FFF2-40B4-BE49-F238E27FC236}">
                <a16:creationId xmlns:a16="http://schemas.microsoft.com/office/drawing/2014/main" id="{EEA284E9-800E-49DA-BFE1-4E67FA1829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3CE11A9-A696-4194-AE6B-AD7A5F98EE15}" type="slidenum">
              <a:rPr lang="en-US" altLang="en-US" smtClean="0">
                <a:solidFill>
                  <a:srgbClr val="000000"/>
                </a:solidFill>
              </a:rPr>
              <a:pPr/>
              <a:t>225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57730" name="Rectangle 2">
            <a:extLst>
              <a:ext uri="{FF2B5EF4-FFF2-40B4-BE49-F238E27FC236}">
                <a16:creationId xmlns:a16="http://schemas.microsoft.com/office/drawing/2014/main" id="{7C343FFA-871D-484F-B8D0-9AAFD060F3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7731" name="Rectangle 3">
            <a:extLst>
              <a:ext uri="{FF2B5EF4-FFF2-40B4-BE49-F238E27FC236}">
                <a16:creationId xmlns:a16="http://schemas.microsoft.com/office/drawing/2014/main" id="{B46310E9-E45B-4B2F-88C4-DFEFB1AB06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3" name="Rectangle 7">
            <a:extLst>
              <a:ext uri="{FF2B5EF4-FFF2-40B4-BE49-F238E27FC236}">
                <a16:creationId xmlns:a16="http://schemas.microsoft.com/office/drawing/2014/main" id="{58FDC4EB-A145-4A8A-8C62-FC5464294D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2880BDA-35A1-4043-93FD-D6DC0F240015}" type="slidenum">
              <a:rPr lang="en-US" altLang="en-US" smtClean="0">
                <a:solidFill>
                  <a:srgbClr val="000000"/>
                </a:solidFill>
              </a:rPr>
              <a:pPr/>
              <a:t>226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58754" name="Rectangle 2">
            <a:extLst>
              <a:ext uri="{FF2B5EF4-FFF2-40B4-BE49-F238E27FC236}">
                <a16:creationId xmlns:a16="http://schemas.microsoft.com/office/drawing/2014/main" id="{99FD60CB-76F5-421B-B4D8-514EE6A48F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8755" name="Rectangle 3">
            <a:extLst>
              <a:ext uri="{FF2B5EF4-FFF2-40B4-BE49-F238E27FC236}">
                <a16:creationId xmlns:a16="http://schemas.microsoft.com/office/drawing/2014/main" id="{570CD488-8598-4360-BE74-AAF6EC02A1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7" name="Rectangle 7">
            <a:extLst>
              <a:ext uri="{FF2B5EF4-FFF2-40B4-BE49-F238E27FC236}">
                <a16:creationId xmlns:a16="http://schemas.microsoft.com/office/drawing/2014/main" id="{EB07B632-1F85-4CBB-ADE2-D712667469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92B57FE-02FD-4A17-9382-3FE36BB57803}" type="slidenum">
              <a:rPr lang="en-US" altLang="en-US" smtClean="0">
                <a:solidFill>
                  <a:srgbClr val="000000"/>
                </a:solidFill>
              </a:rPr>
              <a:pPr/>
              <a:t>227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59778" name="Rectangle 2">
            <a:extLst>
              <a:ext uri="{FF2B5EF4-FFF2-40B4-BE49-F238E27FC236}">
                <a16:creationId xmlns:a16="http://schemas.microsoft.com/office/drawing/2014/main" id="{CE45DBDE-49E3-43BB-B009-ADC0C91F3D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9779" name="Rectangle 3">
            <a:extLst>
              <a:ext uri="{FF2B5EF4-FFF2-40B4-BE49-F238E27FC236}">
                <a16:creationId xmlns:a16="http://schemas.microsoft.com/office/drawing/2014/main" id="{EAF8338D-CBE3-4204-AEBF-A3E3F35E01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1" name="Rectangle 7">
            <a:extLst>
              <a:ext uri="{FF2B5EF4-FFF2-40B4-BE49-F238E27FC236}">
                <a16:creationId xmlns:a16="http://schemas.microsoft.com/office/drawing/2014/main" id="{C5C45352-89A5-4DB6-8F3A-D9A13B7FF9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15F2044-7B5C-40F8-89E0-2F88CB3AC93E}" type="slidenum">
              <a:rPr lang="en-US" altLang="en-US" smtClean="0">
                <a:solidFill>
                  <a:srgbClr val="000000"/>
                </a:solidFill>
              </a:rPr>
              <a:pPr/>
              <a:t>228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60802" name="Rectangle 2">
            <a:extLst>
              <a:ext uri="{FF2B5EF4-FFF2-40B4-BE49-F238E27FC236}">
                <a16:creationId xmlns:a16="http://schemas.microsoft.com/office/drawing/2014/main" id="{36027F4F-EAAA-46C1-BE78-41C440A97F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03" name="Rectangle 3">
            <a:extLst>
              <a:ext uri="{FF2B5EF4-FFF2-40B4-BE49-F238E27FC236}">
                <a16:creationId xmlns:a16="http://schemas.microsoft.com/office/drawing/2014/main" id="{6543AD72-8C9E-4374-82A0-0DA8FBBA9B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849" name="Rectangle 7">
            <a:extLst>
              <a:ext uri="{FF2B5EF4-FFF2-40B4-BE49-F238E27FC236}">
                <a16:creationId xmlns:a16="http://schemas.microsoft.com/office/drawing/2014/main" id="{EF2F34BE-72A8-4BB4-9CD1-A99472ABE2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4A2CE6B-0730-4DF5-950F-EBE3BDC9C828}" type="slidenum">
              <a:rPr lang="en-US" altLang="en-US" smtClean="0">
                <a:solidFill>
                  <a:srgbClr val="000000"/>
                </a:solidFill>
              </a:rPr>
              <a:pPr/>
              <a:t>229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62850" name="Rectangle 2">
            <a:extLst>
              <a:ext uri="{FF2B5EF4-FFF2-40B4-BE49-F238E27FC236}">
                <a16:creationId xmlns:a16="http://schemas.microsoft.com/office/drawing/2014/main" id="{60BFC441-9804-4E14-BC3E-295FCFC525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2851" name="Rectangle 3">
            <a:extLst>
              <a:ext uri="{FF2B5EF4-FFF2-40B4-BE49-F238E27FC236}">
                <a16:creationId xmlns:a16="http://schemas.microsoft.com/office/drawing/2014/main" id="{FB5273F4-423F-45CD-8F07-D93CE94232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3" name="Rectangle 7">
            <a:extLst>
              <a:ext uri="{FF2B5EF4-FFF2-40B4-BE49-F238E27FC236}">
                <a16:creationId xmlns:a16="http://schemas.microsoft.com/office/drawing/2014/main" id="{3E67D438-FB5A-40AC-8BC3-F024771E73B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974E4CB-17FD-4B68-BA46-C37F4E9464CC}" type="slidenum">
              <a:rPr lang="en-US" altLang="en-US" smtClean="0">
                <a:solidFill>
                  <a:srgbClr val="000000"/>
                </a:solidFill>
              </a:rPr>
              <a:pPr/>
              <a:t>230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63874" name="Rectangle 2">
            <a:extLst>
              <a:ext uri="{FF2B5EF4-FFF2-40B4-BE49-F238E27FC236}">
                <a16:creationId xmlns:a16="http://schemas.microsoft.com/office/drawing/2014/main" id="{FAD5C7A9-5ABB-4B95-8C08-0B55AAF339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3875" name="Rectangle 3">
            <a:extLst>
              <a:ext uri="{FF2B5EF4-FFF2-40B4-BE49-F238E27FC236}">
                <a16:creationId xmlns:a16="http://schemas.microsoft.com/office/drawing/2014/main" id="{8A0E92A7-3D84-4DCF-AD40-C79814E4C2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7" name="Rectangle 7">
            <a:extLst>
              <a:ext uri="{FF2B5EF4-FFF2-40B4-BE49-F238E27FC236}">
                <a16:creationId xmlns:a16="http://schemas.microsoft.com/office/drawing/2014/main" id="{6469D371-5F3A-4822-9DED-699F89D7A2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1813D3C-3DAC-4AA5-8A9B-9ACFE497A29C}" type="slidenum">
              <a:rPr lang="en-US" altLang="en-US" smtClean="0">
                <a:solidFill>
                  <a:srgbClr val="000000"/>
                </a:solidFill>
              </a:rPr>
              <a:pPr/>
              <a:t>231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64898" name="Rectangle 2">
            <a:extLst>
              <a:ext uri="{FF2B5EF4-FFF2-40B4-BE49-F238E27FC236}">
                <a16:creationId xmlns:a16="http://schemas.microsoft.com/office/drawing/2014/main" id="{DEEBB883-C0B2-43C0-9EDA-075B6DA629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4899" name="Rectangle 3">
            <a:extLst>
              <a:ext uri="{FF2B5EF4-FFF2-40B4-BE49-F238E27FC236}">
                <a16:creationId xmlns:a16="http://schemas.microsoft.com/office/drawing/2014/main" id="{F4837BE7-1390-4600-B5A9-2AC9261CF0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74725" y="4560888"/>
            <a:ext cx="5365750" cy="4319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1" name="Rectangle 7">
            <a:extLst>
              <a:ext uri="{FF2B5EF4-FFF2-40B4-BE49-F238E27FC236}">
                <a16:creationId xmlns:a16="http://schemas.microsoft.com/office/drawing/2014/main" id="{8E5FB1ED-E44D-4C85-8930-24576F646B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C3F3EE5-8B52-445F-92F5-4DC62018CCF4}" type="slidenum">
              <a:rPr lang="en-US" altLang="en-US" smtClean="0">
                <a:solidFill>
                  <a:srgbClr val="000000"/>
                </a:solidFill>
              </a:rPr>
              <a:pPr/>
              <a:t>232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65922" name="Rectangle 2">
            <a:extLst>
              <a:ext uri="{FF2B5EF4-FFF2-40B4-BE49-F238E27FC236}">
                <a16:creationId xmlns:a16="http://schemas.microsoft.com/office/drawing/2014/main" id="{6F95DFFC-593C-46B2-9FED-3951CD7CFD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5923" name="Rectangle 3">
            <a:extLst>
              <a:ext uri="{FF2B5EF4-FFF2-40B4-BE49-F238E27FC236}">
                <a16:creationId xmlns:a16="http://schemas.microsoft.com/office/drawing/2014/main" id="{E831E3F1-081A-4FBB-BDE8-B2FAAFAF6D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74725" y="4560888"/>
            <a:ext cx="5365750" cy="4319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5" name="Rectangle 7">
            <a:extLst>
              <a:ext uri="{FF2B5EF4-FFF2-40B4-BE49-F238E27FC236}">
                <a16:creationId xmlns:a16="http://schemas.microsoft.com/office/drawing/2014/main" id="{A46DA239-24EC-494D-B7B2-D5E4434C2A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E58406C-3393-4DB8-9D31-1F8491B7BA67}" type="slidenum">
              <a:rPr lang="en-US" altLang="en-US" smtClean="0">
                <a:solidFill>
                  <a:srgbClr val="000000"/>
                </a:solidFill>
              </a:rPr>
              <a:pPr/>
              <a:t>233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66946" name="Rectangle 2">
            <a:extLst>
              <a:ext uri="{FF2B5EF4-FFF2-40B4-BE49-F238E27FC236}">
                <a16:creationId xmlns:a16="http://schemas.microsoft.com/office/drawing/2014/main" id="{834D562C-0FF1-43BC-9F8E-4D569606C5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6947" name="Rectangle 3">
            <a:extLst>
              <a:ext uri="{FF2B5EF4-FFF2-40B4-BE49-F238E27FC236}">
                <a16:creationId xmlns:a16="http://schemas.microsoft.com/office/drawing/2014/main" id="{B52DB0F3-C3F3-4832-9865-5479FB9589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993" name="Rectangle 7">
            <a:extLst>
              <a:ext uri="{FF2B5EF4-FFF2-40B4-BE49-F238E27FC236}">
                <a16:creationId xmlns:a16="http://schemas.microsoft.com/office/drawing/2014/main" id="{F79111DC-3DC2-4481-9949-1C23B21FE4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030BB50-B4A9-4EA9-8704-DFEF4BAF6C85}" type="slidenum">
              <a:rPr lang="en-US" altLang="en-US" smtClean="0">
                <a:solidFill>
                  <a:srgbClr val="000000"/>
                </a:solidFill>
              </a:rPr>
              <a:pPr/>
              <a:t>234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68994" name="Rectangle 2">
            <a:extLst>
              <a:ext uri="{FF2B5EF4-FFF2-40B4-BE49-F238E27FC236}">
                <a16:creationId xmlns:a16="http://schemas.microsoft.com/office/drawing/2014/main" id="{5C804850-E92C-46E4-80CC-4D1A74AF09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8995" name="Rectangle 3">
            <a:extLst>
              <a:ext uri="{FF2B5EF4-FFF2-40B4-BE49-F238E27FC236}">
                <a16:creationId xmlns:a16="http://schemas.microsoft.com/office/drawing/2014/main" id="{EECF68C6-0797-48BC-B8A6-7755359661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A2B7A1C-D26F-493C-9937-D781BA627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0F46294-BF4D-4FEC-8B79-F2FB89B4273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996F8F4-4D15-4F08-94C9-C459056E2B9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420CC09-14AF-40CD-8255-854AA01AA2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BA77495-FCEA-41D6-B8A6-05E6EACE52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D8429A1-1C2F-48FF-92F9-359CE6BA3A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0078D31-3CB1-437C-8C49-46A6DEA811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085031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BD5D13C-F7EB-4447-BFDF-82E86F1254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0FE3FC2-D477-4CA4-A1F9-DB9A4A45918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3C4CA-5E11-4C75-95DA-788A384C2C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28006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B6F466-2A34-4390-858F-47308650E1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C92BB6-7A45-44AA-BF0A-EFCB34CE9F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F44A7-40FB-4642-B0E4-E52827D34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3327187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4E5D1EB-0296-4F3B-9050-97AE293F4B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701A42F-F86C-423E-A726-FB3086C741E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A2F62-4F62-40F3-9346-A05618385F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1907914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4B803E7-8ACA-4C69-A858-2843907165B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C3E9D9BE-2E99-43E9-9428-FE31DF90D8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7655F-75BD-461C-8E8C-D5DC038BF2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1865154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AE2F267-924C-4245-8087-F29EE5A9E0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B7AA5E4-C96C-4A29-A4D7-B1681856A5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0CE6E-FCA9-4B69-9185-1848F9EC76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3532134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2D1292F-DC01-4E24-A9A4-DE6F70B53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DEEDF754-5CD2-405C-9B31-635859B14FD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145BA-AD57-4E22-B3F8-C72B584600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129678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E38CF99-9C10-42A3-B243-CE7D9FDD27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0152A00-520E-446E-9EC6-97DD6EEBF2A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44802-EAB3-4370-AB2C-B070A7DEF3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0785293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C2F7746-B56E-419A-A36E-D19A1D5A0E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A41C0BD-9D1E-4D5D-9E8E-31C9C9C6ED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AAFDE-B5A1-4F56-B171-DD501D8B74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8178993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2F15080-135D-425B-A688-52A8561AF7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128169F-628D-4E3B-AD4C-9D2C4E3E1D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FA7C6-ACFC-42F4-94E7-3DD7C648C9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8188917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B23B23F-629C-4882-A3DE-F4453FD9B7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086F061-A26C-410C-A08C-965F40D10B4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B124B-DAAE-4334-BD53-AE6020A8E2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27371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E08C946-CB2F-483E-AB33-2F2767119A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C77818-E3E0-43EE-BC6C-70F26A42E2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6E389-5144-4AF7-B2C6-47311E4A39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06894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1084A5E-6EA2-44CC-873E-B65B0EE2D63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02F249-ED2F-4355-A691-8C1E731DDF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B4E2E-752E-42EC-97DE-0183FB81EA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279130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2DD3B3-50A5-4A51-BAA0-67DC285D4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429000"/>
            <a:ext cx="77724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2000">
                <a:latin typeface="Calibri" charset="0"/>
              </a:rPr>
              <a:t>Design of Digital Circuits 2017</a:t>
            </a:r>
          </a:p>
          <a:p>
            <a:pPr>
              <a:defRPr/>
            </a:pPr>
            <a:r>
              <a:rPr lang="en-US" altLang="en-US" sz="2000">
                <a:latin typeface="Calibri" charset="0"/>
              </a:rPr>
              <a:t>Srdjan Capkun</a:t>
            </a:r>
          </a:p>
          <a:p>
            <a:pPr>
              <a:defRPr/>
            </a:pPr>
            <a:r>
              <a:rPr lang="en-US" altLang="en-US" sz="2000">
                <a:latin typeface="Calibri" charset="0"/>
              </a:rPr>
              <a:t>Onur Mutlu</a:t>
            </a:r>
          </a:p>
          <a:p>
            <a:pPr>
              <a:defRPr/>
            </a:pPr>
            <a:r>
              <a:rPr lang="en-US" altLang="en-US" sz="2000">
                <a:latin typeface="Calibri" charset="0"/>
              </a:rPr>
              <a:t>(Guest starring: Frank K. Gürkaynak and Aanjhan Ranganathan)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FD04DC06-55FD-4B41-80E3-D06110A72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6581775"/>
            <a:ext cx="777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1200" i="1">
                <a:solidFill>
                  <a:srgbClr val="404040"/>
                </a:solidFill>
                <a:latin typeface="Calibri" charset="0"/>
              </a:rPr>
              <a:t>Adapted from Digital Design and Computer Architecture, David Money Harris &amp; Sarah L. Harris ©2007 Elsevier</a:t>
            </a:r>
            <a:endParaRPr lang="de-CH" altLang="en-US" sz="1200" i="1">
              <a:solidFill>
                <a:srgbClr val="404040"/>
              </a:solidFill>
              <a:latin typeface="Calibri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98C38E19-4591-4BA5-A7C9-76B8695C0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19663"/>
            <a:ext cx="6553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1600">
                <a:solidFill>
                  <a:srgbClr val="A81E5B"/>
                </a:solidFill>
                <a:latin typeface="Consolas" charset="0"/>
              </a:rPr>
              <a:t>http://www.syssec.ethz.ch/education/Digitaltechnik_17</a:t>
            </a:r>
            <a:endParaRPr lang="de-CH" altLang="en-US" sz="1600">
              <a:solidFill>
                <a:srgbClr val="A81E5B"/>
              </a:solidFill>
              <a:latin typeface="Consola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69259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92131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19835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28779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0" y="3962400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62576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36" y="1362075"/>
            <a:ext cx="7896225" cy="4972050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75081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uble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511" y="1904999"/>
            <a:ext cx="3870325" cy="4429125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57636" y="1904999"/>
            <a:ext cx="3870325" cy="4429126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83997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2238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768997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ubleCode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904999"/>
            <a:ext cx="3870325" cy="1905001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64075" y="1904999"/>
            <a:ext cx="3870325" cy="1905001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90436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3306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96875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5968589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de_and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3810001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598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Explanationand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62076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3997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562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8000C6D-C801-4FA9-B050-885C22FF67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DE5FD39-DE18-42FF-85C3-6B0C527691D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766BC-31B0-4820-AA71-994712146B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1112053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82649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031071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61D75AE-474B-4D56-B12E-99DF91C9E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14C9EBC-6942-4D74-B9D6-332BE14637B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CA3D4BF-FAFF-4241-995F-CD304195932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E0732FB-EB0F-4E01-977F-18FA43708A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9BE4FF0-4E3C-46F0-A2C8-E60666DAF0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B42A235-D0EE-4464-B547-7FA79B2B89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C15C844-B83D-45CF-85E7-B879489EC2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9101263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D37487-8742-4C55-805C-F27FF8A4F1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AABA5D2-8CFA-4CE0-80FB-A1D8C3809F6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2FAF9-C64E-4898-A971-3C04140AD1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53171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D4C0646-67C5-464F-9922-85ECA60515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877C0FA-1AA9-42B5-9043-7B450B97C8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E30CC-2D72-4B91-BB3D-8F756AEE34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2264930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98F9FD7-BEDC-42FE-A0FE-A86C1DA7DF3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F61D87-C3D2-47B1-B11F-5B4B1C62DC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5FB20-53D8-4220-99C6-6CFF00E6B7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6078546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FCB59D8-5B30-4FC8-80FE-1DC21EEE32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C1FBA20-92FF-4D44-BB3E-35E42F9798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C58FF-28FB-4C07-A803-07DC405D8E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1536830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7E868B1-37CC-410C-90C9-E6653BA1BF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9CAE631-055B-4989-888D-16CCDEC64F7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473E9-1769-4D7E-AEA0-D74128DAF9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2722894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B817AC4-1ADC-4416-B218-0D967E6EE1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07C9A85-270E-4AB3-96A3-2F6C615554F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7A7A6-3AD6-450B-A9F9-31ACEA18C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1621746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3CF56CE-D3A9-4670-A215-9B67B86A60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13F379-A9DE-4AE5-9D5A-87564F7D53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1BF5B-4B07-4DAE-B6B0-D22E8D568B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892561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89BC1F8-60B0-4B70-B94C-95136DD58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CF7C1E3-808C-41B6-A345-C25DB47D718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82413E2-B76B-4013-B115-B4B6AE6BA56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B44199A-D08C-4D57-9407-7C56A32615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6CD4F9C-052A-4874-A6E5-89E0031B5E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3333436-E6EA-4562-BECC-F7A63EFCD4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95A349C0-9643-4C93-BDC3-0231DC2676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1399648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30763EC-EFEF-4B42-9701-F1E8CF1F5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5FAA284-9BC2-463A-9C5A-C4E134EFFF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8F136-27C9-4AE8-9B37-695C505D7F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253673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162D720-8F79-4D74-B3A1-41ED6D113E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309F40A-66BC-4717-AED8-3FC10B290F0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5F320-2037-4BA2-A3C9-4D856E5B1B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379450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3AD585C-D245-4B45-8E89-5F5713A017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F98B5F4-140D-41FE-BED6-230C228CC3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F7F7E-C925-44A6-B106-FBEFFB3499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9839787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FB54D05-75CB-433A-85C0-67DCAFAF201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B8E268D-907A-475C-83F1-9E3AE5CC70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98218-5940-4B05-8413-8DF0C9A7E4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6609192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D854D09-EAA6-4473-A939-69A08EAE7F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429000"/>
            <a:ext cx="7772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Design of Digital Circuits 2016</a:t>
            </a:r>
          </a:p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Srdjan Capkun</a:t>
            </a:r>
          </a:p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Frank K. Gürkaynak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11E54604-F383-46FD-8D6F-938EC853E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6581775"/>
            <a:ext cx="777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200" i="1">
                <a:solidFill>
                  <a:srgbClr val="404040"/>
                </a:solidFill>
                <a:latin typeface="Calibri" panose="020F0502020204030204" pitchFamily="34" charset="0"/>
              </a:rPr>
              <a:t>Adapted from Digital Design and Computer Architecture, David Money Harris &amp; Sarah L. Harris ©2007 Elsevier</a:t>
            </a:r>
            <a:endParaRPr lang="de-CH" altLang="en-US" sz="1200" i="1">
              <a:solidFill>
                <a:srgbClr val="40404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2DDD1B8C-38C5-4BD5-8AB7-AEDDC8A751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19663"/>
            <a:ext cx="6553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600">
                <a:solidFill>
                  <a:srgbClr val="A81E5B"/>
                </a:solidFill>
                <a:latin typeface="Consolas" panose="020B0609020204030204" pitchFamily="49" charset="0"/>
              </a:rPr>
              <a:t>http://www.syssec.ethz.ch/education/Digitaltechnik_16</a:t>
            </a:r>
            <a:endParaRPr lang="de-CH" altLang="en-US" sz="1600">
              <a:solidFill>
                <a:srgbClr val="A81E5B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52423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7075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28625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43204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0" y="3962400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24880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36" y="1362075"/>
            <a:ext cx="7896225" cy="4972050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89139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3FAD33-55A1-4193-91CA-0B5D92AF93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148E90-59BF-444D-A49C-2748DF835D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09461-C2FC-4491-9148-8618DD42EE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3429423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uble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511" y="1904999"/>
            <a:ext cx="3870325" cy="4429125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57636" y="1904999"/>
            <a:ext cx="3870325" cy="4429126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83997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2238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11842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ubleCode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904999"/>
            <a:ext cx="3870325" cy="1905001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64075" y="1904999"/>
            <a:ext cx="3870325" cy="1905001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90436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3306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96875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2747704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de_and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3810001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83733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Explanationand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62076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3997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12206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69252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32468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221B077-F6CF-41E1-A618-96E6000189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429000"/>
            <a:ext cx="7772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Design of Digital Circuits 2016</a:t>
            </a:r>
          </a:p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Srdjan Capkun</a:t>
            </a:r>
          </a:p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Frank K. Gürkaynak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C13A65A3-2181-4915-9A93-2C3838726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6581775"/>
            <a:ext cx="777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200" i="1">
                <a:solidFill>
                  <a:srgbClr val="404040"/>
                </a:solidFill>
                <a:latin typeface="Calibri" panose="020F0502020204030204" pitchFamily="34" charset="0"/>
              </a:rPr>
              <a:t>Adapted from Digital Design and Computer Architecture, David Money Harris &amp; Sarah L. Harris ©2007 Elsevier</a:t>
            </a:r>
            <a:endParaRPr lang="de-CH" altLang="en-US" sz="1200" i="1">
              <a:solidFill>
                <a:srgbClr val="40404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B6A19E1E-9A24-4B3B-A8B0-95F394F3C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19663"/>
            <a:ext cx="6553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600">
                <a:solidFill>
                  <a:srgbClr val="A81E5B"/>
                </a:solidFill>
                <a:latin typeface="Consolas" panose="020B0609020204030204" pitchFamily="49" charset="0"/>
              </a:rPr>
              <a:t>http://www.syssec.ethz.ch/education/Digitaltechnik_16</a:t>
            </a:r>
            <a:endParaRPr lang="de-CH" altLang="en-US" sz="1600">
              <a:solidFill>
                <a:srgbClr val="A81E5B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9347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37339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48668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87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37CDAD5-91A4-4389-86DB-CBF5968659D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ABB96C3-3B50-4DB4-BB45-826B0E13FB6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85352-4263-4CF3-81AD-136654740A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5218103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0" y="3962400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5497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36" y="1362075"/>
            <a:ext cx="7896225" cy="4972050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065271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uble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511" y="1904999"/>
            <a:ext cx="3870325" cy="4429125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57636" y="1904999"/>
            <a:ext cx="3870325" cy="4429126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83997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2238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616417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ubleCode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904999"/>
            <a:ext cx="3870325" cy="1905001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64075" y="1904999"/>
            <a:ext cx="3870325" cy="1905001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90436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3306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96875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8493381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de_and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3810001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00960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Explanationand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62076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3997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9889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93364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794737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A88923E-B31F-4AE7-B947-4E79E3F92F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429000"/>
            <a:ext cx="7772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Design of Digital Circuits 2016</a:t>
            </a:r>
          </a:p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Srdjan Capkun</a:t>
            </a:r>
          </a:p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Frank K. Gürkaynak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0AEB55DD-DB2D-4E33-8767-8591250C1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6581775"/>
            <a:ext cx="777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200" i="1">
                <a:solidFill>
                  <a:srgbClr val="404040"/>
                </a:solidFill>
                <a:latin typeface="Calibri" panose="020F0502020204030204" pitchFamily="34" charset="0"/>
              </a:rPr>
              <a:t>Adapted from Digital Design and Computer Architecture, David Money Harris &amp; Sarah L. Harris ©2007 Elsevier</a:t>
            </a:r>
            <a:endParaRPr lang="de-CH" altLang="en-US" sz="1200" i="1">
              <a:solidFill>
                <a:srgbClr val="40404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5F212750-C938-4AF2-910E-F34AF96AF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19663"/>
            <a:ext cx="6553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600">
                <a:solidFill>
                  <a:srgbClr val="A81E5B"/>
                </a:solidFill>
                <a:latin typeface="Consolas" panose="020B0609020204030204" pitchFamily="49" charset="0"/>
              </a:rPr>
              <a:t>http://www.syssec.ethz.ch/education/Digitaltechnik_16</a:t>
            </a:r>
            <a:endParaRPr lang="de-CH" altLang="en-US" sz="1600">
              <a:solidFill>
                <a:srgbClr val="A81E5B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41481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0103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965DC4-CAC9-4ABA-BB26-B364197BCD7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6855BEA-9079-451A-BDD9-AB43B0D173D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BA241-610F-4C90-9F50-A70F3C2701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066216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38555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71054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0" y="3962400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15567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36" y="1362075"/>
            <a:ext cx="7896225" cy="4972050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725958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uble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511" y="1904999"/>
            <a:ext cx="3870325" cy="4429125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57636" y="1904999"/>
            <a:ext cx="3870325" cy="4429126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83997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2238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035451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ubleCode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904999"/>
            <a:ext cx="3870325" cy="1905001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64075" y="1904999"/>
            <a:ext cx="3870325" cy="1905001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90436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3306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96875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406583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de_and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3810001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82033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Explanationand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62076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3997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49831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23237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5147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9F1EAB3-AC10-4580-9F95-DB007F0608D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E1932FC-2668-42E5-915B-FBE04BAA08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461F4-089C-4C7D-B2EB-6FBBD319B8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6754615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FFA3BDF-F1BF-4E6D-849F-09E8552AC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DFCF935A-209C-4BF8-B2EA-43B5319ED93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477125CC-B05B-4EB8-9E8A-542BDE138F3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199" y="1123950"/>
            <a:ext cx="8229601" cy="224790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7F64B76-57C4-482C-8DF8-15B379494A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E201A90-9994-407D-81F3-DB5E0FB945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75D06F9-4155-4770-B9E2-D048649244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6A551503-8837-45A7-BCE2-115D4493EC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8041693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8705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EAFDCF4-4346-4B7C-A53A-F017AF890C0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7C96906-90A4-49B8-8C29-9FAB1D1813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33A23-5C8C-4E8F-AB7B-F5B1CA6F6B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2309606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E80739E-8581-4277-9FA1-18D683F7D4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83B9EA-3094-4986-A45C-BAB8C116041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B6DAC-FE6B-4FEF-85A6-C4A6E8EBFF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93751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AB8C9C6-3112-4739-B151-FB1DFFDF48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92AFDD4-9F82-4250-8849-C8F428B6384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9928E-4B6D-4DC0-8CA6-20AF87DC31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880638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96DB41A-88F3-4F06-BAE8-B59CA779CBF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9FE53C4-39B0-4785-BCDC-48120E703C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C41C6-64E9-49A2-B1C4-93371BBCE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4759808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10B0125-3A39-489D-87D2-479528CD97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B04F071-AD80-46BC-AA9C-71A6215465E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503B7-DB28-404E-B244-04B1096C13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0772705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C62DF70-72B1-49FC-A5B4-7F735025679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C5D09CE-70DE-43F1-97D1-DD0F6483A3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E595E-1A52-4459-8E2D-837B9320C3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556411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8A87B08-83B2-405C-B6A8-496E253328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33A5984-6DCE-4996-BAE6-90C9A109F56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CAAE6-521D-40E1-9894-1C3B9A9C14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0194585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9214320-DFFA-44C2-9BAB-267F9DC297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B4A0E8B-DD1F-4549-8A03-7C5BB22F18B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86ACF-6CFE-42A0-AC71-48B70F50FC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879207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7938987-BA30-43D3-B0A0-1E3B831DA00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79BBE53-D298-4381-8ADC-A4D29A6333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83AB3-2DA8-4EA9-9EFF-E58E8CD4F4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314358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FB23720-27A1-4DF1-BD32-E0609D4A300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BFD442C7-D436-4503-AF3E-C954595554A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6C238-5E6F-428F-A595-B9A3AA698F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4625677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8A97AE9-8D95-4AFD-9F54-083BBB0819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9A848A0-CD3C-45ED-8DAF-8CDE4AFDF53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E4403-4CA8-49FD-A107-9E57EB1062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3759368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F6EAAA7-54FA-4892-9EF9-00FA88E24D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4B1C7FB-2AB8-407C-8D58-2C4494DE55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56531-6AE7-456F-A1FE-10AC0284CC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9965530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0635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E7F97BF-B86E-48FC-83ED-E689C0CCBB8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C52BF4B6-D0F3-43DC-9692-392EA5BE67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64295-C513-4BDC-9D09-B18593D494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348274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96C68F2-6215-4696-B1AB-05B49489C3F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0C9B459-4D81-4E26-9F9E-42E4473DAA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327A4-570E-4AA8-B0BC-EE86D191E8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794201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ABD661-15F3-4A60-8905-11598332FBC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A59CD67-A611-4294-96C5-CB807CDC06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8F009-D50B-44C7-B68B-15D09C8632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37600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295046E-3E68-4053-8A77-1E042A08DA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CFC6F80-EE41-4D8D-AB54-EDA1DF5AEC8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206EA-9911-48D7-BE22-252D7E53D2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501942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99551AA-7AD3-486C-AB30-72C1CD0F2A9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35C8F98-2D7E-4AD7-9BD5-93052D3927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9E699-AAB8-4D5E-97C5-39A2EE2284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97443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BB3ED9B-D3A8-42D0-9924-CBF68ED082F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5F5D6D-60F8-4031-8373-89D3E50608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951FE-E945-43C9-AA90-AE486CFC1F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687500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82F2E64-933D-47E8-BEFE-3A41340498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455EDBA-AB65-4515-98DC-084B66AC007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1F535-4B31-46BF-BA73-0EE7682C93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073686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FF23F7A-1004-414F-83CA-A73D334D0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A391A0C-4226-4D96-82CF-6418A175FB7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46B56FE-8B82-48E6-B195-A46ABD7E6C2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7EDCEDD-CBE1-4626-9DF5-AAFDA43752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906F412-B353-495B-8981-9E13273BD0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250F326-42C9-40D3-82BA-E06D3B0B8D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678340F-52FC-4ABF-B8FD-5AE2A951C2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918485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C0BDDE7-2131-431E-AD62-22568B4FA9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B374EAC-31F9-48B0-8F8B-7FC8EB4789B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8958D-316F-4C27-A0F3-2E8CDC5214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765842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8F5621A-0FDA-472A-9D86-710CB6F94E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8CAF01C-E0CF-475B-AAF7-488DDD025A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1AA0F-C4CC-4168-B732-B124D3A0B5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544709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18C58D-609A-48FB-A874-5C53CF42B2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6A5CFFF-2BD9-4DD3-9F10-F81AE59010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913BC-1E40-4E0C-AD44-F9ECB7B861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175286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1060FDD-6721-485C-A3CF-41FE60016DF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4EFF6B5-C572-4DB4-9073-0F984FF993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A6673-1F06-493A-B7D9-770024EBE5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590543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F4AE48-E06B-468D-AE38-F12D655E96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09D111A-50E6-41C9-A25A-4DD9BD2854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B6A85-F538-44BC-B5B3-547DB2D482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4422162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316BBF7-7315-4596-8141-40DAC3CA8F9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56D40E9-CE62-4F3E-A79A-74987A63B84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A1476-D0BC-4C15-8146-B27D3144FB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1581855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4C28F65-A988-41F1-87DC-10859D14BC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81EB73B-0FE8-4CE1-B076-7F28A96E3A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77E35-0A4A-4585-9796-179FEEEF36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2166718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BC32799-5EB7-4DC7-9627-9435B04826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DDE5A86-61A6-47E6-829C-ED9C177149D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7ACE8-D7CC-466A-B411-E1BB862AE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835538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E477140-9025-44B6-B7E3-B251911A4B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5E8D84B-4907-44F7-8568-D4E5A74B65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8FF23-D30B-432D-9859-204677E048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4425414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F548CF-955D-441E-B55D-390FFAF7C2F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CA9B6A-1091-4DF5-B575-023650A7713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112FB-67F9-4B21-ACE7-D95BF4EE6D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6961013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B1071DE-3C09-4708-B9A9-3632619FE5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08CEBFA-F207-4A24-8C1E-4630834BD8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9FA3DF-6BE5-4219-A9D1-DD747376F0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1591160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3161D90-253E-4179-B7A6-D3E9F5EDB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BC9E75C-8E47-4188-BD2D-903C0F7E380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89C8D-4A5A-48DF-B420-71B9B5EAE0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8923478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D561AC14-0AB8-4533-840B-B62A97D565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699460A-A3FA-41E9-AD7F-9EC6028A4CA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4FEF93-6E9A-4370-9C58-79D8B647E70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1CD6EE6-2766-443F-8A77-F1BAA57DA1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79F6AF2-497D-4DC4-A9DE-4BEC4AD510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B751B56-57D2-4947-BE43-8D741F3778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9EE29901-FCA4-4A24-B317-D2E58D9B92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764228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763D7E0-3745-46EA-8169-33A8823D22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BBF5227-686E-4744-9276-8E280530606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6CCE2-F7E9-4743-8401-08FA9E72E6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5125035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824D72D-BD98-483F-93C1-21F846F7FA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5E4E778-A6B4-45C9-AF73-A1F6D6228C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4F7E9-A9ED-42CB-A621-E30CB1F547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823675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AE32FCE-9AA2-47F9-AD63-44AF31DBE6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5D907A-78A5-44E1-9ADA-3EF373735DD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5F9F8-C6CE-4302-90D5-816E50F09F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5833572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6E9B04A-CAB7-4149-A1D9-3544B7B3E8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816D5B1-E968-4086-9AB5-A490A4DD558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D6220-6668-484B-B973-076AEBF149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7687914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F54210B-33EA-4BA0-A264-D31A5BBC8DE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CAC6BA4A-81C8-4B8C-B084-3F9C5E78AD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4A929-4D20-41EC-AD19-7266D1095E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7782891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E6116801-25A8-4ECF-BA84-34EA55586F2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EC4CD76-067C-40CD-9E41-1BECD9E6EC7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A3060-A4AB-4A18-AD5E-1ECB834F70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3914091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D23C36B-1475-43A9-BD5B-98D6D440B0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3BA2D10E-2C7E-4FEC-AA33-E79743D9AF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E77E1-0CA7-4273-ABDA-7D42768FC6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679655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189BC44-6C97-4770-AD4B-D11F2A334F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3BB8C2-1C8C-4042-86A9-4B47E12E4C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3683D-E721-41F0-A5D6-D4009C02F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089673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E021541-0C98-4D28-84F1-D623F5E13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B16BA59-C365-4669-AA12-F4FA0D7D41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0D0CA-3128-4067-8656-2B214E3B2E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110835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785D0A1-856B-4E7B-9F3C-D04D2E29C47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C852246-CF10-4620-89BC-4E45148DA2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10011B-F428-45EF-AF67-081A2B3DB5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6743766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6026DEA-9A3D-4070-854C-3531F2DCEA0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6A3F91A-E169-4FF2-9543-4B182A6C283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2FC3D-318E-4702-BB83-9081DDB1A1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927066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82D0E3F-A5A8-4F23-AA96-DC66959BDFC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7DAAD33-9E94-4CE9-8F6C-4E9593769E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DEFF7-9E5F-44FE-89BE-55FEF1A286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04801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EBDD8DB-F752-4585-8A53-7A0CC9FB35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BF77776-E79E-4B6A-99D6-E2CDCD760A0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862E3172-F909-44D0-8162-8F053B729D4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30E63D8-91F2-4187-A7CB-01EB6C474C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33E3AAB-0618-423C-B4DF-9229811813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BF16128-6F38-4643-8C91-31E87DE1DB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4689D9F-73DD-4A77-A2C0-7CBA4B0934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821414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46D5279-2775-4E7E-9630-42895F18D7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3FD717C-7AEE-4FD1-8E6C-9D97849C79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05053-D2CE-4785-90D2-35A8387914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4313634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C2F14FB-6265-4EB4-BD5E-EA37D146FA4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95DC91-F554-48BC-B579-E613704148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75FC7-142C-4C35-AD97-8E7387F851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8450765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D8EF066-95A5-4F44-A1DB-B575CF325A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20C82DE-19B5-4009-A679-9BC7909555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5311A-59F8-420E-9439-2E977140E8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6264998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59C2DF-F3EE-46B7-B9AD-B4F93CC316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286A63D-3C41-4105-8DAC-AEE72E785D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CB814-C4F1-4C68-8973-9F7C32E70E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07963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9C25D19-9C77-471F-B161-C7CB5EB28ED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F84B73D-8011-474F-A686-F3143E8785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64277-0331-4718-A972-F28AAF9294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9123768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EA8F8589-F2CB-478D-A134-E6906AB8379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80BEE98-27D9-4FF7-A4CD-CB7C8CA649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16EE6-73B9-4B2E-949B-2B52DD9A21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9234226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862B27C-2F07-4955-812C-782664564A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BEEC722-DD1C-47C1-B3C4-5A3EACDBB6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27D31-D057-4BE7-9E04-723394C811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381314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C7BB910-0996-41AE-8DE1-7996C9081C0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D3A4F99-AA12-473D-BC27-212C5B4F69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CD0D7A-11D0-44BE-A507-C0EBA60009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072709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6DD0B04-8E62-4280-8C3D-7EEC45C927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0405C90-7D05-457F-94EA-07809B7F087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C27D0-D64A-4148-B97A-357A9AC6BA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988878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7157C73-E167-4E51-8547-7DEE20548A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DB339E-596F-4F23-9B4C-FD8F468BB8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6675C-2147-4FD0-BA79-A301DC9AA3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6566354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EF2C1D8-207F-478E-9F59-41DB209AF2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9531C5B-6006-4E8D-9371-6CE13408DE6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772D3-BB2A-4670-94B0-664C7847E0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516229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61EFB59-5444-4FEA-8130-3FB541303C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BE300C3-9A2F-4961-803A-7C1B8C8504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BC937-A766-4527-AF3C-F3FEF48317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3541735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27B9DED-152A-4DD7-B100-B0C37C846B2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3CE5437-8B6A-4C8C-B86C-0009AAA9BD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83AFB-B987-44DD-8CD2-364A7EC914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94987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9310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92488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EFD70B9F-9253-47D5-97A0-D4DA23C6E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C50ECE96-448C-4A0C-8F17-53F02443E5C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83DA0E4-302C-4C9E-B753-DF28D8C653C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F7402B5-0361-48BA-A0AE-8E9F7FE3FE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916AF9C-F021-43B3-ACBD-67DE2F2B86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98D9F8C-3781-471F-A801-3C85E5F139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53A6E6F-5B58-40CD-912B-238086BC01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424090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1FFE106-19BC-4566-8942-208DEE06EB9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A0DFDA-4976-4314-9191-025F9930AA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1FFA7-98DC-4162-9B6D-2AC9022956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988400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C9A7E9-AC83-4E90-B6AA-88B231AEC1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19FF067-1BB3-4209-BA8F-AC03EA9571E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B74CA-88B0-4A73-8BE5-DCDE6BCC88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845884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74928FB-98DA-4B99-9A06-B3E241350C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B0EF9FD-D814-473A-AF01-CC683ED7D45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A3AF3-C392-4019-9A3F-EDCB8535DB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6638442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816CF55-3647-4BF2-92A2-6C9D69DA96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6B69DAB-0920-4B30-BFB4-BA44E93BC0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7A2494-34AC-4AEA-B927-D29C58C087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795977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8018D56-A52E-4550-A60E-C6F32CF2583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BFFE2B2-8ECD-4A60-86E5-83EAC09697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2A61C-E6E5-4746-87A9-2097390016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7331704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2BB2CD9-997D-46FC-9C45-12B7D80FDB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CEDD0F3D-CEBA-4A97-B9AE-982B1604953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EED83-349E-4427-9ADD-9B8B35E702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570396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49F3A89-6B38-4C0F-99C0-51FFBB872F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D69B34B0-130D-4F3C-98CC-02EE7004CD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C05DA-7CE6-4C14-A22B-1FA5387B34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3700615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86998D-D8E5-414F-8B17-C51CB02767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64497DF-8A80-43C5-8DF8-ED4EE4188D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00587-6804-4949-9E43-63B605849E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9444036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D7A72F1-8CD8-4AFA-A325-109E8F3833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7D75626-5E43-45F1-8FBC-F90AB75EC5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52DEC-F590-4B56-B7EA-5046275CF0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1851386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C887DA8-D1EE-4597-90E9-0A27BC29640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2437F9-4DE4-4D2F-8E39-96C6E20D30D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77426-5542-4280-8E97-1A906B8BCC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2725829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A9C81E9-27EA-41F7-93F4-A8E061CF61E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023A1F8-85B7-4B97-BEDB-F3A2AAC33AD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AD40E-8669-4A66-A93A-A55CD02E79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876799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0F095F-9E60-4949-B1D9-B87DF48D9F1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B801DAE-8798-46F3-B288-B74562BA7F4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6A31E-4B06-42B8-B4F6-BB4CA3C714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9274453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6893CFA9-D95D-4338-931E-D26742B813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CE01888-5FE0-4725-B4E1-68359D1A548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8BE9BED-29CE-4AA9-B181-46A2D5E4148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E7C4629-FFA0-4BA2-B5DE-98BA5820A1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FA982B1-BA8D-4ECA-8316-48FCDADE1A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3BE298E-C473-4208-9712-0BB875DEAD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B7B90F0B-8385-4ABF-82CD-ED05A5BA34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275285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D355AD-919F-4F88-A8E2-36FD23F35E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138BF36-4DE9-4A19-936A-3CE794FD084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1AE98-FDEC-43AF-BF15-21B80233F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7556448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C5DDCE-92CE-4640-948B-4EF379767BD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7DFC90A-CF12-4702-BB80-B72061340BC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8DEE8-830E-4358-9DF6-571263C2DD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981907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29C0887-9238-4F38-96DF-48CC24E416A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456AFAD-35FE-40F0-9F96-7ACA691343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C1692-513C-4B6A-88FC-BE4B4DC3B7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26875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184C8B8-4CB1-45EB-B23C-28F435FF04D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7C5D60A-0B5B-4467-A7B8-AC3CFE12AD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6503B-E7A5-4FBD-9DBF-4859A4D7B9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274244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E8124E0-C677-4661-BBDA-C2174AAE4D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3264869-EAD2-46D5-8109-705050AD72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447B9-5455-4083-A5C1-25CC4D6A30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1890638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B503D87-66FB-4E54-8286-9EE10DCDB5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79FC646-2BFA-4C7A-963F-E45CE655BB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97B3AD-8E0C-4068-AD47-23E7D8A7FC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2997086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BEAD21A-DEE9-4751-879A-946FBC28E53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6EFA396-764B-4DA8-9630-D83175E486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269F4-9C4F-44AB-99CB-3B65E3FD2A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731613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DD04DE3-FC41-419C-86B5-B0D3AFBA7F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C40DA4F-3A17-411C-A336-16D9777D136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3988A-2E0D-48C6-B13E-40788A38A4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7605293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838B409-8DA1-42EC-B640-983B9CA6B9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AEB452F-2EAD-4FBC-A45C-707135E2FE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DBF83-625F-4A88-B747-47EEABF946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43403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603CAAB-03F8-4AAD-92B7-9D904BED193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2B77D4E-071F-48AC-832F-CB2123384C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15C13-BD77-4BED-B0CE-D6279D539E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7327927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B1393BF-438A-40A7-8F90-587FE56E62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98072F0-BD80-44AD-85C5-D3481BDE80C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79D1D-CE81-4990-ABBF-34234AE676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2564388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835E935-9797-4DDB-89A2-BBF76C09C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F8CB140A-68EE-4F02-B465-8457CBDAA85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1F44B14-28E2-4DD7-8CA9-EB1F8B9CCD7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EFD9755-4E15-44C3-9313-C75256F554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2493029-9F30-455C-91F9-04F4244E11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CABD86B-89C0-418E-A5BB-E5B8D9FDA7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3D111835-448D-46E1-994A-FDADF106A1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2728971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3C1C6A6-81DF-4637-B8B5-80145E0CEF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EF9668-94C6-4D33-92DC-CFFD414BC1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C0029-1248-499E-A4A1-A9EDFFE554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528153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DC12567-3A12-4721-B068-F8B69D56222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61B9E73-FD09-4B79-A989-AD8EBC77160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072D1-DE81-4692-856C-80378578E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1108879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08F769E-333E-4016-B28E-94C885B4DA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12CDD46-A52B-45FC-A029-354DD522F3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C5D1D-993E-4DB2-AB45-8E7CCBE99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950774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13EC085-3789-4062-948A-D6ECDC2F2D1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8378288-AADB-47C8-AD03-BC83524B22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B668E-3B82-4554-9822-5A410DDF7B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1020864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16C680EC-B712-4B2C-A755-61A52EACBFC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D6CC632-865B-4D9F-B1BE-5D98A39B6B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C3E19-B29F-44B2-A439-BD396BF979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4527526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5E97DDB-E664-43FE-9083-A8ACA1B958A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8FB43FC-1CF8-40F8-AD08-6D86AD71A7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FE20C-532F-4CAA-A0A4-25907D2CD6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654954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22A996E7-5A47-4D3C-9765-5060E017803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E36AB7E2-C89D-41FE-B3F8-1D302AA9AD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55256-A7DD-489B-A080-9AA1404A0D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1290971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1AEB53-9CB1-4DC1-BDAB-AFFD47FD71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14CBD43-33BC-438F-B9C6-25D6BAC09C5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308F5-05D3-4A3E-9457-F77702DC67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2434845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BDDB686-4447-4004-AEE8-0F8695CA4D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5F57076-8705-4022-98C7-3BB032A5A4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12339-7382-4129-B2DB-4F76747CC8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2020450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C74C168-DAEE-473E-98E1-4CE468B021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AF9B71C-C877-4E0C-943F-AC3D803B20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1E91C-8177-458C-B49A-BBB68748BC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6474442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3DB7EE3-EA46-4EB3-AE18-57C389B8A8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A5F9BB1-A4C6-4E0D-B1E8-78129A2CEA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90539-B926-44D3-B307-0E1DD8B20A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791669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C654AB7-848B-4FD1-BF7E-6AF69143C1E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7102F47-BCD4-4AAB-B217-FAE2AF8B89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2F601-8DB4-4731-B40F-148ED9A195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938812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554A389-A659-4124-B120-3C800554E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626EF3A-2259-4B73-A020-344ACBB4A80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4500131A-5469-4B4E-B095-224C7142BED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DF11E79-5E90-4CD0-9890-61D4669411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0E060E2-9EE0-45FD-95E8-55912F9201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6408AFE-15F0-4878-A131-55852CCE89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7DF6CD45-858A-4033-B0AE-FD9CE8E827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49251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A449FDB-319C-4437-8946-37FD5019AB6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38D28AA-779D-4380-AAAA-07B91DCD04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2ABFF-306B-4536-B5C8-89BAE1C557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629896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slideLayout" Target="../slideLayouts/slideLayout182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81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Relationship Id="rId14" Type="http://schemas.openxmlformats.org/officeDocument/2006/relationships/theme" Target="../theme/theme1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36DC98B0-226B-4164-9209-6D09A2916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5A1B9A1E-19A2-4E3A-A719-F94376545C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1318EF5-EE6F-AA49-93D4-51D624D95F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A7905B3-DB59-0F4F-9A20-875E10614F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F28C456-8CE6-4312-A3CA-E6637254C6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40DB17CD-CF71-4AE8-AC0C-7261C9EFD95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6CDE88B5-EF46-4943-A0CD-1770F9EBDDF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53" r:id="rId1"/>
    <p:sldLayoutId id="2147485789" r:id="rId2"/>
    <p:sldLayoutId id="2147485790" r:id="rId3"/>
    <p:sldLayoutId id="2147485791" r:id="rId4"/>
    <p:sldLayoutId id="2147485792" r:id="rId5"/>
    <p:sldLayoutId id="2147485793" r:id="rId6"/>
    <p:sldLayoutId id="2147485794" r:id="rId7"/>
    <p:sldLayoutId id="2147485795" r:id="rId8"/>
    <p:sldLayoutId id="2147485796" r:id="rId9"/>
    <p:sldLayoutId id="2147485797" r:id="rId10"/>
    <p:sldLayoutId id="2147485798" r:id="rId11"/>
    <p:sldLayoutId id="214748579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>
            <a:extLst>
              <a:ext uri="{FF2B5EF4-FFF2-40B4-BE49-F238E27FC236}">
                <a16:creationId xmlns:a16="http://schemas.microsoft.com/office/drawing/2014/main" id="{96E2102F-4E4F-4085-931C-2E79B43D0F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74650" y="371475"/>
            <a:ext cx="7591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83651" name="Rectangle 3">
            <a:extLst>
              <a:ext uri="{FF2B5EF4-FFF2-40B4-BE49-F238E27FC236}">
                <a16:creationId xmlns:a16="http://schemas.microsoft.com/office/drawing/2014/main" id="{72273C20-DF2D-405E-A8AC-628DE18662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475140" name="Text Box 5">
            <a:extLst>
              <a:ext uri="{FF2B5EF4-FFF2-40B4-BE49-F238E27FC236}">
                <a16:creationId xmlns:a16="http://schemas.microsoft.com/office/drawing/2014/main" id="{523DBFEB-0A45-814E-99E0-EE5660C08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1200">
                <a:solidFill>
                  <a:schemeClr val="bg1"/>
                </a:solidFill>
                <a:latin typeface="Times New Roman" charset="0"/>
              </a:rPr>
              <a:t>Carnegie Mellon</a:t>
            </a:r>
          </a:p>
        </p:txBody>
      </p:sp>
      <p:sp>
        <p:nvSpPr>
          <p:cNvPr id="475141" name="TextBox 1">
            <a:extLst>
              <a:ext uri="{FF2B5EF4-FFF2-40B4-BE49-F238E27FC236}">
                <a16:creationId xmlns:a16="http://schemas.microsoft.com/office/drawing/2014/main" id="{40380F23-C2B3-E547-BB4C-EB3A465D7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6400800"/>
            <a:ext cx="698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>
              <a:defRPr/>
            </a:pPr>
            <a:fld id="{43A0DCF1-BAB5-4929-B10C-B2A1FDE25A75}" type="slidenum">
              <a:rPr lang="de-CH" altLang="en-US" sz="1400" smtClean="0">
                <a:solidFill>
                  <a:srgbClr val="A6A6A6"/>
                </a:solidFill>
                <a:latin typeface="Calibri" charset="0"/>
              </a:rPr>
              <a:pPr algn="r">
                <a:defRPr/>
              </a:pPr>
              <a:t>‹#›</a:t>
            </a:fld>
            <a:endParaRPr lang="de-CH" altLang="en-US" sz="1400">
              <a:solidFill>
                <a:srgbClr val="A6A6A6"/>
              </a:solidFill>
              <a:latin typeface="Calibri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4" r:id="rId1"/>
    <p:sldLayoutId id="2147485887" r:id="rId2"/>
    <p:sldLayoutId id="2147485888" r:id="rId3"/>
    <p:sldLayoutId id="2147485889" r:id="rId4"/>
    <p:sldLayoutId id="2147485890" r:id="rId5"/>
    <p:sldLayoutId id="2147485891" r:id="rId6"/>
    <p:sldLayoutId id="2147485892" r:id="rId7"/>
    <p:sldLayoutId id="2147485893" r:id="rId8"/>
    <p:sldLayoutId id="2147485894" r:id="rId9"/>
    <p:sldLayoutId id="2147485895" r:id="rId10"/>
    <p:sldLayoutId id="2147485896" r:id="rId11"/>
    <p:sldLayoutId id="2147485897" r:id="rId12"/>
  </p:sldLayoutIdLst>
  <p:hf hdr="0" ftr="0" dt="0"/>
  <p:txStyles>
    <p:titleStyle>
      <a:lvl1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charset="0"/>
        </a:defRPr>
      </a:lvl2pPr>
      <a:lvl3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charset="0"/>
        </a:defRPr>
      </a:lvl3pPr>
      <a:lvl4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charset="0"/>
        </a:defRPr>
      </a:lvl4pPr>
      <a:lvl5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ts val="2400"/>
        </a:spcBef>
        <a:spcAft>
          <a:spcPct val="0"/>
        </a:spcAft>
        <a:buClr>
          <a:srgbClr val="A81E5B"/>
        </a:buClr>
        <a:buSzPct val="60000"/>
        <a:buFont typeface="Wingdings 2" panose="05020102010507070707" pitchFamily="18" charset="2"/>
        <a:buChar char="¢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lr>
          <a:srgbClr val="A81E5B"/>
        </a:buClr>
        <a:buSzPct val="11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1026">
            <a:extLst>
              <a:ext uri="{FF2B5EF4-FFF2-40B4-BE49-F238E27FC236}">
                <a16:creationId xmlns:a16="http://schemas.microsoft.com/office/drawing/2014/main" id="{FAF09C84-3D10-41B5-92AF-85DB6D458C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84675" name="Rectangle 1027">
            <a:extLst>
              <a:ext uri="{FF2B5EF4-FFF2-40B4-BE49-F238E27FC236}">
                <a16:creationId xmlns:a16="http://schemas.microsoft.com/office/drawing/2014/main" id="{435C509F-D240-4BB0-AC78-750F41AAD3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2F8CF94-9CD5-8445-9D9F-B38C69891A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2881A30-5090-2B44-8472-7E335F08517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1367F71-4861-4288-8FD5-918A1A97DB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84678" name="Line 1032">
            <a:extLst>
              <a:ext uri="{FF2B5EF4-FFF2-40B4-BE49-F238E27FC236}">
                <a16:creationId xmlns:a16="http://schemas.microsoft.com/office/drawing/2014/main" id="{8AFF6145-558A-43FF-836F-6863AFE5E9C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4679" name="Line 1033">
            <a:extLst>
              <a:ext uri="{FF2B5EF4-FFF2-40B4-BE49-F238E27FC236}">
                <a16:creationId xmlns:a16="http://schemas.microsoft.com/office/drawing/2014/main" id="{9AA862F3-4A62-4659-B40B-8FE04643F05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5" r:id="rId1"/>
    <p:sldLayoutId id="2147485898" r:id="rId2"/>
    <p:sldLayoutId id="2147485899" r:id="rId3"/>
    <p:sldLayoutId id="2147485900" r:id="rId4"/>
    <p:sldLayoutId id="2147485901" r:id="rId5"/>
    <p:sldLayoutId id="2147485902" r:id="rId6"/>
    <p:sldLayoutId id="2147485903" r:id="rId7"/>
    <p:sldLayoutId id="2147485904" r:id="rId8"/>
    <p:sldLayoutId id="2147485905" r:id="rId9"/>
    <p:sldLayoutId id="2147485906" r:id="rId10"/>
    <p:sldLayoutId id="2147485907" r:id="rId11"/>
    <p:sldLayoutId id="214748590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>
            <a:extLst>
              <a:ext uri="{FF2B5EF4-FFF2-40B4-BE49-F238E27FC236}">
                <a16:creationId xmlns:a16="http://schemas.microsoft.com/office/drawing/2014/main" id="{2ACD3B39-73E4-43E0-A5BF-D44B9477C5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74650" y="371475"/>
            <a:ext cx="7591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85699" name="Rectangle 3">
            <a:extLst>
              <a:ext uri="{FF2B5EF4-FFF2-40B4-BE49-F238E27FC236}">
                <a16:creationId xmlns:a16="http://schemas.microsoft.com/office/drawing/2014/main" id="{74620E88-D2BB-4F2C-B3A7-9639F40650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12644" name="Text Box 5">
            <a:extLst>
              <a:ext uri="{FF2B5EF4-FFF2-40B4-BE49-F238E27FC236}">
                <a16:creationId xmlns:a16="http://schemas.microsoft.com/office/drawing/2014/main" id="{62CFC7B2-4EBF-C949-87EF-DC695C0A7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200">
                <a:solidFill>
                  <a:srgbClr val="FFFFFF"/>
                </a:solidFill>
                <a:latin typeface="Times New Roman" panose="02020603050405020304" pitchFamily="18" charset="0"/>
              </a:rPr>
              <a:t>Carnegie Mellon</a:t>
            </a:r>
          </a:p>
        </p:txBody>
      </p:sp>
      <p:sp>
        <p:nvSpPr>
          <p:cNvPr id="112645" name="TextBox 1">
            <a:extLst>
              <a:ext uri="{FF2B5EF4-FFF2-40B4-BE49-F238E27FC236}">
                <a16:creationId xmlns:a16="http://schemas.microsoft.com/office/drawing/2014/main" id="{2E8B8ED8-30CE-B349-BAEA-A1AC50FC51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6400800"/>
            <a:ext cx="698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defRPr/>
            </a:pPr>
            <a:fld id="{907CF85E-2257-473E-BD95-7FBA9EC820FC}" type="slidenum">
              <a:rPr lang="de-CH" altLang="en-US" sz="1400">
                <a:solidFill>
                  <a:srgbClr val="A6A6A6"/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de-CH" altLang="en-US" sz="140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6" r:id="rId1"/>
    <p:sldLayoutId id="2147485909" r:id="rId2"/>
    <p:sldLayoutId id="2147485910" r:id="rId3"/>
    <p:sldLayoutId id="2147485911" r:id="rId4"/>
    <p:sldLayoutId id="2147485912" r:id="rId5"/>
    <p:sldLayoutId id="2147485913" r:id="rId6"/>
    <p:sldLayoutId id="2147485914" r:id="rId7"/>
    <p:sldLayoutId id="2147485915" r:id="rId8"/>
    <p:sldLayoutId id="2147485916" r:id="rId9"/>
    <p:sldLayoutId id="2147485917" r:id="rId10"/>
    <p:sldLayoutId id="2147485918" r:id="rId11"/>
    <p:sldLayoutId id="2147485919" r:id="rId12"/>
  </p:sldLayoutIdLst>
  <p:hf sldNum="0" hdr="0" ftr="0" dt="0"/>
  <p:txStyles>
    <p:titleStyle>
      <a:lvl1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j-cs"/>
        </a:defRPr>
      </a:lvl1pPr>
      <a:lvl2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2pPr>
      <a:lvl3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3pPr>
      <a:lvl4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4pPr>
      <a:lvl5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ts val="2400"/>
        </a:spcBef>
        <a:spcAft>
          <a:spcPct val="0"/>
        </a:spcAft>
        <a:buClr>
          <a:srgbClr val="A81E5B"/>
        </a:buClr>
        <a:buSzPct val="60000"/>
        <a:buFont typeface="Wingdings 2" panose="05020102010507070707" pitchFamily="18" charset="2"/>
        <a:buChar char="¢"/>
        <a:defRPr sz="24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lr>
          <a:srgbClr val="A81E5B"/>
        </a:buClr>
        <a:buSzPct val="11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>
            <a:extLst>
              <a:ext uri="{FF2B5EF4-FFF2-40B4-BE49-F238E27FC236}">
                <a16:creationId xmlns:a16="http://schemas.microsoft.com/office/drawing/2014/main" id="{49D48AF9-4EA2-4BF7-8757-1FEBEAA239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74650" y="371475"/>
            <a:ext cx="7591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86723" name="Rectangle 3">
            <a:extLst>
              <a:ext uri="{FF2B5EF4-FFF2-40B4-BE49-F238E27FC236}">
                <a16:creationId xmlns:a16="http://schemas.microsoft.com/office/drawing/2014/main" id="{74C47CFC-432E-4536-9337-0A35891F96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11620" name="Text Box 5">
            <a:extLst>
              <a:ext uri="{FF2B5EF4-FFF2-40B4-BE49-F238E27FC236}">
                <a16:creationId xmlns:a16="http://schemas.microsoft.com/office/drawing/2014/main" id="{C5B43D06-F99D-0E41-AC61-6AA995AC2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200">
                <a:solidFill>
                  <a:srgbClr val="FFFFFF"/>
                </a:solidFill>
                <a:latin typeface="Times New Roman" panose="02020603050405020304" pitchFamily="18" charset="0"/>
              </a:rPr>
              <a:t>Carnegie Mellon</a:t>
            </a:r>
          </a:p>
        </p:txBody>
      </p:sp>
      <p:sp>
        <p:nvSpPr>
          <p:cNvPr id="111621" name="TextBox 1">
            <a:extLst>
              <a:ext uri="{FF2B5EF4-FFF2-40B4-BE49-F238E27FC236}">
                <a16:creationId xmlns:a16="http://schemas.microsoft.com/office/drawing/2014/main" id="{1CA42A48-043F-864C-BD9C-5A8F1C8B9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6400800"/>
            <a:ext cx="698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defRPr/>
            </a:pPr>
            <a:fld id="{02EE334E-15E0-4C9B-A6AB-FBEDFAAEC440}" type="slidenum">
              <a:rPr lang="de-CH" altLang="en-US" sz="1400">
                <a:solidFill>
                  <a:srgbClr val="A6A6A6"/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de-CH" altLang="en-US" sz="140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7" r:id="rId1"/>
    <p:sldLayoutId id="2147485920" r:id="rId2"/>
    <p:sldLayoutId id="2147485921" r:id="rId3"/>
    <p:sldLayoutId id="2147485922" r:id="rId4"/>
    <p:sldLayoutId id="2147485923" r:id="rId5"/>
    <p:sldLayoutId id="2147485924" r:id="rId6"/>
    <p:sldLayoutId id="2147485925" r:id="rId7"/>
    <p:sldLayoutId id="2147485926" r:id="rId8"/>
    <p:sldLayoutId id="2147485927" r:id="rId9"/>
    <p:sldLayoutId id="2147485928" r:id="rId10"/>
    <p:sldLayoutId id="2147485929" r:id="rId11"/>
    <p:sldLayoutId id="2147485930" r:id="rId12"/>
  </p:sldLayoutIdLst>
  <p:hf sldNum="0" hdr="0" ftr="0" dt="0"/>
  <p:txStyles>
    <p:titleStyle>
      <a:lvl1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j-cs"/>
        </a:defRPr>
      </a:lvl1pPr>
      <a:lvl2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2pPr>
      <a:lvl3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3pPr>
      <a:lvl4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4pPr>
      <a:lvl5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ts val="2400"/>
        </a:spcBef>
        <a:spcAft>
          <a:spcPct val="0"/>
        </a:spcAft>
        <a:buClr>
          <a:srgbClr val="A81E5B"/>
        </a:buClr>
        <a:buSzPct val="60000"/>
        <a:buFont typeface="Wingdings 2" panose="05020102010507070707" pitchFamily="18" charset="2"/>
        <a:buChar char="¢"/>
        <a:defRPr sz="24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lr>
          <a:srgbClr val="A81E5B"/>
        </a:buClr>
        <a:buSzPct val="11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>
            <a:extLst>
              <a:ext uri="{FF2B5EF4-FFF2-40B4-BE49-F238E27FC236}">
                <a16:creationId xmlns:a16="http://schemas.microsoft.com/office/drawing/2014/main" id="{F6CF0CE7-559A-4B0A-9C9F-E6B6A21AF9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74650" y="371475"/>
            <a:ext cx="7591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87747" name="Rectangle 3">
            <a:extLst>
              <a:ext uri="{FF2B5EF4-FFF2-40B4-BE49-F238E27FC236}">
                <a16:creationId xmlns:a16="http://schemas.microsoft.com/office/drawing/2014/main" id="{6187A184-092D-448D-B3F6-0D260D58E2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10596" name="Text Box 5">
            <a:extLst>
              <a:ext uri="{FF2B5EF4-FFF2-40B4-BE49-F238E27FC236}">
                <a16:creationId xmlns:a16="http://schemas.microsoft.com/office/drawing/2014/main" id="{FFE95C2A-8627-1A4C-B6CD-22350C85D0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200">
                <a:solidFill>
                  <a:srgbClr val="FFFFFF"/>
                </a:solidFill>
                <a:latin typeface="Times New Roman" panose="02020603050405020304" pitchFamily="18" charset="0"/>
              </a:rPr>
              <a:t>Carnegie Mellon</a:t>
            </a:r>
          </a:p>
        </p:txBody>
      </p:sp>
      <p:sp>
        <p:nvSpPr>
          <p:cNvPr id="110597" name="TextBox 1">
            <a:extLst>
              <a:ext uri="{FF2B5EF4-FFF2-40B4-BE49-F238E27FC236}">
                <a16:creationId xmlns:a16="http://schemas.microsoft.com/office/drawing/2014/main" id="{C8E9F1F7-8CF9-BE40-A708-123239909F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6400800"/>
            <a:ext cx="698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defRPr/>
            </a:pPr>
            <a:fld id="{66012401-F050-4A26-B83F-D256DA77BB2D}" type="slidenum">
              <a:rPr lang="de-CH" altLang="en-US" sz="1400">
                <a:solidFill>
                  <a:srgbClr val="A6A6A6"/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de-CH" altLang="en-US" sz="140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8" r:id="rId1"/>
    <p:sldLayoutId id="2147485931" r:id="rId2"/>
    <p:sldLayoutId id="2147485932" r:id="rId3"/>
    <p:sldLayoutId id="2147485933" r:id="rId4"/>
    <p:sldLayoutId id="2147485934" r:id="rId5"/>
    <p:sldLayoutId id="2147485935" r:id="rId6"/>
    <p:sldLayoutId id="2147485936" r:id="rId7"/>
    <p:sldLayoutId id="2147485937" r:id="rId8"/>
    <p:sldLayoutId id="2147485938" r:id="rId9"/>
    <p:sldLayoutId id="2147485939" r:id="rId10"/>
    <p:sldLayoutId id="2147485940" r:id="rId11"/>
    <p:sldLayoutId id="2147485941" r:id="rId12"/>
  </p:sldLayoutIdLst>
  <p:hf sldNum="0" hdr="0" ftr="0" dt="0"/>
  <p:txStyles>
    <p:titleStyle>
      <a:lvl1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j-cs"/>
        </a:defRPr>
      </a:lvl1pPr>
      <a:lvl2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2pPr>
      <a:lvl3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3pPr>
      <a:lvl4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4pPr>
      <a:lvl5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ts val="2400"/>
        </a:spcBef>
        <a:spcAft>
          <a:spcPct val="0"/>
        </a:spcAft>
        <a:buClr>
          <a:srgbClr val="A81E5B"/>
        </a:buClr>
        <a:buSzPct val="60000"/>
        <a:buFont typeface="Wingdings 2" panose="05020102010507070707" pitchFamily="18" charset="2"/>
        <a:buChar char="¢"/>
        <a:defRPr sz="24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lr>
          <a:srgbClr val="A81E5B"/>
        </a:buClr>
        <a:buSzPct val="11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1026">
            <a:extLst>
              <a:ext uri="{FF2B5EF4-FFF2-40B4-BE49-F238E27FC236}">
                <a16:creationId xmlns:a16="http://schemas.microsoft.com/office/drawing/2014/main" id="{28D2AB76-BF19-40D7-9687-935E8BCF55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88771" name="Rectangle 1027">
            <a:extLst>
              <a:ext uri="{FF2B5EF4-FFF2-40B4-BE49-F238E27FC236}">
                <a16:creationId xmlns:a16="http://schemas.microsoft.com/office/drawing/2014/main" id="{6492E559-2085-4862-BAFF-94E88BB92E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1318EF5-EE6F-AA49-93D4-51D624D95F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A7905B3-DB59-0F4F-9A20-875E10614F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6FC8BD2-B7D7-4D4E-B512-68CA5FB0F8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88774" name="Line 1032">
            <a:extLst>
              <a:ext uri="{FF2B5EF4-FFF2-40B4-BE49-F238E27FC236}">
                <a16:creationId xmlns:a16="http://schemas.microsoft.com/office/drawing/2014/main" id="{1F39A092-4E31-446E-BCEE-B1695940BD8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8775" name="Line 1033">
            <a:extLst>
              <a:ext uri="{FF2B5EF4-FFF2-40B4-BE49-F238E27FC236}">
                <a16:creationId xmlns:a16="http://schemas.microsoft.com/office/drawing/2014/main" id="{55A702D5-379C-4E29-A240-0F896B84630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9" r:id="rId1"/>
    <p:sldLayoutId id="2147485942" r:id="rId2"/>
    <p:sldLayoutId id="2147485943" r:id="rId3"/>
    <p:sldLayoutId id="2147485944" r:id="rId4"/>
    <p:sldLayoutId id="2147485945" r:id="rId5"/>
    <p:sldLayoutId id="2147485946" r:id="rId6"/>
    <p:sldLayoutId id="2147485947" r:id="rId7"/>
    <p:sldLayoutId id="2147485948" r:id="rId8"/>
    <p:sldLayoutId id="2147485949" r:id="rId9"/>
    <p:sldLayoutId id="2147485950" r:id="rId10"/>
    <p:sldLayoutId id="2147485951" r:id="rId11"/>
    <p:sldLayoutId id="2147485952" r:id="rId12"/>
    <p:sldLayoutId id="2147485970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3666F041-06E3-4D15-9544-9EE17DA154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A00F4A9F-EE6A-4122-AE67-960C643CD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7DB5E3CD-5A93-A540-85B0-16B614DA78E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010677D-8C84-0045-A400-A8B7BC2BCB2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6D45B67A-D60D-44BE-A8E2-499DE3E21C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D67A368F-EBA0-4224-9EE5-7A56DC58F49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F5C3C3E0-EE77-4F1C-9813-55E5D73F0E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54" r:id="rId1"/>
    <p:sldLayoutId id="2147485800" r:id="rId2"/>
    <p:sldLayoutId id="2147485801" r:id="rId3"/>
    <p:sldLayoutId id="2147485802" r:id="rId4"/>
    <p:sldLayoutId id="2147485803" r:id="rId5"/>
    <p:sldLayoutId id="2147485804" r:id="rId6"/>
    <p:sldLayoutId id="2147485805" r:id="rId7"/>
    <p:sldLayoutId id="2147485806" r:id="rId8"/>
    <p:sldLayoutId id="2147485807" r:id="rId9"/>
    <p:sldLayoutId id="2147485808" r:id="rId10"/>
    <p:sldLayoutId id="2147485809" r:id="rId11"/>
    <p:sldLayoutId id="214748581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4BCB13A4-31B4-457F-9152-9A089C8572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062F01A-41C2-4F65-8420-757E9E2FEF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AFFF779-3EC5-2C42-9A9B-9E0E3D478FA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88D2572-6B24-3943-8F55-A57183AA07F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A5372A2-B0F6-40F5-A461-36FC96CB4F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B9F6EDFB-2A46-4177-8124-420B27DEFB8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9A1C7D23-2B00-4C9B-AD1E-19C4283272B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55" r:id="rId1"/>
    <p:sldLayoutId id="2147485811" r:id="rId2"/>
    <p:sldLayoutId id="2147485812" r:id="rId3"/>
    <p:sldLayoutId id="2147485813" r:id="rId4"/>
    <p:sldLayoutId id="2147485814" r:id="rId5"/>
    <p:sldLayoutId id="2147485815" r:id="rId6"/>
    <p:sldLayoutId id="2147485816" r:id="rId7"/>
    <p:sldLayoutId id="2147485817" r:id="rId8"/>
    <p:sldLayoutId id="2147485818" r:id="rId9"/>
    <p:sldLayoutId id="2147485819" r:id="rId10"/>
    <p:sldLayoutId id="2147485820" r:id="rId11"/>
    <p:sldLayoutId id="214748582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26">
            <a:extLst>
              <a:ext uri="{FF2B5EF4-FFF2-40B4-BE49-F238E27FC236}">
                <a16:creationId xmlns:a16="http://schemas.microsoft.com/office/drawing/2014/main" id="{574425D3-98CE-409E-9D59-9CAFC3169E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0963" name="Rectangle 1027">
            <a:extLst>
              <a:ext uri="{FF2B5EF4-FFF2-40B4-BE49-F238E27FC236}">
                <a16:creationId xmlns:a16="http://schemas.microsoft.com/office/drawing/2014/main" id="{F14F9A43-CCA3-4243-9350-13EC5D1CC2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7AE8E7BD-C7FD-4F41-8BFB-A53E7A099F2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A189D9F-904B-ED48-9A44-E02E161B0E0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B8BF669-BF30-4F18-B12B-27FEA313A8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0966" name="Line 1032">
            <a:extLst>
              <a:ext uri="{FF2B5EF4-FFF2-40B4-BE49-F238E27FC236}">
                <a16:creationId xmlns:a16="http://schemas.microsoft.com/office/drawing/2014/main" id="{DFF2294E-D9B4-4724-BCBE-268725E1796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7" name="Line 1033">
            <a:extLst>
              <a:ext uri="{FF2B5EF4-FFF2-40B4-BE49-F238E27FC236}">
                <a16:creationId xmlns:a16="http://schemas.microsoft.com/office/drawing/2014/main" id="{8549AF16-EDB4-4023-B82F-02938DA3AC4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56" r:id="rId1"/>
    <p:sldLayoutId id="2147485822" r:id="rId2"/>
    <p:sldLayoutId id="2147485823" r:id="rId3"/>
    <p:sldLayoutId id="2147485824" r:id="rId4"/>
    <p:sldLayoutId id="2147485825" r:id="rId5"/>
    <p:sldLayoutId id="2147485826" r:id="rId6"/>
    <p:sldLayoutId id="2147485827" r:id="rId7"/>
    <p:sldLayoutId id="2147485828" r:id="rId8"/>
    <p:sldLayoutId id="2147485829" r:id="rId9"/>
    <p:sldLayoutId id="2147485830" r:id="rId10"/>
    <p:sldLayoutId id="2147485831" r:id="rId11"/>
    <p:sldLayoutId id="214748583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26">
            <a:extLst>
              <a:ext uri="{FF2B5EF4-FFF2-40B4-BE49-F238E27FC236}">
                <a16:creationId xmlns:a16="http://schemas.microsoft.com/office/drawing/2014/main" id="{FD07434C-4CD8-44EB-ADD3-0A9F9CD626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4275" name="Rectangle 1027">
            <a:extLst>
              <a:ext uri="{FF2B5EF4-FFF2-40B4-BE49-F238E27FC236}">
                <a16:creationId xmlns:a16="http://schemas.microsoft.com/office/drawing/2014/main" id="{8160A835-B4FD-4D4E-AEA7-2D2ED4DAD7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9BB04DE-6185-4343-B0EF-DBA870DB8CC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99D065C-8E5C-184C-AA8E-829D65E96F8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4CF0910-0EDA-4041-BB03-056A95F9F7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4278" name="Line 1032">
            <a:extLst>
              <a:ext uri="{FF2B5EF4-FFF2-40B4-BE49-F238E27FC236}">
                <a16:creationId xmlns:a16="http://schemas.microsoft.com/office/drawing/2014/main" id="{26B96C2F-4E6B-469C-BBBE-F6E0B43CE6D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9" name="Line 1033">
            <a:extLst>
              <a:ext uri="{FF2B5EF4-FFF2-40B4-BE49-F238E27FC236}">
                <a16:creationId xmlns:a16="http://schemas.microsoft.com/office/drawing/2014/main" id="{E283BBB5-2E4D-4B32-A244-02313591273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57" r:id="rId1"/>
    <p:sldLayoutId id="2147485833" r:id="rId2"/>
    <p:sldLayoutId id="2147485834" r:id="rId3"/>
    <p:sldLayoutId id="2147485835" r:id="rId4"/>
    <p:sldLayoutId id="2147485836" r:id="rId5"/>
    <p:sldLayoutId id="2147485837" r:id="rId6"/>
    <p:sldLayoutId id="2147485838" r:id="rId7"/>
    <p:sldLayoutId id="2147485839" r:id="rId8"/>
    <p:sldLayoutId id="2147485840" r:id="rId9"/>
    <p:sldLayoutId id="2147485841" r:id="rId10"/>
    <p:sldLayoutId id="2147485842" r:id="rId11"/>
    <p:sldLayoutId id="2147485843" r:id="rId12"/>
    <p:sldLayoutId id="2147485958" r:id="rId13"/>
    <p:sldLayoutId id="2147485959" r:id="rId14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26">
            <a:extLst>
              <a:ext uri="{FF2B5EF4-FFF2-40B4-BE49-F238E27FC236}">
                <a16:creationId xmlns:a16="http://schemas.microsoft.com/office/drawing/2014/main" id="{62DE23FE-5E69-46CA-83BE-5882BF7B50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7587" name="Rectangle 1027">
            <a:extLst>
              <a:ext uri="{FF2B5EF4-FFF2-40B4-BE49-F238E27FC236}">
                <a16:creationId xmlns:a16="http://schemas.microsoft.com/office/drawing/2014/main" id="{722FB86E-D77A-43BC-9DBC-493CD157AA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5FBD66D3-903B-8C47-AAA5-D8D61D86E21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270FAE4-3C16-CA4D-8E36-A72693F6A9E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A129F4E8-C2A3-4AC4-BA42-F7BC8E37AF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7590" name="Line 1032">
            <a:extLst>
              <a:ext uri="{FF2B5EF4-FFF2-40B4-BE49-F238E27FC236}">
                <a16:creationId xmlns:a16="http://schemas.microsoft.com/office/drawing/2014/main" id="{E22119B6-406F-4EA0-8BA3-B516259AB61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591" name="Line 1033">
            <a:extLst>
              <a:ext uri="{FF2B5EF4-FFF2-40B4-BE49-F238E27FC236}">
                <a16:creationId xmlns:a16="http://schemas.microsoft.com/office/drawing/2014/main" id="{A246120D-13DE-45B5-B2E1-D1335E21D53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844" r:id="rId2"/>
    <p:sldLayoutId id="2147485845" r:id="rId3"/>
    <p:sldLayoutId id="2147485846" r:id="rId4"/>
    <p:sldLayoutId id="2147485847" r:id="rId5"/>
    <p:sldLayoutId id="2147485848" r:id="rId6"/>
    <p:sldLayoutId id="2147485849" r:id="rId7"/>
    <p:sldLayoutId id="2147485850" r:id="rId8"/>
    <p:sldLayoutId id="2147485851" r:id="rId9"/>
    <p:sldLayoutId id="2147485852" r:id="rId10"/>
    <p:sldLayoutId id="2147485853" r:id="rId11"/>
    <p:sldLayoutId id="214748585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026">
            <a:extLst>
              <a:ext uri="{FF2B5EF4-FFF2-40B4-BE49-F238E27FC236}">
                <a16:creationId xmlns:a16="http://schemas.microsoft.com/office/drawing/2014/main" id="{7E808057-8B14-461F-BBC1-90E0B6395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0899" name="Rectangle 1027">
            <a:extLst>
              <a:ext uri="{FF2B5EF4-FFF2-40B4-BE49-F238E27FC236}">
                <a16:creationId xmlns:a16="http://schemas.microsoft.com/office/drawing/2014/main" id="{042C12A1-A62A-4FA6-B4A6-CA09097092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CF668F9-4B1A-0645-B61D-F4AE49001A6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8A1E847-A31C-D34C-A015-55B738BD153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6E558B39-32BB-49DF-A451-3C7E2E632B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0902" name="Line 1032">
            <a:extLst>
              <a:ext uri="{FF2B5EF4-FFF2-40B4-BE49-F238E27FC236}">
                <a16:creationId xmlns:a16="http://schemas.microsoft.com/office/drawing/2014/main" id="{AE953A41-89AF-49C7-9579-FE6D2A8EC33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03" name="Line 1033">
            <a:extLst>
              <a:ext uri="{FF2B5EF4-FFF2-40B4-BE49-F238E27FC236}">
                <a16:creationId xmlns:a16="http://schemas.microsoft.com/office/drawing/2014/main" id="{28384545-C40E-46D7-91A3-009057F182E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0904" name="Picture 7" descr="safari.png">
            <a:extLst>
              <a:ext uri="{FF2B5EF4-FFF2-40B4-BE49-F238E27FC236}">
                <a16:creationId xmlns:a16="http://schemas.microsoft.com/office/drawing/2014/main" id="{6A1C308F-66F4-4A5A-AA34-4B25CA7A80C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961" r:id="rId1"/>
    <p:sldLayoutId id="2147485855" r:id="rId2"/>
    <p:sldLayoutId id="2147485856" r:id="rId3"/>
    <p:sldLayoutId id="2147485857" r:id="rId4"/>
    <p:sldLayoutId id="2147485858" r:id="rId5"/>
    <p:sldLayoutId id="2147485859" r:id="rId6"/>
    <p:sldLayoutId id="2147485860" r:id="rId7"/>
    <p:sldLayoutId id="2147485861" r:id="rId8"/>
    <p:sldLayoutId id="2147485862" r:id="rId9"/>
    <p:sldLayoutId id="2147485863" r:id="rId10"/>
    <p:sldLayoutId id="214748586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1026">
            <a:extLst>
              <a:ext uri="{FF2B5EF4-FFF2-40B4-BE49-F238E27FC236}">
                <a16:creationId xmlns:a16="http://schemas.microsoft.com/office/drawing/2014/main" id="{22F62E18-3BFF-4418-A3FB-6B433D04A3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81603" name="Rectangle 1027">
            <a:extLst>
              <a:ext uri="{FF2B5EF4-FFF2-40B4-BE49-F238E27FC236}">
                <a16:creationId xmlns:a16="http://schemas.microsoft.com/office/drawing/2014/main" id="{241819AF-16CB-4B75-9C6D-C2BE49AAAE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9BB04DE-6185-4343-B0EF-DBA870DB8CC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99D065C-8E5C-184C-AA8E-829D65E96F8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3BF956A-5857-45E2-BC29-734CC29ECF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81606" name="Line 1032">
            <a:extLst>
              <a:ext uri="{FF2B5EF4-FFF2-40B4-BE49-F238E27FC236}">
                <a16:creationId xmlns:a16="http://schemas.microsoft.com/office/drawing/2014/main" id="{CA23F2DD-FA91-4DDA-AC63-5685A0ABA2D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1607" name="Line 1033">
            <a:extLst>
              <a:ext uri="{FF2B5EF4-FFF2-40B4-BE49-F238E27FC236}">
                <a16:creationId xmlns:a16="http://schemas.microsoft.com/office/drawing/2014/main" id="{83644D20-E7D7-482C-A012-6A48806CDE7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2" r:id="rId1"/>
    <p:sldLayoutId id="2147485865" r:id="rId2"/>
    <p:sldLayoutId id="2147485866" r:id="rId3"/>
    <p:sldLayoutId id="2147485867" r:id="rId4"/>
    <p:sldLayoutId id="2147485868" r:id="rId5"/>
    <p:sldLayoutId id="2147485869" r:id="rId6"/>
    <p:sldLayoutId id="2147485870" r:id="rId7"/>
    <p:sldLayoutId id="2147485871" r:id="rId8"/>
    <p:sldLayoutId id="2147485872" r:id="rId9"/>
    <p:sldLayoutId id="2147485873" r:id="rId10"/>
    <p:sldLayoutId id="2147485874" r:id="rId11"/>
    <p:sldLayoutId id="214748587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1026">
            <a:extLst>
              <a:ext uri="{FF2B5EF4-FFF2-40B4-BE49-F238E27FC236}">
                <a16:creationId xmlns:a16="http://schemas.microsoft.com/office/drawing/2014/main" id="{6FE0719D-80D2-4792-9E1D-D2297FF7F2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82627" name="Rectangle 1027">
            <a:extLst>
              <a:ext uri="{FF2B5EF4-FFF2-40B4-BE49-F238E27FC236}">
                <a16:creationId xmlns:a16="http://schemas.microsoft.com/office/drawing/2014/main" id="{37E2A5A7-4787-4DCC-82DF-5BAC7C23CB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1318EF5-EE6F-AA49-93D4-51D624D95F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A7905B3-DB59-0F4F-9A20-875E10614F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5A060E3-A476-4A85-BC71-97DD396CD9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82630" name="Line 1032">
            <a:extLst>
              <a:ext uri="{FF2B5EF4-FFF2-40B4-BE49-F238E27FC236}">
                <a16:creationId xmlns:a16="http://schemas.microsoft.com/office/drawing/2014/main" id="{1787F256-920F-404A-9352-84DAE92A627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2631" name="Line 1033">
            <a:extLst>
              <a:ext uri="{FF2B5EF4-FFF2-40B4-BE49-F238E27FC236}">
                <a16:creationId xmlns:a16="http://schemas.microsoft.com/office/drawing/2014/main" id="{770F47A3-8D3C-4FE5-AB77-B48419C82AD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3" r:id="rId1"/>
    <p:sldLayoutId id="2147485876" r:id="rId2"/>
    <p:sldLayoutId id="2147485877" r:id="rId3"/>
    <p:sldLayoutId id="2147485878" r:id="rId4"/>
    <p:sldLayoutId id="2147485879" r:id="rId5"/>
    <p:sldLayoutId id="2147485880" r:id="rId6"/>
    <p:sldLayoutId id="2147485881" r:id="rId7"/>
    <p:sldLayoutId id="2147485882" r:id="rId8"/>
    <p:sldLayoutId id="2147485883" r:id="rId9"/>
    <p:sldLayoutId id="2147485884" r:id="rId10"/>
    <p:sldLayoutId id="2147485885" r:id="rId11"/>
    <p:sldLayoutId id="21474858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99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12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11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99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image" Target="../media/image19.wmf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16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15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wmf"/><Relationship Id="rId5" Type="http://schemas.openxmlformats.org/officeDocument/2006/relationships/tags" Target="../tags/tag18.xml"/><Relationship Id="rId10" Type="http://schemas.openxmlformats.org/officeDocument/2006/relationships/oleObject" Target="../embeddings/oleObject6.bin"/><Relationship Id="rId4" Type="http://schemas.openxmlformats.org/officeDocument/2006/relationships/tags" Target="../tags/tag17.xml"/><Relationship Id="rId9" Type="http://schemas.openxmlformats.org/officeDocument/2006/relationships/image" Target="../media/image27.wmf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tags" Target="../tags/tag20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19.xml"/><Relationship Id="rId1" Type="http://schemas.openxmlformats.org/officeDocument/2006/relationships/vmlDrawing" Target="../drawings/vmlDrawing6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wmf"/><Relationship Id="rId5" Type="http://schemas.openxmlformats.org/officeDocument/2006/relationships/tags" Target="../tags/tag22.xml"/><Relationship Id="rId10" Type="http://schemas.openxmlformats.org/officeDocument/2006/relationships/oleObject" Target="../embeddings/oleObject8.bin"/><Relationship Id="rId4" Type="http://schemas.openxmlformats.org/officeDocument/2006/relationships/tags" Target="../tags/tag21.xml"/><Relationship Id="rId9" Type="http://schemas.openxmlformats.org/officeDocument/2006/relationships/image" Target="../media/image29.wmf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tags" Target="../tags/tag24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23.xml"/><Relationship Id="rId1" Type="http://schemas.openxmlformats.org/officeDocument/2006/relationships/vmlDrawing" Target="../drawings/vmlDrawing7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wmf"/><Relationship Id="rId5" Type="http://schemas.openxmlformats.org/officeDocument/2006/relationships/tags" Target="../tags/tag26.xml"/><Relationship Id="rId10" Type="http://schemas.openxmlformats.org/officeDocument/2006/relationships/oleObject" Target="../embeddings/oleObject10.bin"/><Relationship Id="rId4" Type="http://schemas.openxmlformats.org/officeDocument/2006/relationships/tags" Target="../tags/tag25.xml"/><Relationship Id="rId9" Type="http://schemas.openxmlformats.org/officeDocument/2006/relationships/image" Target="../media/image30.wmf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tags" Target="../tags/tag28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27.xml"/><Relationship Id="rId1" Type="http://schemas.openxmlformats.org/officeDocument/2006/relationships/vmlDrawing" Target="../drawings/vmlDrawing8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wmf"/><Relationship Id="rId5" Type="http://schemas.openxmlformats.org/officeDocument/2006/relationships/tags" Target="../tags/tag30.xml"/><Relationship Id="rId10" Type="http://schemas.openxmlformats.org/officeDocument/2006/relationships/oleObject" Target="../embeddings/oleObject12.bin"/><Relationship Id="rId4" Type="http://schemas.openxmlformats.org/officeDocument/2006/relationships/tags" Target="../tags/tag29.xml"/><Relationship Id="rId9" Type="http://schemas.openxmlformats.org/officeDocument/2006/relationships/image" Target="../media/image31.wmf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tags" Target="../tags/tag32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31.xml"/><Relationship Id="rId1" Type="http://schemas.openxmlformats.org/officeDocument/2006/relationships/vmlDrawing" Target="../drawings/vmlDrawing9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wmf"/><Relationship Id="rId5" Type="http://schemas.openxmlformats.org/officeDocument/2006/relationships/tags" Target="../tags/tag34.xml"/><Relationship Id="rId10" Type="http://schemas.openxmlformats.org/officeDocument/2006/relationships/oleObject" Target="../embeddings/oleObject14.bin"/><Relationship Id="rId4" Type="http://schemas.openxmlformats.org/officeDocument/2006/relationships/tags" Target="../tags/tag33.xml"/><Relationship Id="rId9" Type="http://schemas.openxmlformats.org/officeDocument/2006/relationships/image" Target="../media/image32.wmf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tags" Target="../tags/tag36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35.xml"/><Relationship Id="rId1" Type="http://schemas.openxmlformats.org/officeDocument/2006/relationships/vmlDrawing" Target="../drawings/vmlDrawing10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wmf"/><Relationship Id="rId5" Type="http://schemas.openxmlformats.org/officeDocument/2006/relationships/tags" Target="../tags/tag38.xml"/><Relationship Id="rId10" Type="http://schemas.openxmlformats.org/officeDocument/2006/relationships/oleObject" Target="../embeddings/oleObject16.bin"/><Relationship Id="rId4" Type="http://schemas.openxmlformats.org/officeDocument/2006/relationships/tags" Target="../tags/tag37.xml"/><Relationship Id="rId9" Type="http://schemas.openxmlformats.org/officeDocument/2006/relationships/image" Target="../media/image33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99.xml"/><Relationship Id="rId4" Type="http://schemas.openxmlformats.org/officeDocument/2006/relationships/tags" Target="../tags/tag42.xml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tags" Target="../tags/tag44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43.xml"/><Relationship Id="rId1" Type="http://schemas.openxmlformats.org/officeDocument/2006/relationships/vmlDrawing" Target="../drawings/vmlDrawing11.vml"/><Relationship Id="rId6" Type="http://schemas.openxmlformats.org/officeDocument/2006/relationships/slideLayout" Target="../slideLayouts/slideLayout99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9" Type="http://schemas.openxmlformats.org/officeDocument/2006/relationships/image" Target="../media/image19.wmf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87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tags" Target="../tags/tag48.xml"/><Relationship Id="rId7" Type="http://schemas.openxmlformats.org/officeDocument/2006/relationships/notesSlide" Target="../notesSlides/notesSlide26.xml"/><Relationship Id="rId2" Type="http://schemas.openxmlformats.org/officeDocument/2006/relationships/tags" Target="../tags/tag47.xml"/><Relationship Id="rId1" Type="http://schemas.openxmlformats.org/officeDocument/2006/relationships/vmlDrawing" Target="../drawings/vmlDrawing12.vml"/><Relationship Id="rId6" Type="http://schemas.openxmlformats.org/officeDocument/2006/relationships/slideLayout" Target="../slideLayouts/slideLayout99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19.wmf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notesSlide" Target="../notesSlides/notesSlide2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4" Type="http://schemas.openxmlformats.org/officeDocument/2006/relationships/notesSlide" Target="../notesSlides/notesSlide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notesSlide" Target="../notesSlides/notesSlide29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4" Type="http://schemas.openxmlformats.org/officeDocument/2006/relationships/notesSlide" Target="../notesSlides/notesSlide30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4" Type="http://schemas.openxmlformats.org/officeDocument/2006/relationships/notesSlide" Target="../notesSlides/notesSlide3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23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23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23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23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23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23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3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hyperlink" Target="http://research.microsoft.com/pubs/68221/acrobat.pdf" TargetMode="External"/><Relationship Id="rId1" Type="http://schemas.openxmlformats.org/officeDocument/2006/relationships/slideLayout" Target="../slideLayouts/slideLayout123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://research.microsoft.com/pubs/68221/acrobat.pdf" TargetMode="External"/><Relationship Id="rId1" Type="http://schemas.openxmlformats.org/officeDocument/2006/relationships/slideLayout" Target="../slideLayouts/slideLayout123.xml"/><Relationship Id="rId4" Type="http://schemas.openxmlformats.org/officeDocument/2006/relationships/image" Target="../media/image37.png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3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1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tags" Target="../tags/tag62.xml"/><Relationship Id="rId7" Type="http://schemas.openxmlformats.org/officeDocument/2006/relationships/notesSlide" Target="../notesSlides/notesSlide32.xml"/><Relationship Id="rId2" Type="http://schemas.openxmlformats.org/officeDocument/2006/relationships/tags" Target="../tags/tag61.xml"/><Relationship Id="rId1" Type="http://schemas.openxmlformats.org/officeDocument/2006/relationships/vmlDrawing" Target="../drawings/vmlDrawing13.vml"/><Relationship Id="rId6" Type="http://schemas.openxmlformats.org/officeDocument/2006/relationships/slideLayout" Target="../slideLayouts/slideLayout13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9" Type="http://schemas.openxmlformats.org/officeDocument/2006/relationships/image" Target="../media/image40.wmf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notesSlide" Target="../notesSlides/notesSlide33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9.xml"/></Relationships>
</file>

<file path=ppt/slides/_rels/slide16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4.xml"/><Relationship Id="rId3" Type="http://schemas.openxmlformats.org/officeDocument/2006/relationships/tags" Target="../tags/tag68.xml"/><Relationship Id="rId7" Type="http://schemas.openxmlformats.org/officeDocument/2006/relationships/slideLayout" Target="../slideLayouts/slideLayout159.xml"/><Relationship Id="rId12" Type="http://schemas.openxmlformats.org/officeDocument/2006/relationships/image" Target="../media/image28.wmf"/><Relationship Id="rId2" Type="http://schemas.openxmlformats.org/officeDocument/2006/relationships/tags" Target="../tags/tag67.xml"/><Relationship Id="rId1" Type="http://schemas.openxmlformats.org/officeDocument/2006/relationships/vmlDrawing" Target="../drawings/vmlDrawing14.vml"/><Relationship Id="rId6" Type="http://schemas.openxmlformats.org/officeDocument/2006/relationships/tags" Target="../tags/tag71.xml"/><Relationship Id="rId11" Type="http://schemas.openxmlformats.org/officeDocument/2006/relationships/oleObject" Target="../embeddings/oleObject21.bin"/><Relationship Id="rId5" Type="http://schemas.openxmlformats.org/officeDocument/2006/relationships/tags" Target="../tags/tag70.xml"/><Relationship Id="rId10" Type="http://schemas.openxmlformats.org/officeDocument/2006/relationships/image" Target="../media/image41.wmf"/><Relationship Id="rId4" Type="http://schemas.openxmlformats.org/officeDocument/2006/relationships/tags" Target="../tags/tag69.xml"/><Relationship Id="rId9" Type="http://schemas.openxmlformats.org/officeDocument/2006/relationships/oleObject" Target="../embeddings/oleObject20.bin"/></Relationships>
</file>

<file path=ppt/slides/_rels/slide16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5.xml"/><Relationship Id="rId3" Type="http://schemas.openxmlformats.org/officeDocument/2006/relationships/tags" Target="../tags/tag73.xml"/><Relationship Id="rId7" Type="http://schemas.openxmlformats.org/officeDocument/2006/relationships/slideLayout" Target="../slideLayouts/slideLayout159.xml"/><Relationship Id="rId12" Type="http://schemas.openxmlformats.org/officeDocument/2006/relationships/image" Target="../media/image28.wmf"/><Relationship Id="rId2" Type="http://schemas.openxmlformats.org/officeDocument/2006/relationships/tags" Target="../tags/tag72.xml"/><Relationship Id="rId1" Type="http://schemas.openxmlformats.org/officeDocument/2006/relationships/vmlDrawing" Target="../drawings/vmlDrawing15.vml"/><Relationship Id="rId6" Type="http://schemas.openxmlformats.org/officeDocument/2006/relationships/tags" Target="../tags/tag76.xml"/><Relationship Id="rId11" Type="http://schemas.openxmlformats.org/officeDocument/2006/relationships/oleObject" Target="../embeddings/oleObject23.bin"/><Relationship Id="rId5" Type="http://schemas.openxmlformats.org/officeDocument/2006/relationships/tags" Target="../tags/tag75.xml"/><Relationship Id="rId10" Type="http://schemas.openxmlformats.org/officeDocument/2006/relationships/image" Target="../media/image42.wmf"/><Relationship Id="rId4" Type="http://schemas.openxmlformats.org/officeDocument/2006/relationships/tags" Target="../tags/tag74.xml"/><Relationship Id="rId9" Type="http://schemas.openxmlformats.org/officeDocument/2006/relationships/oleObject" Target="../embeddings/oleObject22.bin"/></Relationships>
</file>

<file path=ppt/slides/_rels/slide16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6.xml"/><Relationship Id="rId3" Type="http://schemas.openxmlformats.org/officeDocument/2006/relationships/tags" Target="../tags/tag78.xml"/><Relationship Id="rId7" Type="http://schemas.openxmlformats.org/officeDocument/2006/relationships/slideLayout" Target="../slideLayouts/slideLayout159.xml"/><Relationship Id="rId12" Type="http://schemas.openxmlformats.org/officeDocument/2006/relationships/image" Target="../media/image28.wmf"/><Relationship Id="rId2" Type="http://schemas.openxmlformats.org/officeDocument/2006/relationships/tags" Target="../tags/tag77.xml"/><Relationship Id="rId1" Type="http://schemas.openxmlformats.org/officeDocument/2006/relationships/vmlDrawing" Target="../drawings/vmlDrawing16.vml"/><Relationship Id="rId6" Type="http://schemas.openxmlformats.org/officeDocument/2006/relationships/tags" Target="../tags/tag81.xml"/><Relationship Id="rId11" Type="http://schemas.openxmlformats.org/officeDocument/2006/relationships/oleObject" Target="../embeddings/oleObject25.bin"/><Relationship Id="rId5" Type="http://schemas.openxmlformats.org/officeDocument/2006/relationships/tags" Target="../tags/tag80.xml"/><Relationship Id="rId10" Type="http://schemas.openxmlformats.org/officeDocument/2006/relationships/image" Target="../media/image43.wmf"/><Relationship Id="rId4" Type="http://schemas.openxmlformats.org/officeDocument/2006/relationships/tags" Target="../tags/tag79.xml"/><Relationship Id="rId9" Type="http://schemas.openxmlformats.org/officeDocument/2006/relationships/oleObject" Target="../embeddings/oleObject24.bin"/></Relationships>
</file>

<file path=ppt/slides/_rels/slide16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7.xml"/><Relationship Id="rId3" Type="http://schemas.openxmlformats.org/officeDocument/2006/relationships/tags" Target="../tags/tag83.xml"/><Relationship Id="rId7" Type="http://schemas.openxmlformats.org/officeDocument/2006/relationships/slideLayout" Target="../slideLayouts/slideLayout159.xml"/><Relationship Id="rId12" Type="http://schemas.openxmlformats.org/officeDocument/2006/relationships/image" Target="../media/image28.wmf"/><Relationship Id="rId2" Type="http://schemas.openxmlformats.org/officeDocument/2006/relationships/tags" Target="../tags/tag82.xml"/><Relationship Id="rId1" Type="http://schemas.openxmlformats.org/officeDocument/2006/relationships/vmlDrawing" Target="../drawings/vmlDrawing17.vml"/><Relationship Id="rId6" Type="http://schemas.openxmlformats.org/officeDocument/2006/relationships/tags" Target="../tags/tag86.xml"/><Relationship Id="rId11" Type="http://schemas.openxmlformats.org/officeDocument/2006/relationships/oleObject" Target="../embeddings/oleObject27.bin"/><Relationship Id="rId5" Type="http://schemas.openxmlformats.org/officeDocument/2006/relationships/tags" Target="../tags/tag85.xml"/><Relationship Id="rId10" Type="http://schemas.openxmlformats.org/officeDocument/2006/relationships/image" Target="../media/image44.wmf"/><Relationship Id="rId4" Type="http://schemas.openxmlformats.org/officeDocument/2006/relationships/tags" Target="../tags/tag84.xml"/><Relationship Id="rId9" Type="http://schemas.openxmlformats.org/officeDocument/2006/relationships/oleObject" Target="../embeddings/oleObject26.bin"/></Relationships>
</file>

<file path=ppt/slides/_rels/slide16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8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159.xml"/><Relationship Id="rId12" Type="http://schemas.openxmlformats.org/officeDocument/2006/relationships/image" Target="../media/image28.wmf"/><Relationship Id="rId2" Type="http://schemas.openxmlformats.org/officeDocument/2006/relationships/tags" Target="../tags/tag87.xml"/><Relationship Id="rId1" Type="http://schemas.openxmlformats.org/officeDocument/2006/relationships/vmlDrawing" Target="../drawings/vmlDrawing18.vml"/><Relationship Id="rId6" Type="http://schemas.openxmlformats.org/officeDocument/2006/relationships/tags" Target="../tags/tag91.xml"/><Relationship Id="rId11" Type="http://schemas.openxmlformats.org/officeDocument/2006/relationships/oleObject" Target="../embeddings/oleObject29.bin"/><Relationship Id="rId5" Type="http://schemas.openxmlformats.org/officeDocument/2006/relationships/tags" Target="../tags/tag90.xml"/><Relationship Id="rId10" Type="http://schemas.openxmlformats.org/officeDocument/2006/relationships/image" Target="../media/image45.wmf"/><Relationship Id="rId4" Type="http://schemas.openxmlformats.org/officeDocument/2006/relationships/tags" Target="../tags/tag89.xml"/><Relationship Id="rId9" Type="http://schemas.openxmlformats.org/officeDocument/2006/relationships/oleObject" Target="../embeddings/oleObject28.bin"/></Relationships>
</file>

<file path=ppt/slides/_rels/slide16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9.xml"/><Relationship Id="rId3" Type="http://schemas.openxmlformats.org/officeDocument/2006/relationships/tags" Target="../tags/tag93.xml"/><Relationship Id="rId7" Type="http://schemas.openxmlformats.org/officeDocument/2006/relationships/slideLayout" Target="../slideLayouts/slideLayout159.xml"/><Relationship Id="rId12" Type="http://schemas.openxmlformats.org/officeDocument/2006/relationships/image" Target="../media/image28.wmf"/><Relationship Id="rId2" Type="http://schemas.openxmlformats.org/officeDocument/2006/relationships/tags" Target="../tags/tag92.xml"/><Relationship Id="rId1" Type="http://schemas.openxmlformats.org/officeDocument/2006/relationships/vmlDrawing" Target="../drawings/vmlDrawing19.vml"/><Relationship Id="rId6" Type="http://schemas.openxmlformats.org/officeDocument/2006/relationships/tags" Target="../tags/tag96.xml"/><Relationship Id="rId11" Type="http://schemas.openxmlformats.org/officeDocument/2006/relationships/oleObject" Target="../embeddings/oleObject31.bin"/><Relationship Id="rId5" Type="http://schemas.openxmlformats.org/officeDocument/2006/relationships/tags" Target="../tags/tag95.xml"/><Relationship Id="rId10" Type="http://schemas.openxmlformats.org/officeDocument/2006/relationships/image" Target="../media/image46.wmf"/><Relationship Id="rId4" Type="http://schemas.openxmlformats.org/officeDocument/2006/relationships/tags" Target="../tags/tag94.xml"/><Relationship Id="rId9" Type="http://schemas.openxmlformats.org/officeDocument/2006/relationships/oleObject" Target="../embeddings/oleObject30.bin"/></Relationships>
</file>

<file path=ppt/slides/_rels/slide1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tags" Target="../tags/tag98.xml"/><Relationship Id="rId7" Type="http://schemas.openxmlformats.org/officeDocument/2006/relationships/notesSlide" Target="../notesSlides/notesSlide40.xml"/><Relationship Id="rId2" Type="http://schemas.openxmlformats.org/officeDocument/2006/relationships/tags" Target="../tags/tag97.xml"/><Relationship Id="rId1" Type="http://schemas.openxmlformats.org/officeDocument/2006/relationships/vmlDrawing" Target="../drawings/vmlDrawing20.vml"/><Relationship Id="rId6" Type="http://schemas.openxmlformats.org/officeDocument/2006/relationships/slideLayout" Target="../slideLayouts/slideLayout159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9" Type="http://schemas.openxmlformats.org/officeDocument/2006/relationships/image" Target="../media/image47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tags" Target="../tags/tag102.xml"/><Relationship Id="rId7" Type="http://schemas.openxmlformats.org/officeDocument/2006/relationships/notesSlide" Target="../notesSlides/notesSlide41.xml"/><Relationship Id="rId2" Type="http://schemas.openxmlformats.org/officeDocument/2006/relationships/tags" Target="../tags/tag101.xml"/><Relationship Id="rId1" Type="http://schemas.openxmlformats.org/officeDocument/2006/relationships/vmlDrawing" Target="../drawings/vmlDrawing21.vml"/><Relationship Id="rId6" Type="http://schemas.openxmlformats.org/officeDocument/2006/relationships/slideLayout" Target="../slideLayouts/slideLayout160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9" Type="http://schemas.openxmlformats.org/officeDocument/2006/relationships/image" Target="../media/image48.wmf"/></Relationships>
</file>

<file path=ppt/slides/_rels/slide1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tags" Target="../tags/tag106.xml"/><Relationship Id="rId7" Type="http://schemas.openxmlformats.org/officeDocument/2006/relationships/notesSlide" Target="../notesSlides/notesSlide42.xml"/><Relationship Id="rId2" Type="http://schemas.openxmlformats.org/officeDocument/2006/relationships/tags" Target="../tags/tag105.xml"/><Relationship Id="rId1" Type="http://schemas.openxmlformats.org/officeDocument/2006/relationships/vmlDrawing" Target="../drawings/vmlDrawing22.vml"/><Relationship Id="rId6" Type="http://schemas.openxmlformats.org/officeDocument/2006/relationships/slideLayout" Target="../slideLayouts/slideLayout160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9" Type="http://schemas.openxmlformats.org/officeDocument/2006/relationships/image" Target="../media/image49.wmf"/></Relationships>
</file>

<file path=ppt/slides/_rels/slide1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tags" Target="../tags/tag110.xml"/><Relationship Id="rId7" Type="http://schemas.openxmlformats.org/officeDocument/2006/relationships/oleObject" Target="../embeddings/oleObject35.bin"/><Relationship Id="rId2" Type="http://schemas.openxmlformats.org/officeDocument/2006/relationships/tags" Target="../tags/tag109.xml"/><Relationship Id="rId1" Type="http://schemas.openxmlformats.org/officeDocument/2006/relationships/vmlDrawing" Target="../drawings/vmlDrawing23.vml"/><Relationship Id="rId6" Type="http://schemas.openxmlformats.org/officeDocument/2006/relationships/notesSlide" Target="../notesSlides/notesSlide43.xml"/><Relationship Id="rId5" Type="http://schemas.openxmlformats.org/officeDocument/2006/relationships/slideLayout" Target="../slideLayouts/slideLayout160.xml"/><Relationship Id="rId4" Type="http://schemas.openxmlformats.org/officeDocument/2006/relationships/tags" Target="../tags/tag111.xml"/></Relationships>
</file>

<file path=ppt/slides/_rels/slide17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tags" Target="../tags/tag113.xml"/><Relationship Id="rId7" Type="http://schemas.openxmlformats.org/officeDocument/2006/relationships/notesSlide" Target="../notesSlides/notesSlide44.xml"/><Relationship Id="rId2" Type="http://schemas.openxmlformats.org/officeDocument/2006/relationships/tags" Target="../tags/tag112.xml"/><Relationship Id="rId1" Type="http://schemas.openxmlformats.org/officeDocument/2006/relationships/vmlDrawing" Target="../drawings/vmlDrawing24.vml"/><Relationship Id="rId6" Type="http://schemas.openxmlformats.org/officeDocument/2006/relationships/slideLayout" Target="../slideLayouts/slideLayout159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9" Type="http://schemas.openxmlformats.org/officeDocument/2006/relationships/image" Target="../media/image51.wmf"/></Relationships>
</file>

<file path=ppt/slides/_rels/slide17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tags" Target="../tags/tag117.xml"/><Relationship Id="rId7" Type="http://schemas.openxmlformats.org/officeDocument/2006/relationships/notesSlide" Target="../notesSlides/notesSlide45.xml"/><Relationship Id="rId2" Type="http://schemas.openxmlformats.org/officeDocument/2006/relationships/tags" Target="../tags/tag116.xml"/><Relationship Id="rId1" Type="http://schemas.openxmlformats.org/officeDocument/2006/relationships/vmlDrawing" Target="../drawings/vmlDrawing25.vml"/><Relationship Id="rId6" Type="http://schemas.openxmlformats.org/officeDocument/2006/relationships/slideLayout" Target="../slideLayouts/slideLayout159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9" Type="http://schemas.openxmlformats.org/officeDocument/2006/relationships/image" Target="../media/image52.wmf"/></Relationships>
</file>

<file path=ppt/slides/_rels/slide17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tags" Target="../tags/tag121.xml"/><Relationship Id="rId7" Type="http://schemas.openxmlformats.org/officeDocument/2006/relationships/notesSlide" Target="../notesSlides/notesSlide46.xml"/><Relationship Id="rId2" Type="http://schemas.openxmlformats.org/officeDocument/2006/relationships/tags" Target="../tags/tag120.xml"/><Relationship Id="rId1" Type="http://schemas.openxmlformats.org/officeDocument/2006/relationships/vmlDrawing" Target="../drawings/vmlDrawing26.vml"/><Relationship Id="rId6" Type="http://schemas.openxmlformats.org/officeDocument/2006/relationships/slideLayout" Target="../slideLayouts/slideLayout168.xml"/><Relationship Id="rId11" Type="http://schemas.openxmlformats.org/officeDocument/2006/relationships/image" Target="../media/image54.wmf"/><Relationship Id="rId5" Type="http://schemas.openxmlformats.org/officeDocument/2006/relationships/tags" Target="../tags/tag123.xml"/><Relationship Id="rId10" Type="http://schemas.openxmlformats.org/officeDocument/2006/relationships/oleObject" Target="../embeddings/oleObject39.bin"/><Relationship Id="rId4" Type="http://schemas.openxmlformats.org/officeDocument/2006/relationships/tags" Target="../tags/tag122.xml"/><Relationship Id="rId9" Type="http://schemas.openxmlformats.org/officeDocument/2006/relationships/image" Target="../media/image53.wmf"/></Relationships>
</file>

<file path=ppt/slides/_rels/slide17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tags" Target="../tags/tag125.xml"/><Relationship Id="rId7" Type="http://schemas.openxmlformats.org/officeDocument/2006/relationships/notesSlide" Target="../notesSlides/notesSlide47.xml"/><Relationship Id="rId2" Type="http://schemas.openxmlformats.org/officeDocument/2006/relationships/tags" Target="../tags/tag124.xml"/><Relationship Id="rId1" Type="http://schemas.openxmlformats.org/officeDocument/2006/relationships/vmlDrawing" Target="../drawings/vmlDrawing27.vml"/><Relationship Id="rId6" Type="http://schemas.openxmlformats.org/officeDocument/2006/relationships/slideLayout" Target="../slideLayouts/slideLayout168.xml"/><Relationship Id="rId11" Type="http://schemas.openxmlformats.org/officeDocument/2006/relationships/image" Target="../media/image55.wmf"/><Relationship Id="rId5" Type="http://schemas.openxmlformats.org/officeDocument/2006/relationships/tags" Target="../tags/tag127.xml"/><Relationship Id="rId10" Type="http://schemas.openxmlformats.org/officeDocument/2006/relationships/oleObject" Target="../embeddings/oleObject41.bin"/><Relationship Id="rId4" Type="http://schemas.openxmlformats.org/officeDocument/2006/relationships/tags" Target="../tags/tag126.xml"/><Relationship Id="rId9" Type="http://schemas.openxmlformats.org/officeDocument/2006/relationships/image" Target="../media/image54.wmf"/></Relationships>
</file>

<file path=ppt/slides/_rels/slide17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3" Type="http://schemas.openxmlformats.org/officeDocument/2006/relationships/tags" Target="../tags/tag129.xml"/><Relationship Id="rId7" Type="http://schemas.openxmlformats.org/officeDocument/2006/relationships/notesSlide" Target="../notesSlides/notesSlide48.xml"/><Relationship Id="rId2" Type="http://schemas.openxmlformats.org/officeDocument/2006/relationships/tags" Target="../tags/tag128.xml"/><Relationship Id="rId1" Type="http://schemas.openxmlformats.org/officeDocument/2006/relationships/vmlDrawing" Target="../drawings/vmlDrawing28.vml"/><Relationship Id="rId6" Type="http://schemas.openxmlformats.org/officeDocument/2006/relationships/slideLayout" Target="../slideLayouts/slideLayout168.xml"/><Relationship Id="rId11" Type="http://schemas.openxmlformats.org/officeDocument/2006/relationships/image" Target="../media/image57.wmf"/><Relationship Id="rId5" Type="http://schemas.openxmlformats.org/officeDocument/2006/relationships/tags" Target="../tags/tag131.xml"/><Relationship Id="rId10" Type="http://schemas.openxmlformats.org/officeDocument/2006/relationships/oleObject" Target="../embeddings/oleObject43.bin"/><Relationship Id="rId4" Type="http://schemas.openxmlformats.org/officeDocument/2006/relationships/tags" Target="../tags/tag130.xml"/><Relationship Id="rId9" Type="http://schemas.openxmlformats.org/officeDocument/2006/relationships/image" Target="../media/image56.wmf"/></Relationships>
</file>

<file path=ppt/slides/_rels/slide17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tags" Target="../tags/tag133.xml"/><Relationship Id="rId7" Type="http://schemas.openxmlformats.org/officeDocument/2006/relationships/notesSlide" Target="../notesSlides/notesSlide49.xml"/><Relationship Id="rId2" Type="http://schemas.openxmlformats.org/officeDocument/2006/relationships/tags" Target="../tags/tag132.xml"/><Relationship Id="rId1" Type="http://schemas.openxmlformats.org/officeDocument/2006/relationships/vmlDrawing" Target="../drawings/vmlDrawing29.vml"/><Relationship Id="rId6" Type="http://schemas.openxmlformats.org/officeDocument/2006/relationships/slideLayout" Target="../slideLayouts/slideLayout168.xml"/><Relationship Id="rId11" Type="http://schemas.openxmlformats.org/officeDocument/2006/relationships/image" Target="../media/image59.wmf"/><Relationship Id="rId5" Type="http://schemas.openxmlformats.org/officeDocument/2006/relationships/tags" Target="../tags/tag135.xml"/><Relationship Id="rId10" Type="http://schemas.openxmlformats.org/officeDocument/2006/relationships/oleObject" Target="../embeddings/oleObject45.bin"/><Relationship Id="rId4" Type="http://schemas.openxmlformats.org/officeDocument/2006/relationships/tags" Target="../tags/tag134.xml"/><Relationship Id="rId9" Type="http://schemas.openxmlformats.org/officeDocument/2006/relationships/image" Target="../media/image58.wmf"/></Relationships>
</file>

<file path=ppt/slides/_rels/slide17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tags" Target="../tags/tag137.xml"/><Relationship Id="rId7" Type="http://schemas.openxmlformats.org/officeDocument/2006/relationships/notesSlide" Target="../notesSlides/notesSlide50.xml"/><Relationship Id="rId2" Type="http://schemas.openxmlformats.org/officeDocument/2006/relationships/tags" Target="../tags/tag136.xml"/><Relationship Id="rId1" Type="http://schemas.openxmlformats.org/officeDocument/2006/relationships/vmlDrawing" Target="../drawings/vmlDrawing30.vml"/><Relationship Id="rId6" Type="http://schemas.openxmlformats.org/officeDocument/2006/relationships/slideLayout" Target="../slideLayouts/slideLayout168.xml"/><Relationship Id="rId11" Type="http://schemas.openxmlformats.org/officeDocument/2006/relationships/image" Target="../media/image59.wmf"/><Relationship Id="rId5" Type="http://schemas.openxmlformats.org/officeDocument/2006/relationships/tags" Target="../tags/tag139.xml"/><Relationship Id="rId10" Type="http://schemas.openxmlformats.org/officeDocument/2006/relationships/oleObject" Target="../embeddings/oleObject47.bin"/><Relationship Id="rId4" Type="http://schemas.openxmlformats.org/officeDocument/2006/relationships/tags" Target="../tags/tag138.xml"/><Relationship Id="rId9" Type="http://schemas.openxmlformats.org/officeDocument/2006/relationships/image" Target="../media/image60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tags" Target="../tags/tag141.xml"/><Relationship Id="rId7" Type="http://schemas.openxmlformats.org/officeDocument/2006/relationships/oleObject" Target="../embeddings/oleObject48.bin"/><Relationship Id="rId2" Type="http://schemas.openxmlformats.org/officeDocument/2006/relationships/tags" Target="../tags/tag140.xml"/><Relationship Id="rId1" Type="http://schemas.openxmlformats.org/officeDocument/2006/relationships/vmlDrawing" Target="../drawings/vmlDrawing31.vml"/><Relationship Id="rId6" Type="http://schemas.openxmlformats.org/officeDocument/2006/relationships/notesSlide" Target="../notesSlides/notesSlide51.xml"/><Relationship Id="rId5" Type="http://schemas.openxmlformats.org/officeDocument/2006/relationships/slideLayout" Target="../slideLayouts/slideLayout168.xml"/><Relationship Id="rId4" Type="http://schemas.openxmlformats.org/officeDocument/2006/relationships/tags" Target="../tags/tag142.xml"/></Relationships>
</file>

<file path=ppt/slides/_rels/slide1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tags" Target="../tags/tag144.xml"/><Relationship Id="rId7" Type="http://schemas.openxmlformats.org/officeDocument/2006/relationships/oleObject" Target="../embeddings/oleObject49.bin"/><Relationship Id="rId2" Type="http://schemas.openxmlformats.org/officeDocument/2006/relationships/tags" Target="../tags/tag143.xml"/><Relationship Id="rId1" Type="http://schemas.openxmlformats.org/officeDocument/2006/relationships/vmlDrawing" Target="../drawings/vmlDrawing32.vml"/><Relationship Id="rId6" Type="http://schemas.openxmlformats.org/officeDocument/2006/relationships/notesSlide" Target="../notesSlides/notesSlide52.xml"/><Relationship Id="rId5" Type="http://schemas.openxmlformats.org/officeDocument/2006/relationships/slideLayout" Target="../slideLayouts/slideLayout168.xml"/><Relationship Id="rId4" Type="http://schemas.openxmlformats.org/officeDocument/2006/relationships/tags" Target="../tags/tag145.xml"/></Relationships>
</file>

<file path=ppt/slides/_rels/slide1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tags" Target="../tags/tag147.xml"/><Relationship Id="rId7" Type="http://schemas.openxmlformats.org/officeDocument/2006/relationships/oleObject" Target="../embeddings/oleObject50.bin"/><Relationship Id="rId2" Type="http://schemas.openxmlformats.org/officeDocument/2006/relationships/tags" Target="../tags/tag146.xml"/><Relationship Id="rId1" Type="http://schemas.openxmlformats.org/officeDocument/2006/relationships/vmlDrawing" Target="../drawings/vmlDrawing33.vml"/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168.xml"/><Relationship Id="rId4" Type="http://schemas.openxmlformats.org/officeDocument/2006/relationships/tags" Target="../tags/tag148.xml"/></Relationships>
</file>

<file path=ppt/slides/_rels/slide1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tags" Target="../tags/tag150.xml"/><Relationship Id="rId7" Type="http://schemas.openxmlformats.org/officeDocument/2006/relationships/oleObject" Target="../embeddings/oleObject51.bin"/><Relationship Id="rId2" Type="http://schemas.openxmlformats.org/officeDocument/2006/relationships/tags" Target="../tags/tag149.xml"/><Relationship Id="rId1" Type="http://schemas.openxmlformats.org/officeDocument/2006/relationships/vmlDrawing" Target="../drawings/vmlDrawing34.vml"/><Relationship Id="rId6" Type="http://schemas.openxmlformats.org/officeDocument/2006/relationships/notesSlide" Target="../notesSlides/notesSlide54.xml"/><Relationship Id="rId5" Type="http://schemas.openxmlformats.org/officeDocument/2006/relationships/slideLayout" Target="../slideLayouts/slideLayout168.xml"/><Relationship Id="rId4" Type="http://schemas.openxmlformats.org/officeDocument/2006/relationships/tags" Target="../tags/tag151.xml"/></Relationships>
</file>

<file path=ppt/slides/_rels/slide18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tags" Target="../tags/tag153.xml"/><Relationship Id="rId7" Type="http://schemas.openxmlformats.org/officeDocument/2006/relationships/notesSlide" Target="../notesSlides/notesSlide55.xml"/><Relationship Id="rId2" Type="http://schemas.openxmlformats.org/officeDocument/2006/relationships/tags" Target="../tags/tag152.xml"/><Relationship Id="rId1" Type="http://schemas.openxmlformats.org/officeDocument/2006/relationships/vmlDrawing" Target="../drawings/vmlDrawing35.vml"/><Relationship Id="rId6" Type="http://schemas.openxmlformats.org/officeDocument/2006/relationships/slideLayout" Target="../slideLayouts/slideLayout168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9" Type="http://schemas.openxmlformats.org/officeDocument/2006/relationships/image" Target="../media/image65.wmf"/></Relationships>
</file>

<file path=ppt/slides/_rels/slide18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tags" Target="../tags/tag157.xml"/><Relationship Id="rId7" Type="http://schemas.openxmlformats.org/officeDocument/2006/relationships/notesSlide" Target="../notesSlides/notesSlide56.xml"/><Relationship Id="rId2" Type="http://schemas.openxmlformats.org/officeDocument/2006/relationships/tags" Target="../tags/tag156.xml"/><Relationship Id="rId1" Type="http://schemas.openxmlformats.org/officeDocument/2006/relationships/vmlDrawing" Target="../drawings/vmlDrawing36.vml"/><Relationship Id="rId6" Type="http://schemas.openxmlformats.org/officeDocument/2006/relationships/slideLayout" Target="../slideLayouts/slideLayout168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9" Type="http://schemas.openxmlformats.org/officeDocument/2006/relationships/image" Target="../media/image66.wmf"/></Relationships>
</file>

<file path=ppt/slides/_rels/slide18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tags" Target="../tags/tag161.xml"/><Relationship Id="rId7" Type="http://schemas.openxmlformats.org/officeDocument/2006/relationships/notesSlide" Target="../notesSlides/notesSlide57.xml"/><Relationship Id="rId2" Type="http://schemas.openxmlformats.org/officeDocument/2006/relationships/tags" Target="../tags/tag160.xml"/><Relationship Id="rId1" Type="http://schemas.openxmlformats.org/officeDocument/2006/relationships/vmlDrawing" Target="../drawings/vmlDrawing37.vml"/><Relationship Id="rId6" Type="http://schemas.openxmlformats.org/officeDocument/2006/relationships/slideLayout" Target="../slideLayouts/slideLayout168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9" Type="http://schemas.openxmlformats.org/officeDocument/2006/relationships/image" Target="../media/image67.wmf"/></Relationships>
</file>

<file path=ppt/slides/_rels/slide18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tags" Target="../tags/tag165.xml"/><Relationship Id="rId7" Type="http://schemas.openxmlformats.org/officeDocument/2006/relationships/notesSlide" Target="../notesSlides/notesSlide58.xml"/><Relationship Id="rId2" Type="http://schemas.openxmlformats.org/officeDocument/2006/relationships/tags" Target="../tags/tag164.xml"/><Relationship Id="rId1" Type="http://schemas.openxmlformats.org/officeDocument/2006/relationships/vmlDrawing" Target="../drawings/vmlDrawing38.vml"/><Relationship Id="rId6" Type="http://schemas.openxmlformats.org/officeDocument/2006/relationships/slideLayout" Target="../slideLayouts/slideLayout159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9" Type="http://schemas.openxmlformats.org/officeDocument/2006/relationships/image" Target="../media/image68.wmf"/></Relationships>
</file>

<file path=ppt/slides/_rels/slide18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tags" Target="../tags/tag169.xml"/><Relationship Id="rId7" Type="http://schemas.openxmlformats.org/officeDocument/2006/relationships/notesSlide" Target="../notesSlides/notesSlide59.xml"/><Relationship Id="rId2" Type="http://schemas.openxmlformats.org/officeDocument/2006/relationships/tags" Target="../tags/tag168.xml"/><Relationship Id="rId1" Type="http://schemas.openxmlformats.org/officeDocument/2006/relationships/vmlDrawing" Target="../drawings/vmlDrawing39.vml"/><Relationship Id="rId6" Type="http://schemas.openxmlformats.org/officeDocument/2006/relationships/slideLayout" Target="../slideLayouts/slideLayout168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9" Type="http://schemas.openxmlformats.org/officeDocument/2006/relationships/image" Target="../media/image69.wmf"/></Relationships>
</file>

<file path=ppt/slides/_rels/slide18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3" Type="http://schemas.openxmlformats.org/officeDocument/2006/relationships/tags" Target="../tags/tag173.xml"/><Relationship Id="rId7" Type="http://schemas.openxmlformats.org/officeDocument/2006/relationships/notesSlide" Target="../notesSlides/notesSlide60.xml"/><Relationship Id="rId2" Type="http://schemas.openxmlformats.org/officeDocument/2006/relationships/tags" Target="../tags/tag172.xml"/><Relationship Id="rId1" Type="http://schemas.openxmlformats.org/officeDocument/2006/relationships/vmlDrawing" Target="../drawings/vmlDrawing40.vml"/><Relationship Id="rId6" Type="http://schemas.openxmlformats.org/officeDocument/2006/relationships/slideLayout" Target="../slideLayouts/slideLayout168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9" Type="http://schemas.openxmlformats.org/officeDocument/2006/relationships/image" Target="../media/image70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3" Type="http://schemas.openxmlformats.org/officeDocument/2006/relationships/tags" Target="../tags/tag177.xml"/><Relationship Id="rId7" Type="http://schemas.openxmlformats.org/officeDocument/2006/relationships/notesSlide" Target="../notesSlides/notesSlide61.xml"/><Relationship Id="rId2" Type="http://schemas.openxmlformats.org/officeDocument/2006/relationships/tags" Target="../tags/tag176.xml"/><Relationship Id="rId1" Type="http://schemas.openxmlformats.org/officeDocument/2006/relationships/vmlDrawing" Target="../drawings/vmlDrawing41.vml"/><Relationship Id="rId6" Type="http://schemas.openxmlformats.org/officeDocument/2006/relationships/slideLayout" Target="../slideLayouts/slideLayout171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9" Type="http://schemas.openxmlformats.org/officeDocument/2006/relationships/image" Target="../media/image40.wmf"/></Relationships>
</file>

<file path=ppt/slides/_rels/slide19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3" Type="http://schemas.openxmlformats.org/officeDocument/2006/relationships/tags" Target="../tags/tag181.xml"/><Relationship Id="rId7" Type="http://schemas.openxmlformats.org/officeDocument/2006/relationships/notesSlide" Target="../notesSlides/notesSlide62.xml"/><Relationship Id="rId2" Type="http://schemas.openxmlformats.org/officeDocument/2006/relationships/tags" Target="../tags/tag180.xml"/><Relationship Id="rId1" Type="http://schemas.openxmlformats.org/officeDocument/2006/relationships/vmlDrawing" Target="../drawings/vmlDrawing42.vml"/><Relationship Id="rId6" Type="http://schemas.openxmlformats.org/officeDocument/2006/relationships/slideLayout" Target="../slideLayouts/slideLayout171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9" Type="http://schemas.openxmlformats.org/officeDocument/2006/relationships/image" Target="../media/image71.wmf"/></Relationships>
</file>

<file path=ppt/slides/_rels/slide19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tags" Target="../tags/tag185.xml"/><Relationship Id="rId7" Type="http://schemas.openxmlformats.org/officeDocument/2006/relationships/notesSlide" Target="../notesSlides/notesSlide63.xml"/><Relationship Id="rId2" Type="http://schemas.openxmlformats.org/officeDocument/2006/relationships/tags" Target="../tags/tag184.xml"/><Relationship Id="rId1" Type="http://schemas.openxmlformats.org/officeDocument/2006/relationships/vmlDrawing" Target="../drawings/vmlDrawing43.vml"/><Relationship Id="rId6" Type="http://schemas.openxmlformats.org/officeDocument/2006/relationships/slideLayout" Target="../slideLayouts/slideLayout175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9" Type="http://schemas.openxmlformats.org/officeDocument/2006/relationships/image" Target="../media/image70.wmf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1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tags" Target="../tags/tag189.xml"/><Relationship Id="rId7" Type="http://schemas.openxmlformats.org/officeDocument/2006/relationships/notesSlide" Target="../notesSlides/notesSlide64.xml"/><Relationship Id="rId2" Type="http://schemas.openxmlformats.org/officeDocument/2006/relationships/tags" Target="../tags/tag188.xml"/><Relationship Id="rId1" Type="http://schemas.openxmlformats.org/officeDocument/2006/relationships/vmlDrawing" Target="../drawings/vmlDrawing44.vml"/><Relationship Id="rId6" Type="http://schemas.openxmlformats.org/officeDocument/2006/relationships/slideLayout" Target="../slideLayouts/slideLayout171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9" Type="http://schemas.openxmlformats.org/officeDocument/2006/relationships/image" Target="../media/image72.wmf"/></Relationships>
</file>

<file path=ppt/slides/_rels/slide19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tags" Target="../tags/tag193.xml"/><Relationship Id="rId7" Type="http://schemas.openxmlformats.org/officeDocument/2006/relationships/notesSlide" Target="../notesSlides/notesSlide65.xml"/><Relationship Id="rId2" Type="http://schemas.openxmlformats.org/officeDocument/2006/relationships/tags" Target="../tags/tag192.xml"/><Relationship Id="rId1" Type="http://schemas.openxmlformats.org/officeDocument/2006/relationships/vmlDrawing" Target="../drawings/vmlDrawing45.vml"/><Relationship Id="rId6" Type="http://schemas.openxmlformats.org/officeDocument/2006/relationships/slideLayout" Target="../slideLayouts/slideLayout171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9" Type="http://schemas.openxmlformats.org/officeDocument/2006/relationships/image" Target="../media/image72.wmf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7" Type="http://schemas.openxmlformats.org/officeDocument/2006/relationships/notesSlide" Target="../notesSlides/notesSlide66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slideLayout" Target="../slideLayouts/slideLayout171.xml"/><Relationship Id="rId5" Type="http://schemas.openxmlformats.org/officeDocument/2006/relationships/tags" Target="../tags/tag200.xml"/><Relationship Id="rId4" Type="http://schemas.openxmlformats.org/officeDocument/2006/relationships/tags" Target="../tags/tag199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7" Type="http://schemas.openxmlformats.org/officeDocument/2006/relationships/notesSlide" Target="../notesSlides/notesSlide67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slideLayout" Target="../slideLayouts/slideLayout171.xml"/><Relationship Id="rId5" Type="http://schemas.openxmlformats.org/officeDocument/2006/relationships/tags" Target="../tags/tag205.xml"/><Relationship Id="rId4" Type="http://schemas.openxmlformats.org/officeDocument/2006/relationships/tags" Target="../tags/tag204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5" Type="http://schemas.openxmlformats.org/officeDocument/2006/relationships/notesSlide" Target="../notesSlides/notesSlide68.xml"/><Relationship Id="rId4" Type="http://schemas.openxmlformats.org/officeDocument/2006/relationships/slideLayout" Target="../slideLayouts/slideLayout17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5" Type="http://schemas.openxmlformats.org/officeDocument/2006/relationships/notesSlide" Target="../notesSlides/notesSlide69.xml"/><Relationship Id="rId4" Type="http://schemas.openxmlformats.org/officeDocument/2006/relationships/slideLayout" Target="../slideLayouts/slideLayout171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5" Type="http://schemas.openxmlformats.org/officeDocument/2006/relationships/notesSlide" Target="../notesSlides/notesSlide70.xml"/><Relationship Id="rId4" Type="http://schemas.openxmlformats.org/officeDocument/2006/relationships/slideLayout" Target="../slideLayouts/slideLayout171.xml"/></Relationships>
</file>

<file path=ppt/slides/_rels/slide2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tags" Target="../tags/tag216.xml"/><Relationship Id="rId7" Type="http://schemas.openxmlformats.org/officeDocument/2006/relationships/oleObject" Target="../embeddings/oleObject63.bin"/><Relationship Id="rId2" Type="http://schemas.openxmlformats.org/officeDocument/2006/relationships/tags" Target="../tags/tag215.xml"/><Relationship Id="rId1" Type="http://schemas.openxmlformats.org/officeDocument/2006/relationships/vmlDrawing" Target="../drawings/vmlDrawing46.vml"/><Relationship Id="rId6" Type="http://schemas.openxmlformats.org/officeDocument/2006/relationships/notesSlide" Target="../notesSlides/notesSlide71.xml"/><Relationship Id="rId5" Type="http://schemas.openxmlformats.org/officeDocument/2006/relationships/slideLayout" Target="../slideLayouts/slideLayout182.xml"/><Relationship Id="rId4" Type="http://schemas.openxmlformats.org/officeDocument/2006/relationships/tags" Target="../tags/tag217.xml"/></Relationships>
</file>

<file path=ppt/slides/_rels/slide2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tags" Target="../tags/tag219.xml"/><Relationship Id="rId7" Type="http://schemas.openxmlformats.org/officeDocument/2006/relationships/oleObject" Target="../embeddings/oleObject64.bin"/><Relationship Id="rId2" Type="http://schemas.openxmlformats.org/officeDocument/2006/relationships/tags" Target="../tags/tag218.xml"/><Relationship Id="rId1" Type="http://schemas.openxmlformats.org/officeDocument/2006/relationships/vmlDrawing" Target="../drawings/vmlDrawing47.vml"/><Relationship Id="rId6" Type="http://schemas.openxmlformats.org/officeDocument/2006/relationships/notesSlide" Target="../notesSlides/notesSlide72.xml"/><Relationship Id="rId5" Type="http://schemas.openxmlformats.org/officeDocument/2006/relationships/slideLayout" Target="../slideLayouts/slideLayout182.xml"/><Relationship Id="rId4" Type="http://schemas.openxmlformats.org/officeDocument/2006/relationships/tags" Target="../tags/tag220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notesSlide" Target="../notesSlides/notesSlide73.xml"/><Relationship Id="rId5" Type="http://schemas.openxmlformats.org/officeDocument/2006/relationships/slideLayout" Target="../slideLayouts/slideLayout182.xml"/><Relationship Id="rId4" Type="http://schemas.openxmlformats.org/officeDocument/2006/relationships/tags" Target="../tags/tag224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notesSlide" Target="../notesSlides/notesSlide74.xml"/><Relationship Id="rId5" Type="http://schemas.openxmlformats.org/officeDocument/2006/relationships/slideLayout" Target="../slideLayouts/slideLayout182.xml"/><Relationship Id="rId4" Type="http://schemas.openxmlformats.org/officeDocument/2006/relationships/tags" Target="../tags/tag228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5" Type="http://schemas.openxmlformats.org/officeDocument/2006/relationships/notesSlide" Target="../notesSlides/notesSlide75.xml"/><Relationship Id="rId4" Type="http://schemas.openxmlformats.org/officeDocument/2006/relationships/slideLayout" Target="../slideLayouts/slideLayout171.xml"/></Relationships>
</file>

<file path=ppt/slides/_rels/slide20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tags" Target="../tags/tag233.xml"/><Relationship Id="rId7" Type="http://schemas.openxmlformats.org/officeDocument/2006/relationships/notesSlide" Target="../notesSlides/notesSlide76.xml"/><Relationship Id="rId2" Type="http://schemas.openxmlformats.org/officeDocument/2006/relationships/tags" Target="../tags/tag232.xml"/><Relationship Id="rId1" Type="http://schemas.openxmlformats.org/officeDocument/2006/relationships/vmlDrawing" Target="../drawings/vmlDrawing48.vml"/><Relationship Id="rId6" Type="http://schemas.openxmlformats.org/officeDocument/2006/relationships/slideLayout" Target="../slideLayouts/slideLayout171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9" Type="http://schemas.openxmlformats.org/officeDocument/2006/relationships/image" Target="../media/image40.wmf"/></Relationships>
</file>

<file path=ppt/slides/_rels/slide20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3" Type="http://schemas.openxmlformats.org/officeDocument/2006/relationships/tags" Target="../tags/tag237.xml"/><Relationship Id="rId7" Type="http://schemas.openxmlformats.org/officeDocument/2006/relationships/notesSlide" Target="../notesSlides/notesSlide77.xml"/><Relationship Id="rId2" Type="http://schemas.openxmlformats.org/officeDocument/2006/relationships/tags" Target="../tags/tag236.xml"/><Relationship Id="rId1" Type="http://schemas.openxmlformats.org/officeDocument/2006/relationships/vmlDrawing" Target="../drawings/vmlDrawing49.vml"/><Relationship Id="rId6" Type="http://schemas.openxmlformats.org/officeDocument/2006/relationships/slideLayout" Target="../slideLayouts/slideLayout171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9" Type="http://schemas.openxmlformats.org/officeDocument/2006/relationships/image" Target="../media/image71.wmf"/></Relationships>
</file>

<file path=ppt/slides/_rels/slide20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3" Type="http://schemas.openxmlformats.org/officeDocument/2006/relationships/tags" Target="../tags/tag241.xml"/><Relationship Id="rId7" Type="http://schemas.openxmlformats.org/officeDocument/2006/relationships/notesSlide" Target="../notesSlides/notesSlide78.xml"/><Relationship Id="rId2" Type="http://schemas.openxmlformats.org/officeDocument/2006/relationships/tags" Target="../tags/tag240.xml"/><Relationship Id="rId1" Type="http://schemas.openxmlformats.org/officeDocument/2006/relationships/vmlDrawing" Target="../drawings/vmlDrawing50.vml"/><Relationship Id="rId6" Type="http://schemas.openxmlformats.org/officeDocument/2006/relationships/slideLayout" Target="../slideLayouts/slideLayout175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9" Type="http://schemas.openxmlformats.org/officeDocument/2006/relationships/image" Target="../media/image70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e.cmu.edu/~ece740/f13/lib/exe/fetch.php?media=onur-740-fall13-module5.2.1-dataflow-part1.ppt" TargetMode="External"/><Relationship Id="rId2" Type="http://schemas.openxmlformats.org/officeDocument/2006/relationships/hyperlink" Target="http://www.youtube.com/watch?v=D2uue7izU2c" TargetMode="External"/><Relationship Id="rId1" Type="http://schemas.openxmlformats.org/officeDocument/2006/relationships/slideLayout" Target="../slideLayouts/slideLayout26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1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4" Type="http://schemas.openxmlformats.org/officeDocument/2006/relationships/notesSlide" Target="../notesSlides/notesSlide80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115.xml"/><Relationship Id="rId1" Type="http://schemas.openxmlformats.org/officeDocument/2006/relationships/tags" Target="../tags/tag246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115.xml"/><Relationship Id="rId1" Type="http://schemas.openxmlformats.org/officeDocument/2006/relationships/tags" Target="../tags/tag24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18.xml"/></Relationships>
</file>

<file path=ppt/slides/_rels/slide2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3" Type="http://schemas.openxmlformats.org/officeDocument/2006/relationships/tags" Target="../tags/tag249.xml"/><Relationship Id="rId7" Type="http://schemas.openxmlformats.org/officeDocument/2006/relationships/notesSlide" Target="../notesSlides/notesSlide84.xml"/><Relationship Id="rId2" Type="http://schemas.openxmlformats.org/officeDocument/2006/relationships/tags" Target="../tags/tag248.xml"/><Relationship Id="rId1" Type="http://schemas.openxmlformats.org/officeDocument/2006/relationships/vmlDrawing" Target="../drawings/vmlDrawing51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wmf"/><Relationship Id="rId5" Type="http://schemas.openxmlformats.org/officeDocument/2006/relationships/tags" Target="../tags/tag251.xml"/><Relationship Id="rId10" Type="http://schemas.openxmlformats.org/officeDocument/2006/relationships/oleObject" Target="../embeddings/oleObject69.bin"/><Relationship Id="rId4" Type="http://schemas.openxmlformats.org/officeDocument/2006/relationships/tags" Target="../tags/tag250.xml"/><Relationship Id="rId9" Type="http://schemas.openxmlformats.org/officeDocument/2006/relationships/image" Target="../media/image27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3" Type="http://schemas.openxmlformats.org/officeDocument/2006/relationships/tags" Target="../tags/tag253.xml"/><Relationship Id="rId7" Type="http://schemas.openxmlformats.org/officeDocument/2006/relationships/notesSlide" Target="../notesSlides/notesSlide85.xml"/><Relationship Id="rId2" Type="http://schemas.openxmlformats.org/officeDocument/2006/relationships/tags" Target="../tags/tag252.xml"/><Relationship Id="rId1" Type="http://schemas.openxmlformats.org/officeDocument/2006/relationships/vmlDrawing" Target="../drawings/vmlDrawing52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wmf"/><Relationship Id="rId5" Type="http://schemas.openxmlformats.org/officeDocument/2006/relationships/tags" Target="../tags/tag255.xml"/><Relationship Id="rId10" Type="http://schemas.openxmlformats.org/officeDocument/2006/relationships/oleObject" Target="../embeddings/oleObject71.bin"/><Relationship Id="rId4" Type="http://schemas.openxmlformats.org/officeDocument/2006/relationships/tags" Target="../tags/tag254.xml"/><Relationship Id="rId9" Type="http://schemas.openxmlformats.org/officeDocument/2006/relationships/image" Target="../media/image29.wmf"/></Relationships>
</file>

<file path=ppt/slides/_rels/slide2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3" Type="http://schemas.openxmlformats.org/officeDocument/2006/relationships/tags" Target="../tags/tag257.xml"/><Relationship Id="rId7" Type="http://schemas.openxmlformats.org/officeDocument/2006/relationships/notesSlide" Target="../notesSlides/notesSlide86.xml"/><Relationship Id="rId2" Type="http://schemas.openxmlformats.org/officeDocument/2006/relationships/tags" Target="../tags/tag256.xml"/><Relationship Id="rId1" Type="http://schemas.openxmlformats.org/officeDocument/2006/relationships/vmlDrawing" Target="../drawings/vmlDrawing53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wmf"/><Relationship Id="rId5" Type="http://schemas.openxmlformats.org/officeDocument/2006/relationships/tags" Target="../tags/tag259.xml"/><Relationship Id="rId10" Type="http://schemas.openxmlformats.org/officeDocument/2006/relationships/oleObject" Target="../embeddings/oleObject73.bin"/><Relationship Id="rId4" Type="http://schemas.openxmlformats.org/officeDocument/2006/relationships/tags" Target="../tags/tag258.xml"/><Relationship Id="rId9" Type="http://schemas.openxmlformats.org/officeDocument/2006/relationships/image" Target="../media/image30.wmf"/></Relationships>
</file>

<file path=ppt/slides/_rels/slide2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3" Type="http://schemas.openxmlformats.org/officeDocument/2006/relationships/tags" Target="../tags/tag261.xml"/><Relationship Id="rId7" Type="http://schemas.openxmlformats.org/officeDocument/2006/relationships/notesSlide" Target="../notesSlides/notesSlide87.xml"/><Relationship Id="rId2" Type="http://schemas.openxmlformats.org/officeDocument/2006/relationships/tags" Target="../tags/tag260.xml"/><Relationship Id="rId1" Type="http://schemas.openxmlformats.org/officeDocument/2006/relationships/vmlDrawing" Target="../drawings/vmlDrawing54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wmf"/><Relationship Id="rId5" Type="http://schemas.openxmlformats.org/officeDocument/2006/relationships/tags" Target="../tags/tag263.xml"/><Relationship Id="rId10" Type="http://schemas.openxmlformats.org/officeDocument/2006/relationships/oleObject" Target="../embeddings/oleObject75.bin"/><Relationship Id="rId4" Type="http://schemas.openxmlformats.org/officeDocument/2006/relationships/tags" Target="../tags/tag262.xml"/><Relationship Id="rId9" Type="http://schemas.openxmlformats.org/officeDocument/2006/relationships/image" Target="../media/image31.wmf"/></Relationships>
</file>

<file path=ppt/slides/_rels/slide2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3" Type="http://schemas.openxmlformats.org/officeDocument/2006/relationships/tags" Target="../tags/tag265.xml"/><Relationship Id="rId7" Type="http://schemas.openxmlformats.org/officeDocument/2006/relationships/notesSlide" Target="../notesSlides/notesSlide88.xml"/><Relationship Id="rId2" Type="http://schemas.openxmlformats.org/officeDocument/2006/relationships/tags" Target="../tags/tag264.xml"/><Relationship Id="rId1" Type="http://schemas.openxmlformats.org/officeDocument/2006/relationships/vmlDrawing" Target="../drawings/vmlDrawing55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wmf"/><Relationship Id="rId5" Type="http://schemas.openxmlformats.org/officeDocument/2006/relationships/tags" Target="../tags/tag267.xml"/><Relationship Id="rId10" Type="http://schemas.openxmlformats.org/officeDocument/2006/relationships/oleObject" Target="../embeddings/oleObject77.bin"/><Relationship Id="rId4" Type="http://schemas.openxmlformats.org/officeDocument/2006/relationships/tags" Target="../tags/tag266.xml"/><Relationship Id="rId9" Type="http://schemas.openxmlformats.org/officeDocument/2006/relationships/image" Target="../media/image32.wmf"/></Relationships>
</file>

<file path=ppt/slides/_rels/slide2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3" Type="http://schemas.openxmlformats.org/officeDocument/2006/relationships/tags" Target="../tags/tag269.xml"/><Relationship Id="rId7" Type="http://schemas.openxmlformats.org/officeDocument/2006/relationships/notesSlide" Target="../notesSlides/notesSlide89.xml"/><Relationship Id="rId2" Type="http://schemas.openxmlformats.org/officeDocument/2006/relationships/tags" Target="../tags/tag268.xml"/><Relationship Id="rId1" Type="http://schemas.openxmlformats.org/officeDocument/2006/relationships/vmlDrawing" Target="../drawings/vmlDrawing56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wmf"/><Relationship Id="rId5" Type="http://schemas.openxmlformats.org/officeDocument/2006/relationships/tags" Target="../tags/tag271.xml"/><Relationship Id="rId10" Type="http://schemas.openxmlformats.org/officeDocument/2006/relationships/oleObject" Target="../embeddings/oleObject79.bin"/><Relationship Id="rId4" Type="http://schemas.openxmlformats.org/officeDocument/2006/relationships/tags" Target="../tags/tag270.xml"/><Relationship Id="rId9" Type="http://schemas.openxmlformats.org/officeDocument/2006/relationships/image" Target="../media/image33.wmf"/></Relationships>
</file>

<file path=ppt/slides/_rels/slide2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3" Type="http://schemas.openxmlformats.org/officeDocument/2006/relationships/tags" Target="../tags/tag273.xml"/><Relationship Id="rId7" Type="http://schemas.openxmlformats.org/officeDocument/2006/relationships/notesSlide" Target="../notesSlides/notesSlide90.xml"/><Relationship Id="rId2" Type="http://schemas.openxmlformats.org/officeDocument/2006/relationships/tags" Target="../tags/tag272.xml"/><Relationship Id="rId1" Type="http://schemas.openxmlformats.org/officeDocument/2006/relationships/vmlDrawing" Target="../drawings/vmlDrawing57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wmf"/><Relationship Id="rId5" Type="http://schemas.openxmlformats.org/officeDocument/2006/relationships/tags" Target="../tags/tag275.xml"/><Relationship Id="rId10" Type="http://schemas.openxmlformats.org/officeDocument/2006/relationships/oleObject" Target="../embeddings/oleObject81.bin"/><Relationship Id="rId4" Type="http://schemas.openxmlformats.org/officeDocument/2006/relationships/tags" Target="../tags/tag274.xml"/><Relationship Id="rId9" Type="http://schemas.openxmlformats.org/officeDocument/2006/relationships/image" Target="../media/image74.wmf"/></Relationships>
</file>

<file path=ppt/slides/_rels/slide2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2.bin"/><Relationship Id="rId3" Type="http://schemas.openxmlformats.org/officeDocument/2006/relationships/tags" Target="../tags/tag277.xml"/><Relationship Id="rId7" Type="http://schemas.openxmlformats.org/officeDocument/2006/relationships/notesSlide" Target="../notesSlides/notesSlide91.xml"/><Relationship Id="rId2" Type="http://schemas.openxmlformats.org/officeDocument/2006/relationships/tags" Target="../tags/tag276.xml"/><Relationship Id="rId1" Type="http://schemas.openxmlformats.org/officeDocument/2006/relationships/vmlDrawing" Target="../drawings/vmlDrawing58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76.wmf"/><Relationship Id="rId5" Type="http://schemas.openxmlformats.org/officeDocument/2006/relationships/tags" Target="../tags/tag279.xml"/><Relationship Id="rId10" Type="http://schemas.openxmlformats.org/officeDocument/2006/relationships/oleObject" Target="../embeddings/oleObject83.bin"/><Relationship Id="rId4" Type="http://schemas.openxmlformats.org/officeDocument/2006/relationships/tags" Target="../tags/tag278.xml"/><Relationship Id="rId9" Type="http://schemas.openxmlformats.org/officeDocument/2006/relationships/image" Target="../media/image75.wmf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tags" Target="../tags/tag281.xml"/><Relationship Id="rId7" Type="http://schemas.openxmlformats.org/officeDocument/2006/relationships/image" Target="../media/image77.wmf"/><Relationship Id="rId2" Type="http://schemas.openxmlformats.org/officeDocument/2006/relationships/tags" Target="../tags/tag280.xml"/><Relationship Id="rId1" Type="http://schemas.openxmlformats.org/officeDocument/2006/relationships/vmlDrawing" Target="../drawings/vmlDrawing59.vml"/><Relationship Id="rId6" Type="http://schemas.openxmlformats.org/officeDocument/2006/relationships/oleObject" Target="../embeddings/oleObject84.bin"/><Relationship Id="rId5" Type="http://schemas.openxmlformats.org/officeDocument/2006/relationships/notesSlide" Target="../notesSlides/notesSlide92.xml"/><Relationship Id="rId4" Type="http://schemas.openxmlformats.org/officeDocument/2006/relationships/slideLayout" Target="../slideLayouts/slideLayout112.xml"/></Relationships>
</file>

<file path=ppt/slides/_rels/slide2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3" Type="http://schemas.openxmlformats.org/officeDocument/2006/relationships/tags" Target="../tags/tag283.xml"/><Relationship Id="rId7" Type="http://schemas.openxmlformats.org/officeDocument/2006/relationships/notesSlide" Target="../notesSlides/notesSlide93.xml"/><Relationship Id="rId2" Type="http://schemas.openxmlformats.org/officeDocument/2006/relationships/tags" Target="../tags/tag282.xml"/><Relationship Id="rId1" Type="http://schemas.openxmlformats.org/officeDocument/2006/relationships/vmlDrawing" Target="../drawings/vmlDrawing60.vml"/><Relationship Id="rId6" Type="http://schemas.openxmlformats.org/officeDocument/2006/relationships/slideLayout" Target="../slideLayouts/slideLayout111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9" Type="http://schemas.openxmlformats.org/officeDocument/2006/relationships/image" Target="../media/image19.wmf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4" Type="http://schemas.openxmlformats.org/officeDocument/2006/relationships/notesSlide" Target="../notesSlides/notesSlide9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5.xml"/><Relationship Id="rId3" Type="http://schemas.openxmlformats.org/officeDocument/2006/relationships/tags" Target="../tags/tag289.xml"/><Relationship Id="rId7" Type="http://schemas.openxmlformats.org/officeDocument/2006/relationships/slideLayout" Target="../slideLayouts/slideLayout120.xml"/><Relationship Id="rId2" Type="http://schemas.openxmlformats.org/officeDocument/2006/relationships/tags" Target="../tags/tag288.xml"/><Relationship Id="rId1" Type="http://schemas.openxmlformats.org/officeDocument/2006/relationships/vmlDrawing" Target="../drawings/vmlDrawing61.vml"/><Relationship Id="rId6" Type="http://schemas.openxmlformats.org/officeDocument/2006/relationships/tags" Target="../tags/tag292.xml"/><Relationship Id="rId11" Type="http://schemas.openxmlformats.org/officeDocument/2006/relationships/image" Target="../media/image79.png"/><Relationship Id="rId5" Type="http://schemas.openxmlformats.org/officeDocument/2006/relationships/tags" Target="../tags/tag291.xml"/><Relationship Id="rId10" Type="http://schemas.openxmlformats.org/officeDocument/2006/relationships/image" Target="../media/image78.wmf"/><Relationship Id="rId4" Type="http://schemas.openxmlformats.org/officeDocument/2006/relationships/tags" Target="../tags/tag290.xml"/><Relationship Id="rId9" Type="http://schemas.openxmlformats.org/officeDocument/2006/relationships/oleObject" Target="../embeddings/oleObject86.bin"/></Relationships>
</file>

<file path=ppt/slides/_rels/slide2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.bin"/><Relationship Id="rId3" Type="http://schemas.openxmlformats.org/officeDocument/2006/relationships/tags" Target="../tags/tag294.xml"/><Relationship Id="rId7" Type="http://schemas.openxmlformats.org/officeDocument/2006/relationships/notesSlide" Target="../notesSlides/notesSlide96.xml"/><Relationship Id="rId2" Type="http://schemas.openxmlformats.org/officeDocument/2006/relationships/tags" Target="../tags/tag293.xml"/><Relationship Id="rId1" Type="http://schemas.openxmlformats.org/officeDocument/2006/relationships/vmlDrawing" Target="../drawings/vmlDrawing62.vml"/><Relationship Id="rId6" Type="http://schemas.openxmlformats.org/officeDocument/2006/relationships/slideLayout" Target="../slideLayouts/slideLayout113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9" Type="http://schemas.openxmlformats.org/officeDocument/2006/relationships/image" Target="../media/image80.wmf"/></Relationships>
</file>

<file path=ppt/slides/_rels/slide2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8.bin"/><Relationship Id="rId3" Type="http://schemas.openxmlformats.org/officeDocument/2006/relationships/tags" Target="../tags/tag298.xml"/><Relationship Id="rId7" Type="http://schemas.openxmlformats.org/officeDocument/2006/relationships/notesSlide" Target="../notesSlides/notesSlide97.xml"/><Relationship Id="rId2" Type="http://schemas.openxmlformats.org/officeDocument/2006/relationships/tags" Target="../tags/tag297.xml"/><Relationship Id="rId1" Type="http://schemas.openxmlformats.org/officeDocument/2006/relationships/vmlDrawing" Target="../drawings/vmlDrawing63.vml"/><Relationship Id="rId6" Type="http://schemas.openxmlformats.org/officeDocument/2006/relationships/slideLayout" Target="../slideLayouts/slideLayout113.xml"/><Relationship Id="rId5" Type="http://schemas.openxmlformats.org/officeDocument/2006/relationships/tags" Target="../tags/tag300.xml"/><Relationship Id="rId4" Type="http://schemas.openxmlformats.org/officeDocument/2006/relationships/tags" Target="../tags/tag299.xml"/><Relationship Id="rId9" Type="http://schemas.openxmlformats.org/officeDocument/2006/relationships/image" Target="../media/image22.wmf"/></Relationships>
</file>

<file path=ppt/slides/_rels/slide233.xml.rels><?xml version="1.0" encoding="UTF-8" standalone="yes"?>
<Relationships xmlns="http://schemas.openxmlformats.org/package/2006/relationships"><Relationship Id="rId8" Type="http://schemas.openxmlformats.org/officeDocument/2006/relationships/tags" Target="../tags/tag307.xml"/><Relationship Id="rId3" Type="http://schemas.openxmlformats.org/officeDocument/2006/relationships/tags" Target="../tags/tag302.xml"/><Relationship Id="rId7" Type="http://schemas.openxmlformats.org/officeDocument/2006/relationships/tags" Target="../tags/tag306.xml"/><Relationship Id="rId12" Type="http://schemas.openxmlformats.org/officeDocument/2006/relationships/image" Target="../media/image78.wmf"/><Relationship Id="rId2" Type="http://schemas.openxmlformats.org/officeDocument/2006/relationships/tags" Target="../tags/tag301.xml"/><Relationship Id="rId1" Type="http://schemas.openxmlformats.org/officeDocument/2006/relationships/vmlDrawing" Target="../drawings/vmlDrawing64.vml"/><Relationship Id="rId6" Type="http://schemas.openxmlformats.org/officeDocument/2006/relationships/tags" Target="../tags/tag305.xml"/><Relationship Id="rId11" Type="http://schemas.openxmlformats.org/officeDocument/2006/relationships/oleObject" Target="../embeddings/oleObject89.bin"/><Relationship Id="rId5" Type="http://schemas.openxmlformats.org/officeDocument/2006/relationships/tags" Target="../tags/tag304.xml"/><Relationship Id="rId10" Type="http://schemas.openxmlformats.org/officeDocument/2006/relationships/notesSlide" Target="../notesSlides/notesSlide98.xml"/><Relationship Id="rId4" Type="http://schemas.openxmlformats.org/officeDocument/2006/relationships/tags" Target="../tags/tag303.xml"/><Relationship Id="rId9" Type="http://schemas.openxmlformats.org/officeDocument/2006/relationships/slideLayout" Target="../slideLayouts/slideLayout120.x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4" Type="http://schemas.openxmlformats.org/officeDocument/2006/relationships/notesSlide" Target="../notesSlides/notesSlide99.x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tags" Target="../tags/tag311.xml"/><Relationship Id="rId1" Type="http://schemas.openxmlformats.org/officeDocument/2006/relationships/tags" Target="../tags/tag310.xml"/><Relationship Id="rId4" Type="http://schemas.openxmlformats.org/officeDocument/2006/relationships/notesSlide" Target="../notesSlides/notesSlide100.x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4" Type="http://schemas.openxmlformats.org/officeDocument/2006/relationships/notesSlide" Target="../notesSlides/notesSlide101.x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4" Type="http://schemas.openxmlformats.org/officeDocument/2006/relationships/notesSlide" Target="../notesSlides/notesSlide102.x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tags" Target="../tags/tag317.xml"/><Relationship Id="rId1" Type="http://schemas.openxmlformats.org/officeDocument/2006/relationships/tags" Target="../tags/tag316.xml"/><Relationship Id="rId4" Type="http://schemas.openxmlformats.org/officeDocument/2006/relationships/notesSlide" Target="../notesSlides/notesSlide103.xml"/></Relationships>
</file>

<file path=ppt/slides/_rels/slide2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tags" Target="../tags/tag319.xml"/><Relationship Id="rId7" Type="http://schemas.openxmlformats.org/officeDocument/2006/relationships/tags" Target="../tags/tag323.xml"/><Relationship Id="rId2" Type="http://schemas.openxmlformats.org/officeDocument/2006/relationships/tags" Target="../tags/tag318.xml"/><Relationship Id="rId1" Type="http://schemas.openxmlformats.org/officeDocument/2006/relationships/vmlDrawing" Target="../drawings/vmlDrawing65.vml"/><Relationship Id="rId6" Type="http://schemas.openxmlformats.org/officeDocument/2006/relationships/tags" Target="../tags/tag322.xml"/><Relationship Id="rId11" Type="http://schemas.openxmlformats.org/officeDocument/2006/relationships/image" Target="../media/image19.wmf"/><Relationship Id="rId5" Type="http://schemas.openxmlformats.org/officeDocument/2006/relationships/tags" Target="../tags/tag321.xml"/><Relationship Id="rId10" Type="http://schemas.openxmlformats.org/officeDocument/2006/relationships/oleObject" Target="../embeddings/oleObject90.bin"/><Relationship Id="rId4" Type="http://schemas.openxmlformats.org/officeDocument/2006/relationships/tags" Target="../tags/tag320.xml"/><Relationship Id="rId9" Type="http://schemas.openxmlformats.org/officeDocument/2006/relationships/notesSlide" Target="../notesSlides/notesSlide10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2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3" Type="http://schemas.openxmlformats.org/officeDocument/2006/relationships/tags" Target="../tags/tag325.xml"/><Relationship Id="rId7" Type="http://schemas.openxmlformats.org/officeDocument/2006/relationships/oleObject" Target="../embeddings/oleObject91.bin"/><Relationship Id="rId2" Type="http://schemas.openxmlformats.org/officeDocument/2006/relationships/tags" Target="../tags/tag324.xml"/><Relationship Id="rId1" Type="http://schemas.openxmlformats.org/officeDocument/2006/relationships/vmlDrawing" Target="../drawings/vmlDrawing66.vml"/><Relationship Id="rId6" Type="http://schemas.openxmlformats.org/officeDocument/2006/relationships/notesSlide" Target="../notesSlides/notesSlide105.xml"/><Relationship Id="rId5" Type="http://schemas.openxmlformats.org/officeDocument/2006/relationships/slideLayout" Target="../slideLayouts/slideLayout120.xml"/><Relationship Id="rId4" Type="http://schemas.openxmlformats.org/officeDocument/2006/relationships/tags" Target="../tags/tag326.xml"/></Relationships>
</file>

<file path=ppt/slides/_rels/slide2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3" Type="http://schemas.openxmlformats.org/officeDocument/2006/relationships/tags" Target="../tags/tag328.xml"/><Relationship Id="rId7" Type="http://schemas.openxmlformats.org/officeDocument/2006/relationships/notesSlide" Target="../notesSlides/notesSlide106.xml"/><Relationship Id="rId2" Type="http://schemas.openxmlformats.org/officeDocument/2006/relationships/tags" Target="../tags/tag327.xml"/><Relationship Id="rId1" Type="http://schemas.openxmlformats.org/officeDocument/2006/relationships/vmlDrawing" Target="../drawings/vmlDrawing67.vml"/><Relationship Id="rId6" Type="http://schemas.openxmlformats.org/officeDocument/2006/relationships/slideLayout" Target="../slideLayouts/slideLayout112.xml"/><Relationship Id="rId5" Type="http://schemas.openxmlformats.org/officeDocument/2006/relationships/tags" Target="../tags/tag330.xml"/><Relationship Id="rId4" Type="http://schemas.openxmlformats.org/officeDocument/2006/relationships/tags" Target="../tags/tag329.xml"/><Relationship Id="rId9" Type="http://schemas.openxmlformats.org/officeDocument/2006/relationships/image" Target="../media/image19.wmf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tags" Target="../tags/tag333.xml"/><Relationship Id="rId7" Type="http://schemas.openxmlformats.org/officeDocument/2006/relationships/notesSlide" Target="../notesSlides/notesSlide107.xml"/><Relationship Id="rId2" Type="http://schemas.openxmlformats.org/officeDocument/2006/relationships/tags" Target="../tags/tag332.xml"/><Relationship Id="rId1" Type="http://schemas.openxmlformats.org/officeDocument/2006/relationships/tags" Target="../tags/tag331.xml"/><Relationship Id="rId6" Type="http://schemas.openxmlformats.org/officeDocument/2006/relationships/slideLayout" Target="../slideLayouts/slideLayout111.xml"/><Relationship Id="rId5" Type="http://schemas.openxmlformats.org/officeDocument/2006/relationships/tags" Target="../tags/tag335.xml"/><Relationship Id="rId4" Type="http://schemas.openxmlformats.org/officeDocument/2006/relationships/tags" Target="../tags/tag334.xml"/></Relationships>
</file>

<file path=ppt/slides/_rels/slide2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3.bin"/><Relationship Id="rId3" Type="http://schemas.openxmlformats.org/officeDocument/2006/relationships/tags" Target="../tags/tag337.xml"/><Relationship Id="rId7" Type="http://schemas.openxmlformats.org/officeDocument/2006/relationships/notesSlide" Target="../notesSlides/notesSlide108.xml"/><Relationship Id="rId2" Type="http://schemas.openxmlformats.org/officeDocument/2006/relationships/tags" Target="../tags/tag336.xml"/><Relationship Id="rId1" Type="http://schemas.openxmlformats.org/officeDocument/2006/relationships/vmlDrawing" Target="../drawings/vmlDrawing68.vml"/><Relationship Id="rId6" Type="http://schemas.openxmlformats.org/officeDocument/2006/relationships/slideLayout" Target="../slideLayouts/slideLayout120.xml"/><Relationship Id="rId5" Type="http://schemas.openxmlformats.org/officeDocument/2006/relationships/tags" Target="../tags/tag339.xml"/><Relationship Id="rId4" Type="http://schemas.openxmlformats.org/officeDocument/2006/relationships/tags" Target="../tags/tag338.xml"/><Relationship Id="rId9" Type="http://schemas.openxmlformats.org/officeDocument/2006/relationships/image" Target="../media/image82.wmf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tags" Target="../tags/tag342.xml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6" Type="http://schemas.openxmlformats.org/officeDocument/2006/relationships/notesSlide" Target="../notesSlides/notesSlide109.xml"/><Relationship Id="rId5" Type="http://schemas.openxmlformats.org/officeDocument/2006/relationships/slideLayout" Target="../slideLayouts/slideLayout111.xml"/><Relationship Id="rId4" Type="http://schemas.openxmlformats.org/officeDocument/2006/relationships/tags" Target="../tags/tag343.xml"/></Relationships>
</file>

<file path=ppt/slides/_rels/slide2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4.bin"/><Relationship Id="rId3" Type="http://schemas.openxmlformats.org/officeDocument/2006/relationships/tags" Target="../tags/tag345.xml"/><Relationship Id="rId7" Type="http://schemas.openxmlformats.org/officeDocument/2006/relationships/notesSlide" Target="../notesSlides/notesSlide110.xml"/><Relationship Id="rId2" Type="http://schemas.openxmlformats.org/officeDocument/2006/relationships/tags" Target="../tags/tag344.xml"/><Relationship Id="rId1" Type="http://schemas.openxmlformats.org/officeDocument/2006/relationships/vmlDrawing" Target="../drawings/vmlDrawing69.vml"/><Relationship Id="rId6" Type="http://schemas.openxmlformats.org/officeDocument/2006/relationships/slideLayout" Target="../slideLayouts/slideLayout99.xml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9" Type="http://schemas.openxmlformats.org/officeDocument/2006/relationships/image" Target="../media/image19.wmf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349.xml"/><Relationship Id="rId1" Type="http://schemas.openxmlformats.org/officeDocument/2006/relationships/tags" Target="../tags/tag348.xml"/><Relationship Id="rId4" Type="http://schemas.openxmlformats.org/officeDocument/2006/relationships/notesSlide" Target="../notesSlides/notesSlide111.x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351.xml"/><Relationship Id="rId1" Type="http://schemas.openxmlformats.org/officeDocument/2006/relationships/tags" Target="../tags/tag350.xml"/><Relationship Id="rId4" Type="http://schemas.openxmlformats.org/officeDocument/2006/relationships/notesSlide" Target="../notesSlides/notesSlide112.x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353.xml"/><Relationship Id="rId1" Type="http://schemas.openxmlformats.org/officeDocument/2006/relationships/tags" Target="../tags/tag352.xml"/><Relationship Id="rId4" Type="http://schemas.openxmlformats.org/officeDocument/2006/relationships/notesSlide" Target="../notesSlides/notesSlide1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355.xml"/><Relationship Id="rId1" Type="http://schemas.openxmlformats.org/officeDocument/2006/relationships/tags" Target="../tags/tag354.xml"/><Relationship Id="rId4" Type="http://schemas.openxmlformats.org/officeDocument/2006/relationships/notesSlide" Target="../notesSlides/notesSlide114.x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357.xml"/><Relationship Id="rId1" Type="http://schemas.openxmlformats.org/officeDocument/2006/relationships/tags" Target="../tags/tag356.xml"/><Relationship Id="rId4" Type="http://schemas.openxmlformats.org/officeDocument/2006/relationships/notesSlide" Target="../notesSlides/notesSlide115.x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359.xml"/><Relationship Id="rId1" Type="http://schemas.openxmlformats.org/officeDocument/2006/relationships/tags" Target="../tags/tag358.xml"/><Relationship Id="rId4" Type="http://schemas.openxmlformats.org/officeDocument/2006/relationships/notesSlide" Target="../notesSlides/notesSlide116.x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361.xml"/><Relationship Id="rId1" Type="http://schemas.openxmlformats.org/officeDocument/2006/relationships/tags" Target="../tags/tag360.xml"/><Relationship Id="rId4" Type="http://schemas.openxmlformats.org/officeDocument/2006/relationships/notesSlide" Target="../notesSlides/notesSlide117.x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363.xml"/><Relationship Id="rId1" Type="http://schemas.openxmlformats.org/officeDocument/2006/relationships/tags" Target="../tags/tag362.xml"/><Relationship Id="rId4" Type="http://schemas.openxmlformats.org/officeDocument/2006/relationships/notesSlide" Target="../notesSlides/notesSlide118.x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365.xml"/><Relationship Id="rId1" Type="http://schemas.openxmlformats.org/officeDocument/2006/relationships/tags" Target="../tags/tag364.xml"/><Relationship Id="rId4" Type="http://schemas.openxmlformats.org/officeDocument/2006/relationships/notesSlide" Target="../notesSlides/notesSlide119.xml"/></Relationships>
</file>

<file path=ppt/slides/_rels/slide2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.bin"/><Relationship Id="rId3" Type="http://schemas.openxmlformats.org/officeDocument/2006/relationships/tags" Target="../tags/tag367.xml"/><Relationship Id="rId7" Type="http://schemas.openxmlformats.org/officeDocument/2006/relationships/notesSlide" Target="../notesSlides/notesSlide120.xml"/><Relationship Id="rId2" Type="http://schemas.openxmlformats.org/officeDocument/2006/relationships/tags" Target="../tags/tag366.xml"/><Relationship Id="rId1" Type="http://schemas.openxmlformats.org/officeDocument/2006/relationships/vmlDrawing" Target="../drawings/vmlDrawing70.vml"/><Relationship Id="rId6" Type="http://schemas.openxmlformats.org/officeDocument/2006/relationships/slideLayout" Target="../slideLayouts/slideLayout111.xml"/><Relationship Id="rId5" Type="http://schemas.openxmlformats.org/officeDocument/2006/relationships/tags" Target="../tags/tag369.xml"/><Relationship Id="rId4" Type="http://schemas.openxmlformats.org/officeDocument/2006/relationships/tags" Target="../tags/tag368.xml"/><Relationship Id="rId9" Type="http://schemas.openxmlformats.org/officeDocument/2006/relationships/image" Target="../media/image72.wmf"/></Relationships>
</file>

<file path=ppt/slides/_rels/slide2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6.bin"/><Relationship Id="rId3" Type="http://schemas.openxmlformats.org/officeDocument/2006/relationships/tags" Target="../tags/tag371.xml"/><Relationship Id="rId7" Type="http://schemas.openxmlformats.org/officeDocument/2006/relationships/notesSlide" Target="../notesSlides/notesSlide121.xml"/><Relationship Id="rId2" Type="http://schemas.openxmlformats.org/officeDocument/2006/relationships/tags" Target="../tags/tag370.xml"/><Relationship Id="rId1" Type="http://schemas.openxmlformats.org/officeDocument/2006/relationships/vmlDrawing" Target="../drawings/vmlDrawing71.vml"/><Relationship Id="rId6" Type="http://schemas.openxmlformats.org/officeDocument/2006/relationships/slideLayout" Target="../slideLayouts/slideLayout111.xml"/><Relationship Id="rId5" Type="http://schemas.openxmlformats.org/officeDocument/2006/relationships/tags" Target="../tags/tag373.xml"/><Relationship Id="rId4" Type="http://schemas.openxmlformats.org/officeDocument/2006/relationships/tags" Target="../tags/tag372.xml"/><Relationship Id="rId9" Type="http://schemas.openxmlformats.org/officeDocument/2006/relationships/image" Target="../media/image72.wmf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tags" Target="../tags/tag376.xml"/><Relationship Id="rId7" Type="http://schemas.openxmlformats.org/officeDocument/2006/relationships/notesSlide" Target="../notesSlides/notesSlide122.xml"/><Relationship Id="rId2" Type="http://schemas.openxmlformats.org/officeDocument/2006/relationships/tags" Target="../tags/tag375.xml"/><Relationship Id="rId1" Type="http://schemas.openxmlformats.org/officeDocument/2006/relationships/tags" Target="../tags/tag374.xml"/><Relationship Id="rId6" Type="http://schemas.openxmlformats.org/officeDocument/2006/relationships/slideLayout" Target="../slideLayouts/slideLayout111.xml"/><Relationship Id="rId5" Type="http://schemas.openxmlformats.org/officeDocument/2006/relationships/tags" Target="../tags/tag378.xml"/><Relationship Id="rId4" Type="http://schemas.openxmlformats.org/officeDocument/2006/relationships/tags" Target="../tags/tag37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tags" Target="../tags/tag381.xml"/><Relationship Id="rId7" Type="http://schemas.openxmlformats.org/officeDocument/2006/relationships/notesSlide" Target="../notesSlides/notesSlide123.xml"/><Relationship Id="rId2" Type="http://schemas.openxmlformats.org/officeDocument/2006/relationships/tags" Target="../tags/tag380.xml"/><Relationship Id="rId1" Type="http://schemas.openxmlformats.org/officeDocument/2006/relationships/tags" Target="../tags/tag379.xml"/><Relationship Id="rId6" Type="http://schemas.openxmlformats.org/officeDocument/2006/relationships/slideLayout" Target="../slideLayouts/slideLayout111.xml"/><Relationship Id="rId5" Type="http://schemas.openxmlformats.org/officeDocument/2006/relationships/tags" Target="../tags/tag383.xml"/><Relationship Id="rId4" Type="http://schemas.openxmlformats.org/officeDocument/2006/relationships/tags" Target="../tags/tag382.x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tags" Target="../tags/tag386.xml"/><Relationship Id="rId2" Type="http://schemas.openxmlformats.org/officeDocument/2006/relationships/tags" Target="../tags/tag385.xml"/><Relationship Id="rId1" Type="http://schemas.openxmlformats.org/officeDocument/2006/relationships/tags" Target="../tags/tag384.xml"/><Relationship Id="rId5" Type="http://schemas.openxmlformats.org/officeDocument/2006/relationships/notesSlide" Target="../notesSlides/notesSlide124.xml"/><Relationship Id="rId4" Type="http://schemas.openxmlformats.org/officeDocument/2006/relationships/slideLayout" Target="../slideLayouts/slideLayout111.x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tags" Target="../tags/tag389.xml"/><Relationship Id="rId2" Type="http://schemas.openxmlformats.org/officeDocument/2006/relationships/tags" Target="../tags/tag388.xml"/><Relationship Id="rId1" Type="http://schemas.openxmlformats.org/officeDocument/2006/relationships/tags" Target="../tags/tag387.xml"/><Relationship Id="rId5" Type="http://schemas.openxmlformats.org/officeDocument/2006/relationships/notesSlide" Target="../notesSlides/notesSlide125.xml"/><Relationship Id="rId4" Type="http://schemas.openxmlformats.org/officeDocument/2006/relationships/slideLayout" Target="../slideLayouts/slideLayout1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)" TargetMode="External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6.wmf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5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50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4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50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19.wm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50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tags" Target="../tags/tag8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7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62.xml"/><Relationship Id="rId5" Type="http://schemas.openxmlformats.org/officeDocument/2006/relationships/tags" Target="../tags/tag10.xml"/><Relationship Id="rId10" Type="http://schemas.openxmlformats.org/officeDocument/2006/relationships/image" Target="../media/image23.png"/><Relationship Id="rId4" Type="http://schemas.openxmlformats.org/officeDocument/2006/relationships/tags" Target="../tags/tag9.xml"/><Relationship Id="rId9" Type="http://schemas.openxmlformats.org/officeDocument/2006/relationships/image" Target="../media/image22.wmf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5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0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4.wmf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4.w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50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50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50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0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spring2018/lib/exe/fetch.php?media=mips_reference_data.pdf" TargetMode="External"/><Relationship Id="rId1" Type="http://schemas.openxmlformats.org/officeDocument/2006/relationships/slideLayout" Target="../slideLayouts/slideLayout50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0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50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5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8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8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8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8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8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8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8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4">
            <a:extLst>
              <a:ext uri="{FF2B5EF4-FFF2-40B4-BE49-F238E27FC236}">
                <a16:creationId xmlns:a16="http://schemas.microsoft.com/office/drawing/2014/main" id="{06271B7B-2D43-4C7E-898A-CB7A13BE575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b="1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Lecture 11: Microarchitecture</a:t>
            </a:r>
          </a:p>
        </p:txBody>
      </p:sp>
      <p:sp>
        <p:nvSpPr>
          <p:cNvPr id="95234" name="Rectangle 5">
            <a:extLst>
              <a:ext uri="{FF2B5EF4-FFF2-40B4-BE49-F238E27FC236}">
                <a16:creationId xmlns:a16="http://schemas.microsoft.com/office/drawing/2014/main" id="{47BDEAC9-4DDA-475E-AE33-37EF4745E8F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Spring 2018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28 March 2019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Title 1">
            <a:extLst>
              <a:ext uri="{FF2B5EF4-FFF2-40B4-BE49-F238E27FC236}">
                <a16:creationId xmlns:a16="http://schemas.microsoft.com/office/drawing/2014/main" id="{67752A98-57AE-409A-B0A5-2743F783D4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The Von Neumann Model/Architecture</a:t>
            </a:r>
            <a:endParaRPr lang="en-US" altLang="en-US" sz="380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B7F25-AC01-488D-BEC8-BAE2EF7BD7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8392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Von Neumann model is also called </a:t>
            </a:r>
            <a:r>
              <a:rPr lang="en-US" altLang="en-US" i="1">
                <a:ea typeface="ＭＳ Ｐゴシック" panose="020B0600070205080204" pitchFamily="34" charset="-128"/>
              </a:rPr>
              <a:t>stored program computer </a:t>
            </a:r>
            <a:r>
              <a:rPr lang="en-US" altLang="en-US">
                <a:ea typeface="ＭＳ Ｐゴシック" panose="020B0600070205080204" pitchFamily="34" charset="-128"/>
              </a:rPr>
              <a:t>(instructions in memory). It has two key properties:</a:t>
            </a: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Stored program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Instructions stored in a linear memory array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Memory is unified </a:t>
            </a:r>
            <a:r>
              <a:rPr lang="en-US" altLang="en-US" sz="2000">
                <a:ea typeface="ＭＳ Ｐゴシック" panose="020B0600070205080204" pitchFamily="34" charset="-128"/>
              </a:rPr>
              <a:t>between instructions and data</a:t>
            </a:r>
          </a:p>
          <a:p>
            <a:pPr lvl="2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The interpretation of a stored value depends on the control signals</a:t>
            </a:r>
          </a:p>
          <a:p>
            <a:pPr lvl="2"/>
            <a:endParaRPr lang="en-US" altLang="en-US" sz="1400">
              <a:ea typeface="ＭＳ Ｐゴシック" panose="020B0600070205080204" pitchFamily="34" charset="-128"/>
            </a:endParaRPr>
          </a:p>
          <a:p>
            <a:pPr lvl="2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Sequential instruction processing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One instruction processed (fetched, executed, completed) at a time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Program counter (instruction pointer) </a:t>
            </a:r>
            <a:r>
              <a:rPr lang="en-US" altLang="en-US" sz="2000">
                <a:ea typeface="ＭＳ Ｐゴシック" panose="020B0600070205080204" pitchFamily="34" charset="-128"/>
              </a:rPr>
              <a:t>identifies the current instruction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Program counter is advanced sequentially</a:t>
            </a:r>
            <a:r>
              <a:rPr lang="en-US" altLang="en-US" sz="2000">
                <a:ea typeface="ＭＳ Ｐゴシック" panose="020B0600070205080204" pitchFamily="34" charset="-128"/>
              </a:rPr>
              <a:t> except for control transfer instructions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06499" name="Slide Number Placeholder 3">
            <a:extLst>
              <a:ext uri="{FF2B5EF4-FFF2-40B4-BE49-F238E27FC236}">
                <a16:creationId xmlns:a16="http://schemas.microsoft.com/office/drawing/2014/main" id="{E04900A2-95E6-4B75-9239-68465ABD40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5630CEF-8430-4D62-AE96-D065E517C23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7C8BF0-6720-4F52-970D-D088C03C5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3548063"/>
            <a:ext cx="4337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FF0000"/>
                </a:solidFill>
              </a:rPr>
              <a:t>When is a value interpreted as an instruction?</a:t>
            </a:r>
            <a:endParaRPr lang="en-US" altLang="en-US" sz="1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1" name="Title 1">
            <a:extLst>
              <a:ext uri="{FF2B5EF4-FFF2-40B4-BE49-F238E27FC236}">
                <a16:creationId xmlns:a16="http://schemas.microsoft.com/office/drawing/2014/main" id="{AB8D71F5-CFC2-4E2E-9E66-796C934E1F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in That Control Box?</a:t>
            </a:r>
          </a:p>
        </p:txBody>
      </p:sp>
      <p:sp>
        <p:nvSpPr>
          <p:cNvPr id="144386" name="Content Placeholder 2">
            <a:extLst>
              <a:ext uri="{FF2B5EF4-FFF2-40B4-BE49-F238E27FC236}">
                <a16:creationId xmlns:a16="http://schemas.microsoft.com/office/drawing/2014/main" id="{318D6636-0B44-4B91-87B5-73F3F253A90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Combinational Logic </a:t>
            </a:r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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Hardwired Control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Idea: Control signals generated combinationally based on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Necessary in a single-cycle microarchitecture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Sequential Logic </a:t>
            </a:r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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Sequential/Microprogrammed Control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Idea: A memory structure contains the control signals associated with an instruction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Control Store</a:t>
            </a:r>
          </a:p>
        </p:txBody>
      </p:sp>
      <p:sp>
        <p:nvSpPr>
          <p:cNvPr id="312323" name="Slide Number Placeholder 3">
            <a:extLst>
              <a:ext uri="{FF2B5EF4-FFF2-40B4-BE49-F238E27FC236}">
                <a16:creationId xmlns:a16="http://schemas.microsoft.com/office/drawing/2014/main" id="{68996B92-C379-4B03-BB26-51F1F7EE75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F71357D-4591-4462-8335-5B810FED90B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100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5" name="Title 1">
            <a:extLst>
              <a:ext uri="{FF2B5EF4-FFF2-40B4-BE49-F238E27FC236}">
                <a16:creationId xmlns:a16="http://schemas.microsoft.com/office/drawing/2014/main" id="{8A0A4AB2-4947-479E-81AE-CA3FBAC7B8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Review: Complete Single-Cycle Processor</a:t>
            </a:r>
          </a:p>
        </p:txBody>
      </p:sp>
      <p:sp>
        <p:nvSpPr>
          <p:cNvPr id="313346" name="Content Placeholder 2">
            <a:extLst>
              <a:ext uri="{FF2B5EF4-FFF2-40B4-BE49-F238E27FC236}">
                <a16:creationId xmlns:a16="http://schemas.microsoft.com/office/drawing/2014/main" id="{CAAEF4F8-3724-433E-ACF2-5C5807A69E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13347" name="Slide Number Placeholder 3">
            <a:extLst>
              <a:ext uri="{FF2B5EF4-FFF2-40B4-BE49-F238E27FC236}">
                <a16:creationId xmlns:a16="http://schemas.microsoft.com/office/drawing/2014/main" id="{FD3B2E86-DA88-4057-B220-5E8A400973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9C24952-D391-4682-85C4-74D8049776E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13348" name="Picture 3" descr="F0529">
            <a:extLst>
              <a:ext uri="{FF2B5EF4-FFF2-40B4-BE49-F238E27FC236}">
                <a16:creationId xmlns:a16="http://schemas.microsoft.com/office/drawing/2014/main" id="{64550CA6-6358-4CAB-B91A-119E30F6C4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3349" name="Text Box 4">
            <a:extLst>
              <a:ext uri="{FF2B5EF4-FFF2-40B4-BE49-F238E27FC236}">
                <a16:creationId xmlns:a16="http://schemas.microsoft.com/office/drawing/2014/main" id="{BA641BF6-B4D9-47F1-8426-80B4F22CC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13350" name="Text Box 5">
            <a:extLst>
              <a:ext uri="{FF2B5EF4-FFF2-40B4-BE49-F238E27FC236}">
                <a16:creationId xmlns:a16="http://schemas.microsoft.com/office/drawing/2014/main" id="{7631C3FD-61AA-4222-A3A4-9127EEE56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30016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13351" name="Text Box 6">
            <a:extLst>
              <a:ext uri="{FF2B5EF4-FFF2-40B4-BE49-F238E27FC236}">
                <a16:creationId xmlns:a16="http://schemas.microsoft.com/office/drawing/2014/main" id="{07E0A469-49DC-44C6-B2D0-0488D87AB9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313352" name="Text Box 7">
            <a:extLst>
              <a:ext uri="{FF2B5EF4-FFF2-40B4-BE49-F238E27FC236}">
                <a16:creationId xmlns:a16="http://schemas.microsoft.com/office/drawing/2014/main" id="{4A9C026A-C070-4296-85DE-429652577E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58762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313353" name="Rectangle 8">
            <a:extLst>
              <a:ext uri="{FF2B5EF4-FFF2-40B4-BE49-F238E27FC236}">
                <a16:creationId xmlns:a16="http://schemas.microsoft.com/office/drawing/2014/main" id="{C87A0A71-65AA-42FA-8BA0-1D3585EBB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313354" name="Text Box 9">
            <a:extLst>
              <a:ext uri="{FF2B5EF4-FFF2-40B4-BE49-F238E27FC236}">
                <a16:creationId xmlns:a16="http://schemas.microsoft.com/office/drawing/2014/main" id="{E0296BBF-B089-4D57-9031-7E0333F965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69" name="Title 4">
            <a:extLst>
              <a:ext uri="{FF2B5EF4-FFF2-40B4-BE49-F238E27FC236}">
                <a16:creationId xmlns:a16="http://schemas.microsoft.com/office/drawing/2014/main" id="{462B2719-A57E-42F2-8211-B1DA10B09D0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Single-Cycle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MIPS Processor (from H&amp;H)</a:t>
            </a:r>
          </a:p>
        </p:txBody>
      </p:sp>
      <p:sp>
        <p:nvSpPr>
          <p:cNvPr id="314370" name="Subtitle 5">
            <a:extLst>
              <a:ext uri="{FF2B5EF4-FFF2-40B4-BE49-F238E27FC236}">
                <a16:creationId xmlns:a16="http://schemas.microsoft.com/office/drawing/2014/main" id="{B882C5C5-0926-42D8-B692-D0EBE04BD03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8600" y="4267200"/>
            <a:ext cx="8686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See backup slides to reinforce the concepts we have covered.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They are to complement your reading: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H&amp;H, Chapter 7.1-7.3, 7.6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2">
            <a:extLst>
              <a:ext uri="{FF2B5EF4-FFF2-40B4-BE49-F238E27FC236}">
                <a16:creationId xmlns:a16="http://schemas.microsoft.com/office/drawing/2014/main" id="{D09342FE-0C18-4B15-AB07-D1DB8C762B1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Complete Single-Cycle Processor</a:t>
            </a:r>
          </a:p>
        </p:txBody>
      </p:sp>
      <p:graphicFrame>
        <p:nvGraphicFramePr>
          <p:cNvPr id="199682" name="Object 2">
            <a:extLst>
              <a:ext uri="{FF2B5EF4-FFF2-40B4-BE49-F238E27FC236}">
                <a16:creationId xmlns:a16="http://schemas.microsoft.com/office/drawing/2014/main" id="{AC383055-2D62-4FEF-B34F-80667DE8FD15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87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9683" name="Rectangle 3">
            <a:extLst>
              <a:ext uri="{FF2B5EF4-FFF2-40B4-BE49-F238E27FC236}">
                <a16:creationId xmlns:a16="http://schemas.microsoft.com/office/drawing/2014/main" id="{3757A890-803F-456D-99EE-1B2BFC1AC6A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SzTx/>
              <a:buFontTx/>
              <a:buChar char="•"/>
            </a:pPr>
            <a:endParaRPr lang="de-DE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99684" name="Rectangle 4">
            <a:extLst>
              <a:ext uri="{FF2B5EF4-FFF2-40B4-BE49-F238E27FC236}">
                <a16:creationId xmlns:a16="http://schemas.microsoft.com/office/drawing/2014/main" id="{156134D1-BCD2-4833-BC00-2218C1B334CE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9685" name="Slide Number Placeholder 1">
            <a:extLst>
              <a:ext uri="{FF2B5EF4-FFF2-40B4-BE49-F238E27FC236}">
                <a16:creationId xmlns:a16="http://schemas.microsoft.com/office/drawing/2014/main" id="{9F594D6C-D9D7-4867-B094-9E94A9819E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8727F86-9649-4A13-AE4F-A34AA0916613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103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99686" name="TextBox 7">
            <a:extLst>
              <a:ext uri="{FF2B5EF4-FFF2-40B4-BE49-F238E27FC236}">
                <a16:creationId xmlns:a16="http://schemas.microsoft.com/office/drawing/2014/main" id="{1CC80E7C-5C66-4336-8089-35E37D925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88" y="6505575"/>
            <a:ext cx="662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Single-cycle processor. </a:t>
            </a:r>
            <a:r>
              <a:rPr lang="en-US" altLang="en-US" sz="1200">
                <a:solidFill>
                  <a:srgbClr val="000000"/>
                </a:solidFill>
              </a:rPr>
              <a:t>Harris and Harris, Chapter 7.3.</a:t>
            </a:r>
          </a:p>
        </p:txBody>
      </p:sp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2">
            <a:extLst>
              <a:ext uri="{FF2B5EF4-FFF2-40B4-BE49-F238E27FC236}">
                <a16:creationId xmlns:a16="http://schemas.microsoft.com/office/drawing/2014/main" id="{F275F079-3397-4FA6-8570-AACF74D5DFD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101012" cy="762000"/>
          </a:xfrm>
        </p:spPr>
        <p:txBody>
          <a:bodyPr/>
          <a:lstStyle/>
          <a:p>
            <a:pPr eaLnBrk="1" hangingPunct="1"/>
            <a:r>
              <a:rPr lang="en-US" altLang="en-US"/>
              <a:t>Example: 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fetch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E76A15FE-A153-DF49-9CC3-885ADDF7CCDF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1:</a:t>
            </a:r>
            <a:r>
              <a:rPr lang="en-US" dirty="0"/>
              <a:t> Fetch instruction</a:t>
            </a:r>
          </a:p>
        </p:txBody>
      </p:sp>
      <p:graphicFrame>
        <p:nvGraphicFramePr>
          <p:cNvPr id="200707" name="Content Placeholder 2">
            <a:extLst>
              <a:ext uri="{FF2B5EF4-FFF2-40B4-BE49-F238E27FC236}">
                <a16:creationId xmlns:a16="http://schemas.microsoft.com/office/drawing/2014/main" id="{1CFCFE55-8B33-4B64-BBDA-3EC3764D4A3A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33475" y="1922463"/>
          <a:ext cx="6959600" cy="150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13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1922463"/>
                        <a:ext cx="6959600" cy="1506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192572CE-2981-054F-BFE2-92FBBFEA4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b="1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cxnSp>
        <p:nvCxnSpPr>
          <p:cNvPr id="200709" name="Straight Connector 9">
            <a:extLst>
              <a:ext uri="{FF2B5EF4-FFF2-40B4-BE49-F238E27FC236}">
                <a16:creationId xmlns:a16="http://schemas.microsoft.com/office/drawing/2014/main" id="{A8D17BE7-5C5D-4021-9A2E-1608FDA486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24000" y="5537200"/>
            <a:ext cx="14478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0710" name="Straight Connector 10">
            <a:extLst>
              <a:ext uri="{FF2B5EF4-FFF2-40B4-BE49-F238E27FC236}">
                <a16:creationId xmlns:a16="http://schemas.microsoft.com/office/drawing/2014/main" id="{2BE4913E-7CE0-4BC7-B9E6-A1FEF9667C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57400" y="5537200"/>
            <a:ext cx="23622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0711" name="Straight Connector 13">
            <a:extLst>
              <a:ext uri="{FF2B5EF4-FFF2-40B4-BE49-F238E27FC236}">
                <a16:creationId xmlns:a16="http://schemas.microsoft.com/office/drawing/2014/main" id="{EC04C8F3-B52C-47E2-812F-4F4B8877ADF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286000" y="5537200"/>
            <a:ext cx="762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00712" name="Object 3">
            <a:extLst>
              <a:ext uri="{FF2B5EF4-FFF2-40B4-BE49-F238E27FC236}">
                <a16:creationId xmlns:a16="http://schemas.microsoft.com/office/drawing/2014/main" id="{E6C2E321-DDE0-43A1-A4BA-3DB0792143D0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14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Rectangle 2">
            <a:extLst>
              <a:ext uri="{FF2B5EF4-FFF2-40B4-BE49-F238E27FC236}">
                <a16:creationId xmlns:a16="http://schemas.microsoft.com/office/drawing/2014/main" id="{0A0C93A6-0E0A-4783-B3C3-BE482E71A7D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register read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310CFBEF-6690-3149-B404-7800497B09F2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2:</a:t>
            </a:r>
            <a:r>
              <a:rPr lang="en-US" dirty="0"/>
              <a:t> Read source operands from register file</a:t>
            </a:r>
          </a:p>
        </p:txBody>
      </p:sp>
      <p:graphicFrame>
        <p:nvGraphicFramePr>
          <p:cNvPr id="201731" name="Content Placeholder 4">
            <a:extLst>
              <a:ext uri="{FF2B5EF4-FFF2-40B4-BE49-F238E27FC236}">
                <a16:creationId xmlns:a16="http://schemas.microsoft.com/office/drawing/2014/main" id="{7674D541-67BE-4EFB-A609-ABCEA30111E3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922463"/>
          <a:ext cx="6959600" cy="150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4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922463"/>
                        <a:ext cx="6959600" cy="1506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9F314026-D662-E646-89FF-E84B15C4A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$0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01733" name="Object 3">
            <a:extLst>
              <a:ext uri="{FF2B5EF4-FFF2-40B4-BE49-F238E27FC236}">
                <a16:creationId xmlns:a16="http://schemas.microsoft.com/office/drawing/2014/main" id="{A0AF9929-C846-4F3C-870E-B500F9CDA1B1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5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Rectangle 2">
            <a:extLst>
              <a:ext uri="{FF2B5EF4-FFF2-40B4-BE49-F238E27FC236}">
                <a16:creationId xmlns:a16="http://schemas.microsoft.com/office/drawing/2014/main" id="{A175BD37-496A-49E7-93DE-B7F8C583ECF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immediate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D8F3D835-39E8-394F-99D5-CA4922FE393D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3:</a:t>
            </a:r>
            <a:r>
              <a:rPr lang="en-US" dirty="0"/>
              <a:t> Sign-extend the immediate</a:t>
            </a:r>
          </a:p>
        </p:txBody>
      </p:sp>
      <p:graphicFrame>
        <p:nvGraphicFramePr>
          <p:cNvPr id="202755" name="Content Placeholder 2">
            <a:extLst>
              <a:ext uri="{FF2B5EF4-FFF2-40B4-BE49-F238E27FC236}">
                <a16:creationId xmlns:a16="http://schemas.microsoft.com/office/drawing/2014/main" id="{4CD7B742-94A6-4ED7-8D37-3611694B0263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912938"/>
          <a:ext cx="6959600" cy="253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58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912938"/>
                        <a:ext cx="6959600" cy="2532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A5D48731-2FBA-AA40-BB2D-F1C943017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02757" name="Object 3">
            <a:extLst>
              <a:ext uri="{FF2B5EF4-FFF2-40B4-BE49-F238E27FC236}">
                <a16:creationId xmlns:a16="http://schemas.microsoft.com/office/drawing/2014/main" id="{C8059057-0CD2-491B-A8B8-1566676B2057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59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Rectangle 2">
            <a:extLst>
              <a:ext uri="{FF2B5EF4-FFF2-40B4-BE49-F238E27FC236}">
                <a16:creationId xmlns:a16="http://schemas.microsoft.com/office/drawing/2014/main" id="{E1098BFA-4685-4693-8860-68F7BFFD357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address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DBD536A3-BADA-6A4A-913C-D8E08DB5BED7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4:</a:t>
            </a:r>
            <a:r>
              <a:rPr lang="en-US" dirty="0"/>
              <a:t> Compute the memory address</a:t>
            </a:r>
          </a:p>
        </p:txBody>
      </p:sp>
      <p:graphicFrame>
        <p:nvGraphicFramePr>
          <p:cNvPr id="203779" name="Content Placeholder 3">
            <a:extLst>
              <a:ext uri="{FF2B5EF4-FFF2-40B4-BE49-F238E27FC236}">
                <a16:creationId xmlns:a16="http://schemas.microsoft.com/office/drawing/2014/main" id="{B3C89F99-A1CB-4C2A-91D1-546770ECB954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27125" y="1614488"/>
          <a:ext cx="6954838" cy="282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782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614488"/>
                        <a:ext cx="6954838" cy="2827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D1BB35B9-727A-CC4A-885B-546AAFD56B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03781" name="Object 3">
            <a:extLst>
              <a:ext uri="{FF2B5EF4-FFF2-40B4-BE49-F238E27FC236}">
                <a16:creationId xmlns:a16="http://schemas.microsoft.com/office/drawing/2014/main" id="{580C9906-D8F4-49E8-8128-496857197572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783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Rectangle 2">
            <a:extLst>
              <a:ext uri="{FF2B5EF4-FFF2-40B4-BE49-F238E27FC236}">
                <a16:creationId xmlns:a16="http://schemas.microsoft.com/office/drawing/2014/main" id="{FF5D288D-2E33-4F87-B38A-3F4577E78379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024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memory read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EC31A5B9-C4F6-4443-B2F9-B877C35CC8A1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5:</a:t>
            </a:r>
            <a:r>
              <a:rPr lang="en-US" dirty="0"/>
              <a:t> Read from memory and write back to register file</a:t>
            </a:r>
          </a:p>
        </p:txBody>
      </p:sp>
      <p:graphicFrame>
        <p:nvGraphicFramePr>
          <p:cNvPr id="204803" name="Content Placeholder 2">
            <a:extLst>
              <a:ext uri="{FF2B5EF4-FFF2-40B4-BE49-F238E27FC236}">
                <a16:creationId xmlns:a16="http://schemas.microsoft.com/office/drawing/2014/main" id="{2371DFAD-3947-45AC-BF1D-AD16E72CFB77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617663"/>
          <a:ext cx="7756525" cy="335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06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617663"/>
                        <a:ext cx="7756525" cy="335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4B94D64E-D78B-BA4C-8568-720A842DF5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$s3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04805" name="Object 3">
            <a:extLst>
              <a:ext uri="{FF2B5EF4-FFF2-40B4-BE49-F238E27FC236}">
                <a16:creationId xmlns:a16="http://schemas.microsoft.com/office/drawing/2014/main" id="{46B041DF-0C59-4270-9EC4-CD73F3A2228B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07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Rectangle 2">
            <a:extLst>
              <a:ext uri="{FF2B5EF4-FFF2-40B4-BE49-F238E27FC236}">
                <a16:creationId xmlns:a16="http://schemas.microsoft.com/office/drawing/2014/main" id="{AD659A44-A73F-42D3-8F38-B153C7D1EC9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024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PC increment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38F2220E-FA6C-2247-BC66-9C447DBB9B56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6:</a:t>
            </a:r>
            <a:r>
              <a:rPr lang="en-US" dirty="0"/>
              <a:t> Determine address of next instruction</a:t>
            </a:r>
          </a:p>
        </p:txBody>
      </p:sp>
      <p:graphicFrame>
        <p:nvGraphicFramePr>
          <p:cNvPr id="205827" name="Content Placeholder 4">
            <a:extLst>
              <a:ext uri="{FF2B5EF4-FFF2-40B4-BE49-F238E27FC236}">
                <a16:creationId xmlns:a16="http://schemas.microsoft.com/office/drawing/2014/main" id="{09CD9698-E5BE-4F51-86F2-CDE8E8048A1D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862013" y="1612900"/>
          <a:ext cx="8077200" cy="342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30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1612900"/>
                        <a:ext cx="8077200" cy="342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568D41B6-8347-084A-8B63-4DFEE2C6C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05829" name="Object 3">
            <a:extLst>
              <a:ext uri="{FF2B5EF4-FFF2-40B4-BE49-F238E27FC236}">
                <a16:creationId xmlns:a16="http://schemas.microsoft.com/office/drawing/2014/main" id="{012A283E-1A1C-41EC-84D9-4F553C57676F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31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Title 1">
            <a:extLst>
              <a:ext uri="{FF2B5EF4-FFF2-40B4-BE49-F238E27FC236}">
                <a16:creationId xmlns:a16="http://schemas.microsoft.com/office/drawing/2014/main" id="{42D21271-4144-44B6-B8CB-2940E479C3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Model/Architecture</a:t>
            </a:r>
          </a:p>
        </p:txBody>
      </p:sp>
      <p:sp>
        <p:nvSpPr>
          <p:cNvPr id="107522" name="Content Placeholder 2">
            <a:extLst>
              <a:ext uri="{FF2B5EF4-FFF2-40B4-BE49-F238E27FC236}">
                <a16:creationId xmlns:a16="http://schemas.microsoft.com/office/drawing/2014/main" id="{4E226F3E-A46F-4884-B598-B19605FF14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Recommended reading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Burks, Goldstein, von Neumann, “</a:t>
            </a:r>
            <a:r>
              <a:rPr lang="en-US" altLang="ja-JP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Preliminary discussion of the logical design of an electronic computing instrument</a:t>
            </a:r>
            <a:r>
              <a:rPr lang="en-US" altLang="ja-JP" sz="2000">
                <a:ea typeface="ＭＳ Ｐゴシック" panose="020B0600070205080204" pitchFamily="34" charset="-128"/>
              </a:rPr>
              <a:t>,</a:t>
            </a:r>
            <a:r>
              <a:rPr lang="en-US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>
                <a:ea typeface="ＭＳ Ｐゴシック" panose="020B0600070205080204" pitchFamily="34" charset="-128"/>
              </a:rPr>
              <a:t> 1946.</a:t>
            </a:r>
          </a:p>
          <a:p>
            <a:pPr lvl="1"/>
            <a:endParaRPr lang="en-US" altLang="ja-JP" sz="2000">
              <a:ea typeface="ＭＳ Ｐゴシック" panose="020B0600070205080204" pitchFamily="34" charset="-128"/>
            </a:endParaRPr>
          </a:p>
          <a:p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Required reading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Patt and Patel book, Chapter 4, “</a:t>
            </a:r>
            <a:r>
              <a:rPr lang="en-US" altLang="ja-JP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The von Neumann Model</a:t>
            </a:r>
            <a:r>
              <a:rPr lang="en-US" altLang="en-US" sz="2000">
                <a:ea typeface="ＭＳ Ｐゴシック" panose="020B0600070205080204" pitchFamily="34" charset="-128"/>
              </a:rPr>
              <a:t>”</a:t>
            </a:r>
            <a:endParaRPr lang="en-US" altLang="ja-JP" sz="2000">
              <a:ea typeface="ＭＳ Ｐゴシック" panose="020B0600070205080204" pitchFamily="34" charset="-128"/>
            </a:endParaRP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 b="1">
                <a:solidFill>
                  <a:srgbClr val="7030A0"/>
                </a:solidFill>
                <a:ea typeface="ＭＳ Ｐゴシック" panose="020B0600070205080204" pitchFamily="34" charset="-128"/>
              </a:rPr>
              <a:t>Stored program</a:t>
            </a:r>
          </a:p>
          <a:p>
            <a:pPr lvl="2"/>
            <a:endParaRPr lang="en-US" altLang="en-US" sz="1400" b="1">
              <a:solidFill>
                <a:srgbClr val="7030A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b="1">
                <a:solidFill>
                  <a:srgbClr val="7030A0"/>
                </a:solidFill>
                <a:ea typeface="ＭＳ Ｐゴシック" panose="020B0600070205080204" pitchFamily="34" charset="-128"/>
              </a:rPr>
              <a:t>Sequential instruction processing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07523" name="Slide Number Placeholder 3">
            <a:extLst>
              <a:ext uri="{FF2B5EF4-FFF2-40B4-BE49-F238E27FC236}">
                <a16:creationId xmlns:a16="http://schemas.microsoft.com/office/drawing/2014/main" id="{E61B894B-F838-42A1-BF1E-90EDC3033D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EBB8A8F-AC52-48AB-BE0D-6F0B4AE5543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3B148B-1A7C-5548-BC59-4148287258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6950"/>
            <a:ext cx="86106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rgbClr val="CC9900"/>
              </a:buClr>
              <a:defRPr/>
            </a:pPr>
            <a:r>
              <a:rPr lang="en-US" altLang="en-US" kern="0" dirty="0">
                <a:solidFill>
                  <a:srgbClr val="00B050"/>
                </a:solidFill>
                <a:ea typeface="ＭＳ Ｐゴシック" charset="-128"/>
              </a:rPr>
              <a:t>Control signals </a:t>
            </a:r>
            <a:r>
              <a:rPr lang="en-US" altLang="en-US" kern="0" dirty="0">
                <a:solidFill>
                  <a:srgbClr val="000000"/>
                </a:solidFill>
                <a:ea typeface="ＭＳ Ｐゴシック" charset="-128"/>
              </a:rPr>
              <a:t>generated by the decoder in control unit</a:t>
            </a:r>
            <a:endParaRPr lang="en-US" altLang="en-US" kern="0" dirty="0">
              <a:solidFill>
                <a:srgbClr val="0000FF"/>
              </a:solidFill>
              <a:ea typeface="ＭＳ Ｐゴシック" charset="-128"/>
              <a:sym typeface="Wingdings" charset="2"/>
            </a:endParaRPr>
          </a:p>
        </p:txBody>
      </p:sp>
      <p:sp>
        <p:nvSpPr>
          <p:cNvPr id="322562" name="Rectangle 2">
            <a:extLst>
              <a:ext uri="{FF2B5EF4-FFF2-40B4-BE49-F238E27FC236}">
                <a16:creationId xmlns:a16="http://schemas.microsoft.com/office/drawing/2014/main" id="{0213A5E1-50FC-45D8-B136-C5DB5F6B1AD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Similarly, We Need to Design the Control Unit</a:t>
            </a:r>
          </a:p>
        </p:txBody>
      </p:sp>
      <p:graphicFrame>
        <p:nvGraphicFramePr>
          <p:cNvPr id="1497184" name="Group 96">
            <a:extLst>
              <a:ext uri="{FF2B5EF4-FFF2-40B4-BE49-F238E27FC236}">
                <a16:creationId xmlns:a16="http://schemas.microsoft.com/office/drawing/2014/main" id="{EDCBF844-6BE5-8B4B-9C61-1D938FAF9554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2133600"/>
          <a:ext cx="8442325" cy="3106738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954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1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26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24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1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94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Instruction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Op</a:t>
                      </a:r>
                      <a:r>
                        <a:rPr kumimoji="0" lang="en-US" altLang="en-US" sz="1200" b="0" u="none" strike="noStrike" cap="none" normalizeH="0" baseline="-30000">
                          <a:ln>
                            <a:noFill/>
                          </a:ln>
                          <a:effectLst/>
                        </a:rPr>
                        <a:t>5:0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RegWrite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RegDst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AluSrc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Branch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MemWrite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MemtoReg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ALUOp</a:t>
                      </a:r>
                      <a:r>
                        <a:rPr kumimoji="0" lang="en-US" altLang="en-US" sz="1200" b="0" u="none" strike="noStrike" cap="none" normalizeH="0" baseline="-30000">
                          <a:ln>
                            <a:noFill/>
                          </a:ln>
                          <a:effectLst/>
                        </a:rPr>
                        <a:t>1:0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Jump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R-type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000000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lw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100011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sw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101011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56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beq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000100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3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addi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001000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j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000010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22653" name="Rectangle 4">
            <a:extLst>
              <a:ext uri="{FF2B5EF4-FFF2-40B4-BE49-F238E27FC236}">
                <a16:creationId xmlns:a16="http://schemas.microsoft.com/office/drawing/2014/main" id="{3E238F3C-FA6C-443E-A2E8-6553DC0462C1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322654" name="Rectangle 5">
            <a:extLst>
              <a:ext uri="{FF2B5EF4-FFF2-40B4-BE49-F238E27FC236}">
                <a16:creationId xmlns:a16="http://schemas.microsoft.com/office/drawing/2014/main" id="{70E53427-7444-4184-8157-5774CCE2D13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322655" name="Slide Number Placeholder 1">
            <a:extLst>
              <a:ext uri="{FF2B5EF4-FFF2-40B4-BE49-F238E27FC236}">
                <a16:creationId xmlns:a16="http://schemas.microsoft.com/office/drawing/2014/main" id="{A8945988-0A2A-4CDE-8A27-6F19ACEEDE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CCA8E4F-01AD-4CE7-B65A-B7F9A26BB6FC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110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22656" name="TextBox 7">
            <a:extLst>
              <a:ext uri="{FF2B5EF4-FFF2-40B4-BE49-F238E27FC236}">
                <a16:creationId xmlns:a16="http://schemas.microsoft.com/office/drawing/2014/main" id="{85BC15BE-069D-44D2-B800-C5C69C415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88" y="6505575"/>
            <a:ext cx="662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Single-cycle processor. </a:t>
            </a:r>
            <a:r>
              <a:rPr lang="en-US" altLang="en-US" sz="1200">
                <a:solidFill>
                  <a:srgbClr val="000000"/>
                </a:solidFill>
              </a:rPr>
              <a:t>Harris and Harris, Chapter 7.3.</a:t>
            </a:r>
          </a:p>
        </p:txBody>
      </p:sp>
    </p:spTree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Rectangle 2">
            <a:extLst>
              <a:ext uri="{FF2B5EF4-FFF2-40B4-BE49-F238E27FC236}">
                <a16:creationId xmlns:a16="http://schemas.microsoft.com/office/drawing/2014/main" id="{9D5B10F6-D98C-4115-AB03-5AE83AF95CD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52400" y="152400"/>
            <a:ext cx="90678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Another Complete Single-Cycle Processor (H&amp;H)</a:t>
            </a:r>
          </a:p>
        </p:txBody>
      </p:sp>
      <p:graphicFrame>
        <p:nvGraphicFramePr>
          <p:cNvPr id="206850" name="Object 2">
            <a:extLst>
              <a:ext uri="{FF2B5EF4-FFF2-40B4-BE49-F238E27FC236}">
                <a16:creationId xmlns:a16="http://schemas.microsoft.com/office/drawing/2014/main" id="{268703B6-7715-4ADE-933D-A1A0E059E3B1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4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851" name="Rectangle 3">
            <a:extLst>
              <a:ext uri="{FF2B5EF4-FFF2-40B4-BE49-F238E27FC236}">
                <a16:creationId xmlns:a16="http://schemas.microsoft.com/office/drawing/2014/main" id="{BF92BC4E-E716-4B14-8D52-90699DA89374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SzTx/>
              <a:buFontTx/>
              <a:buChar char="•"/>
            </a:pPr>
            <a:endParaRPr lang="de-DE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06852" name="Rectangle 4">
            <a:extLst>
              <a:ext uri="{FF2B5EF4-FFF2-40B4-BE49-F238E27FC236}">
                <a16:creationId xmlns:a16="http://schemas.microsoft.com/office/drawing/2014/main" id="{5EB84967-3101-43EE-8063-C14A69FA4EC8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6853" name="Slide Number Placeholder 1">
            <a:extLst>
              <a:ext uri="{FF2B5EF4-FFF2-40B4-BE49-F238E27FC236}">
                <a16:creationId xmlns:a16="http://schemas.microsoft.com/office/drawing/2014/main" id="{01B10355-7C18-4B07-B1F8-1815AB0B12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B15FCEB-2063-4779-9F0C-DFBE6100FEA6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111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3" name="Title 1">
            <a:extLst>
              <a:ext uri="{FF2B5EF4-FFF2-40B4-BE49-F238E27FC236}">
                <a16:creationId xmlns:a16="http://schemas.microsoft.com/office/drawing/2014/main" id="{6C9F5A60-712D-45AF-AD61-8B16DF2376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Your Assignment</a:t>
            </a:r>
          </a:p>
        </p:txBody>
      </p:sp>
      <p:sp>
        <p:nvSpPr>
          <p:cNvPr id="325634" name="Content Placeholder 2">
            <a:extLst>
              <a:ext uri="{FF2B5EF4-FFF2-40B4-BE49-F238E27FC236}">
                <a16:creationId xmlns:a16="http://schemas.microsoft.com/office/drawing/2014/main" id="{D6AB803C-E2AC-4B5C-AE6B-E31DDD7203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Please read the Backup Slides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Please do your readings from the H&amp;H Book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H&amp;H, Chapter 7.1-7.3, 7.6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25635" name="Slide Number Placeholder 3">
            <a:extLst>
              <a:ext uri="{FF2B5EF4-FFF2-40B4-BE49-F238E27FC236}">
                <a16:creationId xmlns:a16="http://schemas.microsoft.com/office/drawing/2014/main" id="{0439F4D8-3B8E-4ED1-B5BA-A21AB41D77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BD15D19-7291-42FA-9E38-BBA1499D636A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112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Title 1">
            <a:extLst>
              <a:ext uri="{FF2B5EF4-FFF2-40B4-BE49-F238E27FC236}">
                <a16:creationId xmlns:a16="http://schemas.microsoft.com/office/drawing/2014/main" id="{24775B58-B25E-4140-9D20-17944CAB2D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400">
                <a:ea typeface="ＭＳ Ｐゴシック" panose="020B0600070205080204" pitchFamily="34" charset="-128"/>
              </a:rPr>
              <a:t>Single-Cycle Uarch I (We Developed in Lectures)</a:t>
            </a:r>
          </a:p>
        </p:txBody>
      </p:sp>
      <p:sp>
        <p:nvSpPr>
          <p:cNvPr id="326658" name="Content Placeholder 2">
            <a:extLst>
              <a:ext uri="{FF2B5EF4-FFF2-40B4-BE49-F238E27FC236}">
                <a16:creationId xmlns:a16="http://schemas.microsoft.com/office/drawing/2014/main" id="{EC570863-212A-47A7-9488-C4097AD631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26659" name="Slide Number Placeholder 3">
            <a:extLst>
              <a:ext uri="{FF2B5EF4-FFF2-40B4-BE49-F238E27FC236}">
                <a16:creationId xmlns:a16="http://schemas.microsoft.com/office/drawing/2014/main" id="{0678B902-E265-41D9-80A7-6754C431C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23AF027-15C2-481F-A071-3156D42268E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26660" name="Picture 3" descr="F0529">
            <a:extLst>
              <a:ext uri="{FF2B5EF4-FFF2-40B4-BE49-F238E27FC236}">
                <a16:creationId xmlns:a16="http://schemas.microsoft.com/office/drawing/2014/main" id="{7D481500-0ADD-4092-9806-89FB252AB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6661" name="Text Box 4">
            <a:extLst>
              <a:ext uri="{FF2B5EF4-FFF2-40B4-BE49-F238E27FC236}">
                <a16:creationId xmlns:a16="http://schemas.microsoft.com/office/drawing/2014/main" id="{5E1FD3E4-CAB4-4E87-A82A-25D0898F3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1922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26662" name="Text Box 5">
            <a:extLst>
              <a:ext uri="{FF2B5EF4-FFF2-40B4-BE49-F238E27FC236}">
                <a16:creationId xmlns:a16="http://schemas.microsoft.com/office/drawing/2014/main" id="{65A06646-DFBD-4DE6-9358-5140ADEA96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5675" y="1300163"/>
            <a:ext cx="9953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26663" name="Text Box 6">
            <a:extLst>
              <a:ext uri="{FF2B5EF4-FFF2-40B4-BE49-F238E27FC236}">
                <a16:creationId xmlns:a16="http://schemas.microsoft.com/office/drawing/2014/main" id="{5D82BBC8-02EA-456A-84D8-B560887D7E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79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326664" name="Text Box 7">
            <a:extLst>
              <a:ext uri="{FF2B5EF4-FFF2-40B4-BE49-F238E27FC236}">
                <a16:creationId xmlns:a16="http://schemas.microsoft.com/office/drawing/2014/main" id="{E9DE3C17-B292-4932-89E1-13EB79392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60350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326665" name="Rectangle 8">
            <a:extLst>
              <a:ext uri="{FF2B5EF4-FFF2-40B4-BE49-F238E27FC236}">
                <a16:creationId xmlns:a16="http://schemas.microsoft.com/office/drawing/2014/main" id="{6B1DFA0C-D516-461C-BB11-325BCEDDA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326666" name="Text Box 9">
            <a:extLst>
              <a:ext uri="{FF2B5EF4-FFF2-40B4-BE49-F238E27FC236}">
                <a16:creationId xmlns:a16="http://schemas.microsoft.com/office/drawing/2014/main" id="{6EB07869-E336-46A7-BCB3-FA038043F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Rectangle 2">
            <a:extLst>
              <a:ext uri="{FF2B5EF4-FFF2-40B4-BE49-F238E27FC236}">
                <a16:creationId xmlns:a16="http://schemas.microsoft.com/office/drawing/2014/main" id="{7D5B2CD1-C54F-47DF-9CDA-5C6451E42ED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52400" y="152400"/>
            <a:ext cx="90678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Single-Cycle Uarch II (In Your Readings)</a:t>
            </a:r>
          </a:p>
        </p:txBody>
      </p:sp>
      <p:graphicFrame>
        <p:nvGraphicFramePr>
          <p:cNvPr id="207874" name="Object 2">
            <a:extLst>
              <a:ext uri="{FF2B5EF4-FFF2-40B4-BE49-F238E27FC236}">
                <a16:creationId xmlns:a16="http://schemas.microsoft.com/office/drawing/2014/main" id="{1CD8E1D8-890E-413C-93FB-E805620705C5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78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875" name="Rectangle 3">
            <a:extLst>
              <a:ext uri="{FF2B5EF4-FFF2-40B4-BE49-F238E27FC236}">
                <a16:creationId xmlns:a16="http://schemas.microsoft.com/office/drawing/2014/main" id="{343BA9D1-F8B4-448E-9839-63C61A71E23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SzTx/>
              <a:buFontTx/>
              <a:buChar char="•"/>
            </a:pPr>
            <a:endParaRPr lang="de-DE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07876" name="Rectangle 4">
            <a:extLst>
              <a:ext uri="{FF2B5EF4-FFF2-40B4-BE49-F238E27FC236}">
                <a16:creationId xmlns:a16="http://schemas.microsoft.com/office/drawing/2014/main" id="{08F7E3C8-B5FD-4DC6-A669-979A2AE0B19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7877" name="Slide Number Placeholder 1">
            <a:extLst>
              <a:ext uri="{FF2B5EF4-FFF2-40B4-BE49-F238E27FC236}">
                <a16:creationId xmlns:a16="http://schemas.microsoft.com/office/drawing/2014/main" id="{A50DACBD-32C3-4B5E-8603-DCB2EC6782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846AAA2-8F2F-40AB-A264-CFDE740288B7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114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5" name="Title 4">
            <a:extLst>
              <a:ext uri="{FF2B5EF4-FFF2-40B4-BE49-F238E27FC236}">
                <a16:creationId xmlns:a16="http://schemas.microsoft.com/office/drawing/2014/main" id="{FC1370A9-9667-467D-9DBF-656DA216AC9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Evaluating the Single-Cycle Microarchitecture</a:t>
            </a:r>
          </a:p>
        </p:txBody>
      </p:sp>
      <p:sp>
        <p:nvSpPr>
          <p:cNvPr id="328706" name="Subtitle 5">
            <a:extLst>
              <a:ext uri="{FF2B5EF4-FFF2-40B4-BE49-F238E27FC236}">
                <a16:creationId xmlns:a16="http://schemas.microsoft.com/office/drawing/2014/main" id="{13B41627-951F-4191-B964-DD03D758C6C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28707" name="Slide Number Placeholder 3">
            <a:extLst>
              <a:ext uri="{FF2B5EF4-FFF2-40B4-BE49-F238E27FC236}">
                <a16:creationId xmlns:a16="http://schemas.microsoft.com/office/drawing/2014/main" id="{AE43A35D-FE8E-4251-936D-78EEF4A20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1E11B37-555F-450E-8DEA-B72F85694EDE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115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29" name="Title 1">
            <a:extLst>
              <a:ext uri="{FF2B5EF4-FFF2-40B4-BE49-F238E27FC236}">
                <a16:creationId xmlns:a16="http://schemas.microsoft.com/office/drawing/2014/main" id="{42BA103E-08F0-467E-968C-56929DED46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Single-Cycle Microarchitecture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1C6DA-9C00-4E98-97B3-3CC50EA90C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Is </a:t>
            </a:r>
            <a:r>
              <a:rPr lang="en-US" altLang="en-US" i="1">
                <a:ea typeface="ＭＳ Ｐゴシック" panose="020B0600070205080204" pitchFamily="34" charset="-128"/>
              </a:rPr>
              <a:t>this</a:t>
            </a:r>
            <a:r>
              <a:rPr lang="en-US" altLang="en-US">
                <a:ea typeface="ＭＳ Ｐゴシック" panose="020B0600070205080204" pitchFamily="34" charset="-128"/>
              </a:rPr>
              <a:t> a good idea/design?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When is this a good design?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When is this a bad design?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How can we design a better microarchitecture?</a:t>
            </a:r>
          </a:p>
        </p:txBody>
      </p:sp>
      <p:sp>
        <p:nvSpPr>
          <p:cNvPr id="329731" name="Slide Number Placeholder 3">
            <a:extLst>
              <a:ext uri="{FF2B5EF4-FFF2-40B4-BE49-F238E27FC236}">
                <a16:creationId xmlns:a16="http://schemas.microsoft.com/office/drawing/2014/main" id="{3506F661-603E-4A79-8F2C-98746B71B9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AF8DE85-D7D3-480F-B6CC-AEAE1EAB177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3" name="Title 4">
            <a:extLst>
              <a:ext uri="{FF2B5EF4-FFF2-40B4-BE49-F238E27FC236}">
                <a16:creationId xmlns:a16="http://schemas.microsoft.com/office/drawing/2014/main" id="{2097261A-6DE0-4861-A0C1-BDD3DDC15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Performance Analysis Basics</a:t>
            </a:r>
          </a:p>
        </p:txBody>
      </p:sp>
      <p:sp>
        <p:nvSpPr>
          <p:cNvPr id="330754" name="Subtitle 5">
            <a:extLst>
              <a:ext uri="{FF2B5EF4-FFF2-40B4-BE49-F238E27FC236}">
                <a16:creationId xmlns:a16="http://schemas.microsoft.com/office/drawing/2014/main" id="{C6845FEF-BE51-4B83-A3A1-F87EA6A25DB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7" name="Rectangle 2">
            <a:extLst>
              <a:ext uri="{FF2B5EF4-FFF2-40B4-BE49-F238E27FC236}">
                <a16:creationId xmlns:a16="http://schemas.microsoft.com/office/drawing/2014/main" id="{D0ED655D-311A-4130-9B60-E6C0C443F2E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331778" name="Rectangle 3">
            <a:extLst>
              <a:ext uri="{FF2B5EF4-FFF2-40B4-BE49-F238E27FC236}">
                <a16:creationId xmlns:a16="http://schemas.microsoft.com/office/drawing/2014/main" id="{C88FC439-0CC0-4D85-BDF7-3ADCFC10046F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How fast is my program?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Each instruction needs to be executed.</a:t>
            </a:r>
          </a:p>
          <a:p>
            <a:pPr eaLnBrk="1" hangingPunct="1">
              <a:lnSpc>
                <a:spcPct val="90000"/>
              </a:lnSpc>
            </a:pPr>
            <a:endParaRPr lang="en-US" altLang="en-US" sz="140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000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5" name="Rectangle 2">
            <a:extLst>
              <a:ext uri="{FF2B5EF4-FFF2-40B4-BE49-F238E27FC236}">
                <a16:creationId xmlns:a16="http://schemas.microsoft.com/office/drawing/2014/main" id="{F8F35142-3517-4F94-A8B0-0468BDA02BD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2D0D0694-F34B-7245-A5BF-A492C6A4262D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How fast is my program?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Each instruction needs to be executed.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So how fast are my instructions 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Instructions are realized on the hardware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They can take one or more clock cycles to complete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Cycles per Instruction = CPI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Title 1">
            <a:extLst>
              <a:ext uri="{FF2B5EF4-FFF2-40B4-BE49-F238E27FC236}">
                <a16:creationId xmlns:a16="http://schemas.microsoft.com/office/drawing/2014/main" id="{BABC66A1-8628-48AD-9162-D45F40BC17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 (of a Computer)</a:t>
            </a:r>
          </a:p>
        </p:txBody>
      </p:sp>
      <p:sp>
        <p:nvSpPr>
          <p:cNvPr id="108546" name="Slide Number Placeholder 3">
            <a:extLst>
              <a:ext uri="{FF2B5EF4-FFF2-40B4-BE49-F238E27FC236}">
                <a16:creationId xmlns:a16="http://schemas.microsoft.com/office/drawing/2014/main" id="{6AF5E21B-4982-4A2A-8092-DC1F9DBCAD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2FB73E2-2524-457E-9462-93E098DF54F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08547" name="Rectangle 4">
            <a:extLst>
              <a:ext uri="{FF2B5EF4-FFF2-40B4-BE49-F238E27FC236}">
                <a16:creationId xmlns:a16="http://schemas.microsoft.com/office/drawing/2014/main" id="{42A7DC0F-0FBE-47AC-B35B-14BFA7F3C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4830763"/>
            <a:ext cx="3390900" cy="13858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8548" name="TextBox 7">
            <a:extLst>
              <a:ext uri="{FF2B5EF4-FFF2-40B4-BE49-F238E27FC236}">
                <a16:creationId xmlns:a16="http://schemas.microsoft.com/office/drawing/2014/main" id="{AB218540-6A8A-40EF-9C10-2A70C6D6F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0613" y="4922838"/>
            <a:ext cx="1906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CONTROL UNIT</a:t>
            </a:r>
          </a:p>
        </p:txBody>
      </p:sp>
      <p:sp>
        <p:nvSpPr>
          <p:cNvPr id="108549" name="TextBox 8">
            <a:extLst>
              <a:ext uri="{FF2B5EF4-FFF2-40B4-BE49-F238E27FC236}">
                <a16:creationId xmlns:a16="http://schemas.microsoft.com/office/drawing/2014/main" id="{EA912C23-E867-4040-AFD7-9FCBADEA13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8200" y="5689600"/>
            <a:ext cx="403225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IP</a:t>
            </a:r>
          </a:p>
        </p:txBody>
      </p:sp>
      <p:sp>
        <p:nvSpPr>
          <p:cNvPr id="108550" name="TextBox 9">
            <a:extLst>
              <a:ext uri="{FF2B5EF4-FFF2-40B4-BE49-F238E27FC236}">
                <a16:creationId xmlns:a16="http://schemas.microsoft.com/office/drawing/2014/main" id="{234C5C54-5D8D-4529-B1BA-5EF3D05E9E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5450" y="5689600"/>
            <a:ext cx="1479550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Inst Register</a:t>
            </a:r>
          </a:p>
        </p:txBody>
      </p:sp>
      <p:sp>
        <p:nvSpPr>
          <p:cNvPr id="108551" name="Rectangle 10">
            <a:extLst>
              <a:ext uri="{FF2B5EF4-FFF2-40B4-BE49-F238E27FC236}">
                <a16:creationId xmlns:a16="http://schemas.microsoft.com/office/drawing/2014/main" id="{97E53FA8-E5EE-4840-AE24-B0EDCD1570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2927350"/>
            <a:ext cx="3390900" cy="13858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8552" name="TextBox 11">
            <a:extLst>
              <a:ext uri="{FF2B5EF4-FFF2-40B4-BE49-F238E27FC236}">
                <a16:creationId xmlns:a16="http://schemas.microsoft.com/office/drawing/2014/main" id="{5A90AAD0-9233-468D-9304-5AB6A901A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3" y="2946400"/>
            <a:ext cx="2325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PROCESSING UNIT</a:t>
            </a: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9A40A358-8A17-8D45-B2BE-5D15D4E8A5FE}"/>
              </a:ext>
            </a:extLst>
          </p:cNvPr>
          <p:cNvSpPr/>
          <p:nvPr/>
        </p:nvSpPr>
        <p:spPr bwMode="auto">
          <a:xfrm rot="10800000">
            <a:off x="3378200" y="3694113"/>
            <a:ext cx="914400" cy="490537"/>
          </a:xfrm>
          <a:prstGeom prst="trapezoid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108554" name="TextBox 14">
            <a:extLst>
              <a:ext uri="{FF2B5EF4-FFF2-40B4-BE49-F238E27FC236}">
                <a16:creationId xmlns:a16="http://schemas.microsoft.com/office/drawing/2014/main" id="{DB781CF0-8794-4F10-8F9E-D5DEB13E16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3732213"/>
            <a:ext cx="63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ALU</a:t>
            </a:r>
          </a:p>
        </p:txBody>
      </p:sp>
      <p:sp>
        <p:nvSpPr>
          <p:cNvPr id="108555" name="TextBox 15">
            <a:extLst>
              <a:ext uri="{FF2B5EF4-FFF2-40B4-BE49-F238E27FC236}">
                <a16:creationId xmlns:a16="http://schemas.microsoft.com/office/drawing/2014/main" id="{A4ADA92C-432D-4666-AE94-B7618A526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3694113"/>
            <a:ext cx="825500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TEMP</a:t>
            </a:r>
          </a:p>
        </p:txBody>
      </p:sp>
      <p:sp>
        <p:nvSpPr>
          <p:cNvPr id="108556" name="Rectangle 16">
            <a:extLst>
              <a:ext uri="{FF2B5EF4-FFF2-40B4-BE49-F238E27FC236}">
                <a16:creationId xmlns:a16="http://schemas.microsoft.com/office/drawing/2014/main" id="{9B5E5793-8B23-450C-B45B-CF749D795F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1090613"/>
            <a:ext cx="3390900" cy="13843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8557" name="TextBox 17">
            <a:extLst>
              <a:ext uri="{FF2B5EF4-FFF2-40B4-BE49-F238E27FC236}">
                <a16:creationId xmlns:a16="http://schemas.microsoft.com/office/drawing/2014/main" id="{C9B32439-87B4-40C6-B032-CB10843F88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109061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MEMORY</a:t>
            </a:r>
          </a:p>
        </p:txBody>
      </p:sp>
      <p:sp>
        <p:nvSpPr>
          <p:cNvPr id="108558" name="TextBox 18">
            <a:extLst>
              <a:ext uri="{FF2B5EF4-FFF2-40B4-BE49-F238E27FC236}">
                <a16:creationId xmlns:a16="http://schemas.microsoft.com/office/drawing/2014/main" id="{F5CE3046-E556-4C18-984B-C5FEEB502A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533525"/>
            <a:ext cx="1724025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Mem Addr Reg</a:t>
            </a:r>
          </a:p>
        </p:txBody>
      </p:sp>
      <p:sp>
        <p:nvSpPr>
          <p:cNvPr id="108559" name="TextBox 19">
            <a:extLst>
              <a:ext uri="{FF2B5EF4-FFF2-40B4-BE49-F238E27FC236}">
                <a16:creationId xmlns:a16="http://schemas.microsoft.com/office/drawing/2014/main" id="{4F1DBA96-95F0-43FE-97A3-F4A97C318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2012950"/>
            <a:ext cx="1736725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Mem Data Reg</a:t>
            </a:r>
          </a:p>
        </p:txBody>
      </p:sp>
      <p:sp>
        <p:nvSpPr>
          <p:cNvPr id="108560" name="Rectangle 20">
            <a:extLst>
              <a:ext uri="{FF2B5EF4-FFF2-40B4-BE49-F238E27FC236}">
                <a16:creationId xmlns:a16="http://schemas.microsoft.com/office/drawing/2014/main" id="{4030C472-753E-4A5D-B7E4-B9EE6D5629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2503488"/>
            <a:ext cx="1604962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8561" name="Rectangle 21">
            <a:extLst>
              <a:ext uri="{FF2B5EF4-FFF2-40B4-BE49-F238E27FC236}">
                <a16:creationId xmlns:a16="http://schemas.microsoft.com/office/drawing/2014/main" id="{DC889A30-F52C-494B-B880-EA72BB7CFE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503488"/>
            <a:ext cx="1606550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8562" name="TextBox 22">
            <a:extLst>
              <a:ext uri="{FF2B5EF4-FFF2-40B4-BE49-F238E27FC236}">
                <a16:creationId xmlns:a16="http://schemas.microsoft.com/office/drawing/2014/main" id="{779A0E7E-9715-44E7-9938-1986CB96DD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013" y="3316288"/>
            <a:ext cx="87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INPUT</a:t>
            </a:r>
          </a:p>
        </p:txBody>
      </p:sp>
      <p:sp>
        <p:nvSpPr>
          <p:cNvPr id="108563" name="TextBox 23">
            <a:extLst>
              <a:ext uri="{FF2B5EF4-FFF2-40B4-BE49-F238E27FC236}">
                <a16:creationId xmlns:a16="http://schemas.microsoft.com/office/drawing/2014/main" id="{43B8821C-FCA6-4ED5-9AC3-0FCA61201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2213" y="3316288"/>
            <a:ext cx="1133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OUTPUT</a:t>
            </a:r>
          </a:p>
        </p:txBody>
      </p:sp>
      <p:cxnSp>
        <p:nvCxnSpPr>
          <p:cNvPr id="108564" name="Straight Arrow Connector 25">
            <a:extLst>
              <a:ext uri="{FF2B5EF4-FFF2-40B4-BE49-F238E27FC236}">
                <a16:creationId xmlns:a16="http://schemas.microsoft.com/office/drawing/2014/main" id="{212CDDD4-338F-4332-95EC-68BED6245497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036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65" name="Straight Arrow Connector 29">
            <a:extLst>
              <a:ext uri="{FF2B5EF4-FFF2-40B4-BE49-F238E27FC236}">
                <a16:creationId xmlns:a16="http://schemas.microsoft.com/office/drawing/2014/main" id="{4BA59BA8-ECFC-4CEA-8E7A-356634892FE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9228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66" name="Straight Connector 31">
            <a:extLst>
              <a:ext uri="{FF2B5EF4-FFF2-40B4-BE49-F238E27FC236}">
                <a16:creationId xmlns:a16="http://schemas.microsoft.com/office/drawing/2014/main" id="{20B97F42-C19E-490E-A0B8-87CD68FDE73C}"/>
              </a:ext>
            </a:extLst>
          </p:cNvPr>
          <p:cNvCxnSpPr>
            <a:cxnSpLocks noChangeShapeType="1"/>
            <a:stCxn id="108560" idx="0"/>
          </p:cNvCxnSpPr>
          <p:nvPr/>
        </p:nvCxnSpPr>
        <p:spPr bwMode="auto">
          <a:xfrm rot="16200000" flipV="1">
            <a:off x="632618" y="2018507"/>
            <a:ext cx="96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67" name="Straight Arrow Connector 33">
            <a:extLst>
              <a:ext uri="{FF2B5EF4-FFF2-40B4-BE49-F238E27FC236}">
                <a16:creationId xmlns:a16="http://schemas.microsoft.com/office/drawing/2014/main" id="{9077BDAC-DEC4-46CC-B727-FFBA29574D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7600" y="1533525"/>
            <a:ext cx="1754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68" name="Straight Connector 35">
            <a:extLst>
              <a:ext uri="{FF2B5EF4-FFF2-40B4-BE49-F238E27FC236}">
                <a16:creationId xmlns:a16="http://schemas.microsoft.com/office/drawing/2014/main" id="{2BFD64CB-041D-4357-99F7-AFAA3E8189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2688" y="1533525"/>
            <a:ext cx="172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69" name="Straight Arrow Connector 37">
            <a:extLst>
              <a:ext uri="{FF2B5EF4-FFF2-40B4-BE49-F238E27FC236}">
                <a16:creationId xmlns:a16="http://schemas.microsoft.com/office/drawing/2014/main" id="{0EE65952-64DD-4B89-A99D-704FC08FCCDE}"/>
              </a:ext>
            </a:extLst>
          </p:cNvPr>
          <p:cNvCxnSpPr>
            <a:cxnSpLocks noChangeShapeType="1"/>
            <a:endCxn id="108561" idx="0"/>
          </p:cNvCxnSpPr>
          <p:nvPr/>
        </p:nvCxnSpPr>
        <p:spPr bwMode="auto">
          <a:xfrm rot="16200000" flipH="1">
            <a:off x="7515225" y="2009776"/>
            <a:ext cx="96837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70" name="Straight Arrow Connector 39">
            <a:extLst>
              <a:ext uri="{FF2B5EF4-FFF2-40B4-BE49-F238E27FC236}">
                <a16:creationId xmlns:a16="http://schemas.microsoft.com/office/drawing/2014/main" id="{730A4347-0E86-42DB-A6F0-F0830103C559}"/>
              </a:ext>
            </a:extLst>
          </p:cNvPr>
          <p:cNvCxnSpPr>
            <a:cxnSpLocks noChangeShapeType="1"/>
            <a:stCxn id="108547" idx="0"/>
            <a:endCxn id="108551" idx="2"/>
          </p:cNvCxnSpPr>
          <p:nvPr/>
        </p:nvCxnSpPr>
        <p:spPr bwMode="auto">
          <a:xfrm rot="5400000" flipH="1" flipV="1">
            <a:off x="4310063" y="4572000"/>
            <a:ext cx="5159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71" name="Straight Arrow Connector 41">
            <a:extLst>
              <a:ext uri="{FF2B5EF4-FFF2-40B4-BE49-F238E27FC236}">
                <a16:creationId xmlns:a16="http://schemas.microsoft.com/office/drawing/2014/main" id="{EC53DE00-EB7C-4159-A66E-FD910878A908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801813" y="4545013"/>
            <a:ext cx="1069975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72" name="Straight Arrow Connector 43">
            <a:extLst>
              <a:ext uri="{FF2B5EF4-FFF2-40B4-BE49-F238E27FC236}">
                <a16:creationId xmlns:a16="http://schemas.microsoft.com/office/drawing/2014/main" id="{15946824-2D2C-4CF7-8B06-3ED2E9A5E31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62688" y="4545013"/>
            <a:ext cx="1062037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73" name="Straight Connector 45">
            <a:extLst>
              <a:ext uri="{FF2B5EF4-FFF2-40B4-BE49-F238E27FC236}">
                <a16:creationId xmlns:a16="http://schemas.microsoft.com/office/drawing/2014/main" id="{B468E536-C669-43E4-8C48-6B010E17466F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368550" y="4327526"/>
            <a:ext cx="517525" cy="488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74" name="Straight Connector 47">
            <a:extLst>
              <a:ext uri="{FF2B5EF4-FFF2-40B4-BE49-F238E27FC236}">
                <a16:creationId xmlns:a16="http://schemas.microsoft.com/office/drawing/2014/main" id="{F0C36FA7-1FFB-437D-B01A-7D5C44470BA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1418432" y="3348831"/>
            <a:ext cx="193040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75" name="Straight Arrow Connector 49">
            <a:extLst>
              <a:ext uri="{FF2B5EF4-FFF2-40B4-BE49-F238E27FC236}">
                <a16:creationId xmlns:a16="http://schemas.microsoft.com/office/drawing/2014/main" id="{A9F175A2-9AE1-4F5C-BBB2-F34D094DFA6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4425" y="2244725"/>
            <a:ext cx="487363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76" name="Straight Arrow Connector 53">
            <a:extLst>
              <a:ext uri="{FF2B5EF4-FFF2-40B4-BE49-F238E27FC236}">
                <a16:creationId xmlns:a16="http://schemas.microsoft.com/office/drawing/2014/main" id="{C4EABF48-2B57-48D5-A05E-9F275801B9E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92675" y="4572000"/>
            <a:ext cx="5159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3" name="Rectangle 2">
            <a:extLst>
              <a:ext uri="{FF2B5EF4-FFF2-40B4-BE49-F238E27FC236}">
                <a16:creationId xmlns:a16="http://schemas.microsoft.com/office/drawing/2014/main" id="{B5BCEA5F-6AF8-4086-BF8F-07812AF46CC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896315E8-E931-C145-9E10-DB7C602115E5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How fast is my program?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Each instruction needs to be executed.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So how fast are my instructions 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Instructions are realized on the hardware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They can take one or more clock cycles to complete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Cycles per Instruction = CPI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How much time is one clock cycle?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critical path determines how much time  one cycle requires =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clock period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1/clock period =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clock frequency </a:t>
            </a:r>
            <a:r>
              <a:rPr lang="en-US" dirty="0"/>
              <a:t>= how many cycles can be done each second.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1" name="Rectangle 2">
            <a:extLst>
              <a:ext uri="{FF2B5EF4-FFF2-40B4-BE49-F238E27FC236}">
                <a16:creationId xmlns:a16="http://schemas.microsoft.com/office/drawing/2014/main" id="{5C3F7947-DB28-4349-851B-065D3977E2A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B873E666-8A72-E440-BBC4-93FCD7114AD8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Now as a general formula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program consists of executing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instructions.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processor needs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CPI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cycles for each instruction.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maximum clock speed of the processor is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f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and the clock period is therefore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en-US" dirty="0"/>
              <a:t>=1/f</a:t>
            </a:r>
            <a:endParaRPr lang="en-US" sz="1400" b="1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69" name="Rectangle 2">
            <a:extLst>
              <a:ext uri="{FF2B5EF4-FFF2-40B4-BE49-F238E27FC236}">
                <a16:creationId xmlns:a16="http://schemas.microsoft.com/office/drawing/2014/main" id="{55B16D17-594F-4899-A4BF-C5DB449EBDD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708337C0-F24F-AA45-B75E-C1D5625CC225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Now as a general formula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program consists of executing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instructions.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processor needs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CPI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cycles for each instruction.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maximum clock speed of the processor is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f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and the clock period is therefore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en-US" dirty="0"/>
              <a:t>=1/f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program executes in </a:t>
            </a:r>
          </a:p>
          <a:p>
            <a:pPr algn="ctr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" charset="2"/>
              <a:buNone/>
              <a:defRPr/>
            </a:pPr>
            <a:r>
              <a:rPr lang="en-US" sz="28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 x CPI x (1/f) = </a:t>
            </a:r>
          </a:p>
          <a:p>
            <a:pPr algn="ctr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" charset="2"/>
              <a:buNone/>
              <a:defRPr/>
            </a:pPr>
            <a:r>
              <a:rPr lang="en-US" sz="28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 x CPI x T seconds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7" name="Title 1">
            <a:extLst>
              <a:ext uri="{FF2B5EF4-FFF2-40B4-BE49-F238E27FC236}">
                <a16:creationId xmlns:a16="http://schemas.microsoft.com/office/drawing/2014/main" id="{44F97BF5-304B-460F-81E5-E6D42C4D0F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Performance Analysis Basics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AA21A9-FE2E-410C-B3C2-B0694F0B0D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Execution time of an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{CPI}  x  {clock cycle time}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CPI: Number of cycles it takes to execute an instruction</a:t>
            </a:r>
          </a:p>
          <a:p>
            <a:pPr lvl="1"/>
            <a:endParaRPr lang="en-US" altLang="en-US" sz="400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Execution time of a program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Sum over all instructions [{CPI}  x  {clock cycle time}]</a:t>
            </a:r>
          </a:p>
          <a:p>
            <a:pPr lvl="1"/>
            <a:r>
              <a:rPr lang="en-US" altLang="en-US" sz="2100" b="1">
                <a:solidFill>
                  <a:srgbClr val="008000"/>
                </a:solidFill>
                <a:ea typeface="ＭＳ Ｐゴシック" panose="020B0600070205080204" pitchFamily="34" charset="-128"/>
              </a:rPr>
              <a:t>{# of instructions}  x  {Average CPI}  x  {clock cycle time}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2019" name="Slide Number Placeholder 3">
            <a:extLst>
              <a:ext uri="{FF2B5EF4-FFF2-40B4-BE49-F238E27FC236}">
                <a16:creationId xmlns:a16="http://schemas.microsoft.com/office/drawing/2014/main" id="{C403A53F-0CEB-485F-8D9F-2F208B7802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0EB4C38-8F82-4138-8F10-3933484A757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Title 4">
            <a:extLst>
              <a:ext uri="{FF2B5EF4-FFF2-40B4-BE49-F238E27FC236}">
                <a16:creationId xmlns:a16="http://schemas.microsoft.com/office/drawing/2014/main" id="{18B3805C-B8DB-439B-BE34-E0C5D65A0CC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Performance Analysis of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		Our Single-Cycle Design</a:t>
            </a:r>
          </a:p>
        </p:txBody>
      </p:sp>
      <p:sp>
        <p:nvSpPr>
          <p:cNvPr id="343042" name="Subtitle 5">
            <a:extLst>
              <a:ext uri="{FF2B5EF4-FFF2-40B4-BE49-F238E27FC236}">
                <a16:creationId xmlns:a16="http://schemas.microsoft.com/office/drawing/2014/main" id="{F24FCA7D-C18B-4A1A-A73C-549804B3F34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5" name="Title 1">
            <a:extLst>
              <a:ext uri="{FF2B5EF4-FFF2-40B4-BE49-F238E27FC236}">
                <a16:creationId xmlns:a16="http://schemas.microsoft.com/office/drawing/2014/main" id="{83038B1D-4584-447F-B8C4-29BBD1A5A6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Single-Cycle Microarchitecture: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323EB-B5CD-432B-8B80-35DE289AE0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Every instruction takes 1 cycle to execute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CPI (Cycles per instruction) is strictly 1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How long each instruction takes is determined by how long the slowest instruction takes to execute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Even though many instructions do not need that long to execute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Clock cycle time of the microarchitecture is determined by how long it takes to complete the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slowest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Critical path of the design is determined by the processing time of the slowest instruction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4067" name="Slide Number Placeholder 3">
            <a:extLst>
              <a:ext uri="{FF2B5EF4-FFF2-40B4-BE49-F238E27FC236}">
                <a16:creationId xmlns:a16="http://schemas.microsoft.com/office/drawing/2014/main" id="{616B6E31-6E62-466F-8981-0DDB879E5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6ABD708-C103-4C8A-97C7-AE74373BCC9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89" name="Title 1">
            <a:extLst>
              <a:ext uri="{FF2B5EF4-FFF2-40B4-BE49-F238E27FC236}">
                <a16:creationId xmlns:a16="http://schemas.microsoft.com/office/drawing/2014/main" id="{262D1EA2-9DEF-4353-97FE-4F97B5E2E0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the Slowest Instruction to Process?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33383C-10A7-4294-ABFF-4D632D6192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Let’s go back to the basics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All six phases of the instruction processing cycle take a </a:t>
            </a:r>
            <a:r>
              <a:rPr lang="en-US" altLang="en-US" i="1">
                <a:ea typeface="ＭＳ Ｐゴシック" panose="020B0600070205080204" pitchFamily="34" charset="-128"/>
              </a:rPr>
              <a:t>single machine clock cycle</a:t>
            </a:r>
            <a:r>
              <a:rPr lang="en-US" altLang="en-US">
                <a:ea typeface="ＭＳ Ｐゴシック" panose="020B0600070205080204" pitchFamily="34" charset="-128"/>
              </a:rPr>
              <a:t> to complete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Decode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Address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 Operands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Execute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Store Result</a:t>
            </a:r>
          </a:p>
          <a:p>
            <a:pPr marL="342900" lvl="1" indent="-342900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Do each of the above phases take the same time (latency) for all instructions?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5091" name="Slide Number Placeholder 3">
            <a:extLst>
              <a:ext uri="{FF2B5EF4-FFF2-40B4-BE49-F238E27FC236}">
                <a16:creationId xmlns:a16="http://schemas.microsoft.com/office/drawing/2014/main" id="{9B4BA959-ADC1-40BE-AA10-94114F256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D849B3B-83E4-43F0-802C-CA7F8BFCF01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4D2296-52F7-430F-8CA5-14B3BA0659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2667000"/>
            <a:ext cx="71628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1. Instruction fetch (IF)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2. Instruction decode and 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    register operand fetch (ID/RF)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3. Execute/Evaluate memory address (EX/AG)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4. Memory operand fetch (MEM)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5. Store/writeback result (WB)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3" name="Title 1">
            <a:extLst>
              <a:ext uri="{FF2B5EF4-FFF2-40B4-BE49-F238E27FC236}">
                <a16:creationId xmlns:a16="http://schemas.microsoft.com/office/drawing/2014/main" id="{15C12ACC-F220-42E7-B612-0E5C0F6E94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Find the Critical Path</a:t>
            </a:r>
          </a:p>
        </p:txBody>
      </p:sp>
      <p:sp>
        <p:nvSpPr>
          <p:cNvPr id="346114" name="Content Placeholder 2">
            <a:extLst>
              <a:ext uri="{FF2B5EF4-FFF2-40B4-BE49-F238E27FC236}">
                <a16:creationId xmlns:a16="http://schemas.microsoft.com/office/drawing/2014/main" id="{73A17912-C981-43F3-8266-D2FC2BBFE43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6115" name="Slide Number Placeholder 3">
            <a:extLst>
              <a:ext uri="{FF2B5EF4-FFF2-40B4-BE49-F238E27FC236}">
                <a16:creationId xmlns:a16="http://schemas.microsoft.com/office/drawing/2014/main" id="{CACB1158-B47E-455D-9627-3590732224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42991E5-0E14-4E72-9893-38278FE93CB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46116" name="Picture 3" descr="F0529">
            <a:extLst>
              <a:ext uri="{FF2B5EF4-FFF2-40B4-BE49-F238E27FC236}">
                <a16:creationId xmlns:a16="http://schemas.microsoft.com/office/drawing/2014/main" id="{DE660540-9C84-4646-8EC8-B5C3FF024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6117" name="Text Box 4">
            <a:extLst>
              <a:ext uri="{FF2B5EF4-FFF2-40B4-BE49-F238E27FC236}">
                <a16:creationId xmlns:a16="http://schemas.microsoft.com/office/drawing/2014/main" id="{20A67A9A-AF0D-4A76-91AD-5B764E4F4D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9675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46118" name="Text Box 5">
            <a:extLst>
              <a:ext uri="{FF2B5EF4-FFF2-40B4-BE49-F238E27FC236}">
                <a16:creationId xmlns:a16="http://schemas.microsoft.com/office/drawing/2014/main" id="{121B25BC-2795-453E-B425-4920A7764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46119" name="Text Box 6">
            <a:extLst>
              <a:ext uri="{FF2B5EF4-FFF2-40B4-BE49-F238E27FC236}">
                <a16:creationId xmlns:a16="http://schemas.microsoft.com/office/drawing/2014/main" id="{15FD521E-A3D9-4696-ADC7-6D184B9F5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9350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346120" name="Text Box 7">
            <a:extLst>
              <a:ext uri="{FF2B5EF4-FFF2-40B4-BE49-F238E27FC236}">
                <a16:creationId xmlns:a16="http://schemas.microsoft.com/office/drawing/2014/main" id="{FF69FB6B-9CDC-4588-AC8D-7374DEDC61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346121" name="Rectangle 8">
            <a:extLst>
              <a:ext uri="{FF2B5EF4-FFF2-40B4-BE49-F238E27FC236}">
                <a16:creationId xmlns:a16="http://schemas.microsoft.com/office/drawing/2014/main" id="{62CA066B-6463-4182-8F65-289A337183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2743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[Based on original figure from 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4">
            <a:extLst>
              <a:ext uri="{FF2B5EF4-FFF2-40B4-BE49-F238E27FC236}">
                <a16:creationId xmlns:a16="http://schemas.microsoft.com/office/drawing/2014/main" id="{0F9DD913-4471-1946-B4F9-E6C67B6E101E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3201988"/>
          <a:ext cx="8305800" cy="3557587"/>
        </p:xfrm>
        <a:graphic>
          <a:graphicData uri="http://schemas.openxmlformats.org/drawingml/2006/table">
            <a:tbl>
              <a:tblPr/>
              <a:tblGrid>
                <a:gridCol w="1317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3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6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68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36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52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steps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IF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ID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EX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MEM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WB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Delay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resources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mem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RF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ALU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mem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RF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R-type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400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I-type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400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LW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600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SW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550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Branch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350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Jump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  <a:sym typeface="Symbol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47210" name="Title 1">
            <a:extLst>
              <a:ext uri="{FF2B5EF4-FFF2-40B4-BE49-F238E27FC236}">
                <a16:creationId xmlns:a16="http://schemas.microsoft.com/office/drawing/2014/main" id="{9F9EA05A-FA0A-4840-A855-EBFFA3CB2C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Example Single-Cycle Datapath Analysis</a:t>
            </a:r>
          </a:p>
        </p:txBody>
      </p:sp>
      <p:sp>
        <p:nvSpPr>
          <p:cNvPr id="347211" name="Content Placeholder 2">
            <a:extLst>
              <a:ext uri="{FF2B5EF4-FFF2-40B4-BE49-F238E27FC236}">
                <a16:creationId xmlns:a16="http://schemas.microsoft.com/office/drawing/2014/main" id="{375E4332-C343-43B9-9920-AAC0A25B7B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Assume (for the design in the previous slide)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memory units (read or write): 200 ps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ALU and adders: 100 ps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register file (read or write): 50 ps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other combinational logic: 0 ps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1" name="Title 1">
            <a:extLst>
              <a:ext uri="{FF2B5EF4-FFF2-40B4-BE49-F238E27FC236}">
                <a16:creationId xmlns:a16="http://schemas.microsoft.com/office/drawing/2014/main" id="{CBFE53A7-E9F3-41A9-B208-CA27F8973A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Find the Critical Path</a:t>
            </a:r>
          </a:p>
        </p:txBody>
      </p:sp>
      <p:sp>
        <p:nvSpPr>
          <p:cNvPr id="348162" name="Content Placeholder 2">
            <a:extLst>
              <a:ext uri="{FF2B5EF4-FFF2-40B4-BE49-F238E27FC236}">
                <a16:creationId xmlns:a16="http://schemas.microsoft.com/office/drawing/2014/main" id="{56E9A34C-FE13-4BFC-AC45-201296E2EE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348163" name="Picture 3" descr="F0529">
            <a:extLst>
              <a:ext uri="{FF2B5EF4-FFF2-40B4-BE49-F238E27FC236}">
                <a16:creationId xmlns:a16="http://schemas.microsoft.com/office/drawing/2014/main" id="{BF95D78D-2BF2-4641-81C8-3D1A50308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64" name="Text Box 4">
            <a:extLst>
              <a:ext uri="{FF2B5EF4-FFF2-40B4-BE49-F238E27FC236}">
                <a16:creationId xmlns:a16="http://schemas.microsoft.com/office/drawing/2014/main" id="{52EA68A7-8E4E-4F5C-B4B7-1F5227B10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9675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48165" name="Text Box 5">
            <a:extLst>
              <a:ext uri="{FF2B5EF4-FFF2-40B4-BE49-F238E27FC236}">
                <a16:creationId xmlns:a16="http://schemas.microsoft.com/office/drawing/2014/main" id="{8EDF83D7-3C23-451C-B822-A582FC97BD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48166" name="Text Box 6">
            <a:extLst>
              <a:ext uri="{FF2B5EF4-FFF2-40B4-BE49-F238E27FC236}">
                <a16:creationId xmlns:a16="http://schemas.microsoft.com/office/drawing/2014/main" id="{F3059244-0EE3-4B9A-B076-38C3D1C50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9350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348167" name="Text Box 7">
            <a:extLst>
              <a:ext uri="{FF2B5EF4-FFF2-40B4-BE49-F238E27FC236}">
                <a16:creationId xmlns:a16="http://schemas.microsoft.com/office/drawing/2014/main" id="{FD894E84-374C-47D8-9F68-86268081D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348168" name="Rectangle 8">
            <a:extLst>
              <a:ext uri="{FF2B5EF4-FFF2-40B4-BE49-F238E27FC236}">
                <a16:creationId xmlns:a16="http://schemas.microsoft.com/office/drawing/2014/main" id="{43076C45-4080-4FF5-BF3A-C88BE7757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2743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[Based on original figure from 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Title 1">
            <a:extLst>
              <a:ext uri="{FF2B5EF4-FFF2-40B4-BE49-F238E27FC236}">
                <a16:creationId xmlns:a16="http://schemas.microsoft.com/office/drawing/2014/main" id="{08434454-816D-4521-9CEE-06E5DAB6A4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 (of a Computer)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048593-5EEE-4D80-B74C-801C900E1F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Q: Is this the only way that a computer can operate?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A: No.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Qualified Answer: But, it has been the dominant way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i.e., the dominant paradigm for computing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for N decades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09571" name="Slide Number Placeholder 3">
            <a:extLst>
              <a:ext uri="{FF2B5EF4-FFF2-40B4-BE49-F238E27FC236}">
                <a16:creationId xmlns:a16="http://schemas.microsoft.com/office/drawing/2014/main" id="{544DF0E6-E622-4906-9138-348DB74CF7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29874F3-EF40-439B-95C1-F1B61F80EAD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5" name="Title 1">
            <a:extLst>
              <a:ext uri="{FF2B5EF4-FFF2-40B4-BE49-F238E27FC236}">
                <a16:creationId xmlns:a16="http://schemas.microsoft.com/office/drawing/2014/main" id="{57188FDE-FD59-498A-A3BD-E15690E097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R-Type and I-Type ALU</a:t>
            </a:r>
          </a:p>
        </p:txBody>
      </p:sp>
      <p:sp>
        <p:nvSpPr>
          <p:cNvPr id="349186" name="Content Placeholder 2">
            <a:extLst>
              <a:ext uri="{FF2B5EF4-FFF2-40B4-BE49-F238E27FC236}">
                <a16:creationId xmlns:a16="http://schemas.microsoft.com/office/drawing/2014/main" id="{A90DC9D3-471D-4190-9245-9393A2C515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9187" name="Slide Number Placeholder 3">
            <a:extLst>
              <a:ext uri="{FF2B5EF4-FFF2-40B4-BE49-F238E27FC236}">
                <a16:creationId xmlns:a16="http://schemas.microsoft.com/office/drawing/2014/main" id="{C438FC85-67EC-42CA-A928-8EB5E19921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4B765EF5-8E12-4C06-8D80-2F15DE9FBCB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49188" name="Group 3">
            <a:extLst>
              <a:ext uri="{FF2B5EF4-FFF2-40B4-BE49-F238E27FC236}">
                <a16:creationId xmlns:a16="http://schemas.microsoft.com/office/drawing/2014/main" id="{9D088C5E-5C5D-409D-8A19-405326B5681F}"/>
              </a:ext>
            </a:extLst>
          </p:cNvPr>
          <p:cNvGrpSpPr>
            <a:grpSpLocks/>
          </p:cNvGrpSpPr>
          <p:nvPr/>
        </p:nvGrpSpPr>
        <p:grpSpPr bwMode="auto">
          <a:xfrm>
            <a:off x="0" y="1568450"/>
            <a:ext cx="8839200" cy="5254625"/>
            <a:chOff x="0" y="988"/>
            <a:chExt cx="5568" cy="3310"/>
          </a:xfrm>
        </p:grpSpPr>
        <p:pic>
          <p:nvPicPr>
            <p:cNvPr id="349198" name="Picture 4" descr="F0529">
              <a:extLst>
                <a:ext uri="{FF2B5EF4-FFF2-40B4-BE49-F238E27FC236}">
                  <a16:creationId xmlns:a16="http://schemas.microsoft.com/office/drawing/2014/main" id="{F6CB4C4A-5142-407C-A4AA-3F0929D9D7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" y="1008"/>
              <a:ext cx="5315" cy="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9199" name="Text Box 5">
              <a:extLst>
                <a:ext uri="{FF2B5EF4-FFF2-40B4-BE49-F238E27FC236}">
                  <a16:creationId xmlns:a16="http://schemas.microsoft.com/office/drawing/2014/main" id="{6DAFF229-B133-4990-A4AE-6C39E0A65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" y="1728"/>
              <a:ext cx="76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2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=Br Taken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9200" name="Text Box 6">
              <a:extLst>
                <a:ext uri="{FF2B5EF4-FFF2-40B4-BE49-F238E27FC236}">
                  <a16:creationId xmlns:a16="http://schemas.microsoft.com/office/drawing/2014/main" id="{ABA3D571-CCE2-4CF1-A126-07A56AB0E0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0" y="988"/>
              <a:ext cx="62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1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=Jump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Text Box 7">
              <a:extLst>
                <a:ext uri="{FF2B5EF4-FFF2-40B4-BE49-F238E27FC236}">
                  <a16:creationId xmlns:a16="http://schemas.microsoft.com/office/drawing/2014/main" id="{3AF1075F-C8CA-1745-ADAC-F6C1C09CDB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5" y="3600"/>
              <a:ext cx="6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0" kern="0">
                  <a:solidFill>
                    <a:srgbClr val="FF9900"/>
                  </a:solidFill>
                  <a:latin typeface="Calibri" charset="0"/>
                  <a:cs typeface="Calibri" charset="0"/>
                </a:rPr>
                <a:t>ALU operation</a:t>
              </a:r>
            </a:p>
          </p:txBody>
        </p:sp>
        <p:sp>
          <p:nvSpPr>
            <p:cNvPr id="26" name="Text Box 8">
              <a:extLst>
                <a:ext uri="{FF2B5EF4-FFF2-40B4-BE49-F238E27FC236}">
                  <a16:creationId xmlns:a16="http://schemas.microsoft.com/office/drawing/2014/main" id="{7AD26E91-D02E-9B43-A495-81E5705E64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" y="2893"/>
              <a:ext cx="163" cy="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lIns="0" tIns="0" rIns="0" bIns="0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i="0" kern="0">
                  <a:solidFill>
                    <a:srgbClr val="000000"/>
                  </a:solidFill>
                  <a:latin typeface="Calibri" charset="0"/>
                  <a:cs typeface="Calibri" charset="0"/>
                </a:rPr>
                <a:t>bcond</a:t>
              </a:r>
            </a:p>
          </p:txBody>
        </p:sp>
        <p:sp>
          <p:nvSpPr>
            <p:cNvPr id="27" name="Rectangle 9">
              <a:extLst>
                <a:ext uri="{FF2B5EF4-FFF2-40B4-BE49-F238E27FC236}">
                  <a16:creationId xmlns:a16="http://schemas.microsoft.com/office/drawing/2014/main" id="{52E0FB87-41C8-E749-9F8D-444EC8D58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80"/>
              <a:ext cx="1536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063DE8"/>
                </a:buClr>
                <a:buSzPct val="70000"/>
                <a:buFont typeface="Wingdings" charset="0"/>
                <a:buNone/>
                <a:defRPr/>
              </a:pPr>
              <a:r>
                <a:rPr lang="en-US" sz="800" kern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Calibri" charset="0"/>
                </a:rPr>
                <a:t>[Based on original figure from P&amp;H CO&amp;D, COPYRIGHT 2004 Elsevier. ALL RIGHTS RESERVED.]</a:t>
              </a:r>
            </a:p>
          </p:txBody>
        </p:sp>
      </p:grpSp>
      <p:grpSp>
        <p:nvGrpSpPr>
          <p:cNvPr id="28" name="Group 10">
            <a:extLst>
              <a:ext uri="{FF2B5EF4-FFF2-40B4-BE49-F238E27FC236}">
                <a16:creationId xmlns:a16="http://schemas.microsoft.com/office/drawing/2014/main" id="{E2802928-30FA-4AF7-9964-5D787B962F2B}"/>
              </a:ext>
            </a:extLst>
          </p:cNvPr>
          <p:cNvGrpSpPr>
            <a:grpSpLocks/>
          </p:cNvGrpSpPr>
          <p:nvPr/>
        </p:nvGrpSpPr>
        <p:grpSpPr bwMode="auto">
          <a:xfrm>
            <a:off x="-57150" y="1479550"/>
            <a:ext cx="8875713" cy="5172075"/>
            <a:chOff x="-36" y="932"/>
            <a:chExt cx="5591" cy="3258"/>
          </a:xfrm>
        </p:grpSpPr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0B65CB7C-9E97-5444-BE20-B0A7BEDA5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2807"/>
              <a:ext cx="5171" cy="1383"/>
            </a:xfrm>
            <a:custGeom>
              <a:avLst/>
              <a:gdLst>
                <a:gd name="T0" fmla="*/ 0 w 5171"/>
                <a:gd name="T1" fmla="*/ 25 h 1383"/>
                <a:gd name="T2" fmla="*/ 516 w 5171"/>
                <a:gd name="T3" fmla="*/ 31 h 1383"/>
                <a:gd name="T4" fmla="*/ 840 w 5171"/>
                <a:gd name="T5" fmla="*/ 211 h 1383"/>
                <a:gd name="T6" fmla="*/ 1200 w 5171"/>
                <a:gd name="T7" fmla="*/ 217 h 1383"/>
                <a:gd name="T8" fmla="*/ 1440 w 5171"/>
                <a:gd name="T9" fmla="*/ 121 h 1383"/>
                <a:gd name="T10" fmla="*/ 2496 w 5171"/>
                <a:gd name="T11" fmla="*/ 121 h 1383"/>
                <a:gd name="T12" fmla="*/ 2736 w 5171"/>
                <a:gd name="T13" fmla="*/ 217 h 1383"/>
                <a:gd name="T14" fmla="*/ 3216 w 5171"/>
                <a:gd name="T15" fmla="*/ 217 h 1383"/>
                <a:gd name="T16" fmla="*/ 3312 w 5171"/>
                <a:gd name="T17" fmla="*/ 409 h 1383"/>
                <a:gd name="T18" fmla="*/ 3624 w 5171"/>
                <a:gd name="T19" fmla="*/ 283 h 1383"/>
                <a:gd name="T20" fmla="*/ 3924 w 5171"/>
                <a:gd name="T21" fmla="*/ 355 h 1383"/>
                <a:gd name="T22" fmla="*/ 4020 w 5171"/>
                <a:gd name="T23" fmla="*/ 823 h 1383"/>
                <a:gd name="T24" fmla="*/ 4728 w 5171"/>
                <a:gd name="T25" fmla="*/ 835 h 1383"/>
                <a:gd name="T26" fmla="*/ 4848 w 5171"/>
                <a:gd name="T27" fmla="*/ 553 h 1383"/>
                <a:gd name="T28" fmla="*/ 5088 w 5171"/>
                <a:gd name="T29" fmla="*/ 409 h 1383"/>
                <a:gd name="T30" fmla="*/ 5082 w 5171"/>
                <a:gd name="T31" fmla="*/ 1189 h 1383"/>
                <a:gd name="T32" fmla="*/ 4554 w 5171"/>
                <a:gd name="T33" fmla="*/ 1357 h 1383"/>
                <a:gd name="T34" fmla="*/ 2598 w 5171"/>
                <a:gd name="T35" fmla="*/ 1345 h 1383"/>
                <a:gd name="T36" fmla="*/ 1962 w 5171"/>
                <a:gd name="T37" fmla="*/ 1189 h 1383"/>
                <a:gd name="T38" fmla="*/ 2016 w 5171"/>
                <a:gd name="T39" fmla="*/ 457 h 1383"/>
                <a:gd name="T40" fmla="*/ 2448 w 5171"/>
                <a:gd name="T41" fmla="*/ 361 h 13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71"/>
                <a:gd name="T64" fmla="*/ 0 h 1383"/>
                <a:gd name="T65" fmla="*/ 5171 w 5171"/>
                <a:gd name="T66" fmla="*/ 1383 h 13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71" h="1383">
                  <a:moveTo>
                    <a:pt x="0" y="25"/>
                  </a:moveTo>
                  <a:cubicBezTo>
                    <a:pt x="86" y="26"/>
                    <a:pt x="376" y="0"/>
                    <a:pt x="516" y="31"/>
                  </a:cubicBezTo>
                  <a:cubicBezTo>
                    <a:pt x="656" y="62"/>
                    <a:pt x="726" y="180"/>
                    <a:pt x="840" y="211"/>
                  </a:cubicBezTo>
                  <a:cubicBezTo>
                    <a:pt x="954" y="242"/>
                    <a:pt x="1100" y="232"/>
                    <a:pt x="1200" y="217"/>
                  </a:cubicBezTo>
                  <a:cubicBezTo>
                    <a:pt x="1300" y="202"/>
                    <a:pt x="1224" y="137"/>
                    <a:pt x="1440" y="121"/>
                  </a:cubicBezTo>
                  <a:cubicBezTo>
                    <a:pt x="1656" y="105"/>
                    <a:pt x="2280" y="105"/>
                    <a:pt x="2496" y="121"/>
                  </a:cubicBezTo>
                  <a:cubicBezTo>
                    <a:pt x="2712" y="137"/>
                    <a:pt x="2616" y="201"/>
                    <a:pt x="2736" y="217"/>
                  </a:cubicBezTo>
                  <a:cubicBezTo>
                    <a:pt x="2856" y="233"/>
                    <a:pt x="3120" y="185"/>
                    <a:pt x="3216" y="217"/>
                  </a:cubicBezTo>
                  <a:cubicBezTo>
                    <a:pt x="3312" y="249"/>
                    <a:pt x="3244" y="398"/>
                    <a:pt x="3312" y="409"/>
                  </a:cubicBezTo>
                  <a:cubicBezTo>
                    <a:pt x="3380" y="420"/>
                    <a:pt x="3522" y="292"/>
                    <a:pt x="3624" y="283"/>
                  </a:cubicBezTo>
                  <a:cubicBezTo>
                    <a:pt x="3726" y="274"/>
                    <a:pt x="3858" y="265"/>
                    <a:pt x="3924" y="355"/>
                  </a:cubicBezTo>
                  <a:cubicBezTo>
                    <a:pt x="3990" y="445"/>
                    <a:pt x="3886" y="743"/>
                    <a:pt x="4020" y="823"/>
                  </a:cubicBezTo>
                  <a:cubicBezTo>
                    <a:pt x="4154" y="903"/>
                    <a:pt x="4590" y="880"/>
                    <a:pt x="4728" y="835"/>
                  </a:cubicBezTo>
                  <a:cubicBezTo>
                    <a:pt x="4866" y="790"/>
                    <a:pt x="4788" y="624"/>
                    <a:pt x="4848" y="553"/>
                  </a:cubicBezTo>
                  <a:cubicBezTo>
                    <a:pt x="4908" y="482"/>
                    <a:pt x="5049" y="303"/>
                    <a:pt x="5088" y="409"/>
                  </a:cubicBezTo>
                  <a:cubicBezTo>
                    <a:pt x="5127" y="515"/>
                    <a:pt x="5171" y="1031"/>
                    <a:pt x="5082" y="1189"/>
                  </a:cubicBezTo>
                  <a:cubicBezTo>
                    <a:pt x="4993" y="1347"/>
                    <a:pt x="4968" y="1331"/>
                    <a:pt x="4554" y="1357"/>
                  </a:cubicBezTo>
                  <a:cubicBezTo>
                    <a:pt x="4140" y="1383"/>
                    <a:pt x="3030" y="1373"/>
                    <a:pt x="2598" y="1345"/>
                  </a:cubicBezTo>
                  <a:cubicBezTo>
                    <a:pt x="2166" y="1317"/>
                    <a:pt x="2059" y="1337"/>
                    <a:pt x="1962" y="1189"/>
                  </a:cubicBezTo>
                  <a:cubicBezTo>
                    <a:pt x="1865" y="1041"/>
                    <a:pt x="1935" y="595"/>
                    <a:pt x="2016" y="457"/>
                  </a:cubicBezTo>
                  <a:cubicBezTo>
                    <a:pt x="2097" y="319"/>
                    <a:pt x="2272" y="329"/>
                    <a:pt x="2448" y="361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A359E522-4FDB-8D4F-B9EE-DEFC57A93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932"/>
              <a:ext cx="5323" cy="1900"/>
            </a:xfrm>
            <a:custGeom>
              <a:avLst/>
              <a:gdLst>
                <a:gd name="T0" fmla="*/ 345 w 5323"/>
                <a:gd name="T1" fmla="*/ 1900 h 1900"/>
                <a:gd name="T2" fmla="*/ 543 w 5323"/>
                <a:gd name="T3" fmla="*/ 1684 h 1900"/>
                <a:gd name="T4" fmla="*/ 537 w 5323"/>
                <a:gd name="T5" fmla="*/ 700 h 1900"/>
                <a:gd name="T6" fmla="*/ 1161 w 5323"/>
                <a:gd name="T7" fmla="*/ 796 h 1900"/>
                <a:gd name="T8" fmla="*/ 3321 w 5323"/>
                <a:gd name="T9" fmla="*/ 796 h 1900"/>
                <a:gd name="T10" fmla="*/ 3609 w 5323"/>
                <a:gd name="T11" fmla="*/ 412 h 1900"/>
                <a:gd name="T12" fmla="*/ 4665 w 5323"/>
                <a:gd name="T13" fmla="*/ 412 h 1900"/>
                <a:gd name="T14" fmla="*/ 4953 w 5323"/>
                <a:gd name="T15" fmla="*/ 748 h 1900"/>
                <a:gd name="T16" fmla="*/ 5145 w 5323"/>
                <a:gd name="T17" fmla="*/ 604 h 1900"/>
                <a:gd name="T18" fmla="*/ 5163 w 5323"/>
                <a:gd name="T19" fmla="*/ 136 h 1900"/>
                <a:gd name="T20" fmla="*/ 4185 w 5323"/>
                <a:gd name="T21" fmla="*/ 40 h 1900"/>
                <a:gd name="T22" fmla="*/ 987 w 5323"/>
                <a:gd name="T23" fmla="*/ 64 h 1900"/>
                <a:gd name="T24" fmla="*/ 123 w 5323"/>
                <a:gd name="T25" fmla="*/ 424 h 1900"/>
                <a:gd name="T26" fmla="*/ 249 w 5323"/>
                <a:gd name="T27" fmla="*/ 1852 h 19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23"/>
                <a:gd name="T43" fmla="*/ 0 h 1900"/>
                <a:gd name="T44" fmla="*/ 5323 w 5323"/>
                <a:gd name="T45" fmla="*/ 1900 h 19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23" h="1900">
                  <a:moveTo>
                    <a:pt x="345" y="1900"/>
                  </a:moveTo>
                  <a:cubicBezTo>
                    <a:pt x="378" y="1864"/>
                    <a:pt x="511" y="1884"/>
                    <a:pt x="543" y="1684"/>
                  </a:cubicBezTo>
                  <a:cubicBezTo>
                    <a:pt x="575" y="1484"/>
                    <a:pt x="434" y="848"/>
                    <a:pt x="537" y="700"/>
                  </a:cubicBezTo>
                  <a:cubicBezTo>
                    <a:pt x="640" y="552"/>
                    <a:pt x="697" y="780"/>
                    <a:pt x="1161" y="796"/>
                  </a:cubicBezTo>
                  <a:cubicBezTo>
                    <a:pt x="1625" y="812"/>
                    <a:pt x="2913" y="860"/>
                    <a:pt x="3321" y="796"/>
                  </a:cubicBezTo>
                  <a:cubicBezTo>
                    <a:pt x="3729" y="732"/>
                    <a:pt x="3385" y="476"/>
                    <a:pt x="3609" y="412"/>
                  </a:cubicBezTo>
                  <a:cubicBezTo>
                    <a:pt x="3833" y="348"/>
                    <a:pt x="4441" y="356"/>
                    <a:pt x="4665" y="412"/>
                  </a:cubicBezTo>
                  <a:cubicBezTo>
                    <a:pt x="4889" y="468"/>
                    <a:pt x="4873" y="716"/>
                    <a:pt x="4953" y="748"/>
                  </a:cubicBezTo>
                  <a:cubicBezTo>
                    <a:pt x="5033" y="780"/>
                    <a:pt x="5110" y="706"/>
                    <a:pt x="5145" y="604"/>
                  </a:cubicBezTo>
                  <a:cubicBezTo>
                    <a:pt x="5180" y="502"/>
                    <a:pt x="5323" y="230"/>
                    <a:pt x="5163" y="136"/>
                  </a:cubicBezTo>
                  <a:cubicBezTo>
                    <a:pt x="5003" y="42"/>
                    <a:pt x="4881" y="52"/>
                    <a:pt x="4185" y="40"/>
                  </a:cubicBezTo>
                  <a:cubicBezTo>
                    <a:pt x="3489" y="28"/>
                    <a:pt x="1664" y="0"/>
                    <a:pt x="987" y="64"/>
                  </a:cubicBezTo>
                  <a:cubicBezTo>
                    <a:pt x="310" y="128"/>
                    <a:pt x="246" y="126"/>
                    <a:pt x="123" y="424"/>
                  </a:cubicBezTo>
                  <a:cubicBezTo>
                    <a:pt x="0" y="722"/>
                    <a:pt x="223" y="1555"/>
                    <a:pt x="249" y="1852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1" name="Text Box 13">
              <a:extLst>
                <a:ext uri="{FF2B5EF4-FFF2-40B4-BE49-F238E27FC236}">
                  <a16:creationId xmlns:a16="http://schemas.microsoft.com/office/drawing/2014/main" id="{D819C669-12BC-094A-AB34-618B93ABCC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" y="273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200ps</a:t>
              </a:r>
            </a:p>
          </p:txBody>
        </p:sp>
        <p:sp>
          <p:nvSpPr>
            <p:cNvPr id="32" name="Text Box 14">
              <a:extLst>
                <a:ext uri="{FF2B5EF4-FFF2-40B4-BE49-F238E27FC236}">
                  <a16:creationId xmlns:a16="http://schemas.microsoft.com/office/drawing/2014/main" id="{9ABC3042-641E-C044-8F13-83751C94BA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8" y="27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250ps</a:t>
              </a:r>
            </a:p>
          </p:txBody>
        </p:sp>
        <p:sp>
          <p:nvSpPr>
            <p:cNvPr id="33" name="Text Box 15">
              <a:extLst>
                <a:ext uri="{FF2B5EF4-FFF2-40B4-BE49-F238E27FC236}">
                  <a16:creationId xmlns:a16="http://schemas.microsoft.com/office/drawing/2014/main" id="{E947EB75-9365-9441-8DDF-E447BE2D19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6" y="3168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350ps</a:t>
              </a:r>
            </a:p>
          </p:txBody>
        </p:sp>
        <p:sp>
          <p:nvSpPr>
            <p:cNvPr id="34" name="Text Box 16">
              <a:extLst>
                <a:ext uri="{FF2B5EF4-FFF2-40B4-BE49-F238E27FC236}">
                  <a16:creationId xmlns:a16="http://schemas.microsoft.com/office/drawing/2014/main" id="{5DC9D47C-9DD2-F344-8547-931CD08A14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8" y="3072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400ps</a:t>
              </a:r>
            </a:p>
          </p:txBody>
        </p:sp>
        <p:sp>
          <p:nvSpPr>
            <p:cNvPr id="35" name="Text Box 17">
              <a:extLst>
                <a:ext uri="{FF2B5EF4-FFF2-40B4-BE49-F238E27FC236}">
                  <a16:creationId xmlns:a16="http://schemas.microsoft.com/office/drawing/2014/main" id="{DC138A96-AE04-554F-BC0D-35BF9B2AF9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2" y="15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6" name="Text Box 18">
              <a:extLst>
                <a:ext uri="{FF2B5EF4-FFF2-40B4-BE49-F238E27FC236}">
                  <a16:creationId xmlns:a16="http://schemas.microsoft.com/office/drawing/2014/main" id="{1DE89363-817C-644B-9267-36725C0164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6" y="225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09" name="Title 1">
            <a:extLst>
              <a:ext uri="{FF2B5EF4-FFF2-40B4-BE49-F238E27FC236}">
                <a16:creationId xmlns:a16="http://schemas.microsoft.com/office/drawing/2014/main" id="{E1D6BA47-6642-4C9F-8795-5C31BFBCE1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LW</a:t>
            </a:r>
          </a:p>
        </p:txBody>
      </p:sp>
      <p:sp>
        <p:nvSpPr>
          <p:cNvPr id="350210" name="Content Placeholder 2">
            <a:extLst>
              <a:ext uri="{FF2B5EF4-FFF2-40B4-BE49-F238E27FC236}">
                <a16:creationId xmlns:a16="http://schemas.microsoft.com/office/drawing/2014/main" id="{8B907D60-90C5-43D1-A75A-EEDF627929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0211" name="Slide Number Placeholder 3">
            <a:extLst>
              <a:ext uri="{FF2B5EF4-FFF2-40B4-BE49-F238E27FC236}">
                <a16:creationId xmlns:a16="http://schemas.microsoft.com/office/drawing/2014/main" id="{97E5A3F4-452A-4137-869A-8F210715D4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D116AEC-EF0D-4F64-9FB6-1F4CDFB98B7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50212" name="Group 3">
            <a:extLst>
              <a:ext uri="{FF2B5EF4-FFF2-40B4-BE49-F238E27FC236}">
                <a16:creationId xmlns:a16="http://schemas.microsoft.com/office/drawing/2014/main" id="{BB64AB3A-12F1-465D-901F-A6AE59144A59}"/>
              </a:ext>
            </a:extLst>
          </p:cNvPr>
          <p:cNvGrpSpPr>
            <a:grpSpLocks/>
          </p:cNvGrpSpPr>
          <p:nvPr/>
        </p:nvGrpSpPr>
        <p:grpSpPr bwMode="auto">
          <a:xfrm>
            <a:off x="0" y="1568450"/>
            <a:ext cx="8839200" cy="5254625"/>
            <a:chOff x="0" y="988"/>
            <a:chExt cx="5568" cy="3310"/>
          </a:xfrm>
        </p:grpSpPr>
        <p:pic>
          <p:nvPicPr>
            <p:cNvPr id="350223" name="Picture 4" descr="F0529">
              <a:extLst>
                <a:ext uri="{FF2B5EF4-FFF2-40B4-BE49-F238E27FC236}">
                  <a16:creationId xmlns:a16="http://schemas.microsoft.com/office/drawing/2014/main" id="{16EDAA99-AA8B-45FC-A392-170887A62C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" y="1008"/>
              <a:ext cx="5315" cy="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0224" name="Text Box 5">
              <a:extLst>
                <a:ext uri="{FF2B5EF4-FFF2-40B4-BE49-F238E27FC236}">
                  <a16:creationId xmlns:a16="http://schemas.microsoft.com/office/drawing/2014/main" id="{D64401A2-DD36-4977-9387-12CDAC7520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" y="1728"/>
              <a:ext cx="76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2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=Br Taken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50225" name="Text Box 6">
              <a:extLst>
                <a:ext uri="{FF2B5EF4-FFF2-40B4-BE49-F238E27FC236}">
                  <a16:creationId xmlns:a16="http://schemas.microsoft.com/office/drawing/2014/main" id="{C4403DFF-8C1D-4091-A4F2-56AA73B534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0" y="988"/>
              <a:ext cx="62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1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=Jump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Text Box 7">
              <a:extLst>
                <a:ext uri="{FF2B5EF4-FFF2-40B4-BE49-F238E27FC236}">
                  <a16:creationId xmlns:a16="http://schemas.microsoft.com/office/drawing/2014/main" id="{FF0467C1-F6DA-C347-9DD6-E09EB93F22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5" y="3600"/>
              <a:ext cx="6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0" kern="0">
                  <a:solidFill>
                    <a:srgbClr val="FF9900"/>
                  </a:solidFill>
                  <a:latin typeface="Calibri" charset="0"/>
                  <a:cs typeface="Calibri" charset="0"/>
                </a:rPr>
                <a:t>ALU operation</a:t>
              </a:r>
            </a:p>
          </p:txBody>
        </p:sp>
        <p:sp>
          <p:nvSpPr>
            <p:cNvPr id="27" name="Text Box 8">
              <a:extLst>
                <a:ext uri="{FF2B5EF4-FFF2-40B4-BE49-F238E27FC236}">
                  <a16:creationId xmlns:a16="http://schemas.microsoft.com/office/drawing/2014/main" id="{4994E8A3-8EA6-6045-9750-EED1CD75D5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" y="2893"/>
              <a:ext cx="163" cy="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lIns="0" tIns="0" rIns="0" bIns="0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i="0" kern="0">
                  <a:solidFill>
                    <a:srgbClr val="000000"/>
                  </a:solidFill>
                  <a:latin typeface="Calibri" charset="0"/>
                  <a:cs typeface="Calibri" charset="0"/>
                </a:rPr>
                <a:t>bcond</a:t>
              </a:r>
            </a:p>
          </p:txBody>
        </p:sp>
        <p:sp>
          <p:nvSpPr>
            <p:cNvPr id="28" name="Rectangle 9">
              <a:extLst>
                <a:ext uri="{FF2B5EF4-FFF2-40B4-BE49-F238E27FC236}">
                  <a16:creationId xmlns:a16="http://schemas.microsoft.com/office/drawing/2014/main" id="{9B5B8F92-80EC-2E43-A01A-8CDEEF7D1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80"/>
              <a:ext cx="1536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063DE8"/>
                </a:buClr>
                <a:buSzPct val="70000"/>
                <a:buFont typeface="Wingdings" charset="0"/>
                <a:buNone/>
                <a:defRPr/>
              </a:pPr>
              <a:r>
                <a:rPr lang="en-US" sz="800" kern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Calibri" charset="0"/>
                </a:rPr>
                <a:t>[Based on original figure from P&amp;H CO&amp;D, COPYRIGHT 2004 Elsevier. ALL RIGHTS RESERVED.]</a:t>
              </a:r>
            </a:p>
          </p:txBody>
        </p:sp>
      </p:grpSp>
      <p:grpSp>
        <p:nvGrpSpPr>
          <p:cNvPr id="29" name="Group 10">
            <a:extLst>
              <a:ext uri="{FF2B5EF4-FFF2-40B4-BE49-F238E27FC236}">
                <a16:creationId xmlns:a16="http://schemas.microsoft.com/office/drawing/2014/main" id="{0C9CF32C-2079-41BC-9EF4-2DA956134AE2}"/>
              </a:ext>
            </a:extLst>
          </p:cNvPr>
          <p:cNvGrpSpPr>
            <a:grpSpLocks/>
          </p:cNvGrpSpPr>
          <p:nvPr/>
        </p:nvGrpSpPr>
        <p:grpSpPr bwMode="auto">
          <a:xfrm>
            <a:off x="-57150" y="1479550"/>
            <a:ext cx="9088438" cy="5172075"/>
            <a:chOff x="-36" y="932"/>
            <a:chExt cx="5725" cy="3258"/>
          </a:xfrm>
        </p:grpSpPr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3D7ADF11-CAFB-FF47-B34C-32511389A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2807"/>
              <a:ext cx="5171" cy="1383"/>
            </a:xfrm>
            <a:custGeom>
              <a:avLst/>
              <a:gdLst>
                <a:gd name="T0" fmla="*/ 0 w 5171"/>
                <a:gd name="T1" fmla="*/ 25 h 1383"/>
                <a:gd name="T2" fmla="*/ 516 w 5171"/>
                <a:gd name="T3" fmla="*/ 31 h 1383"/>
                <a:gd name="T4" fmla="*/ 840 w 5171"/>
                <a:gd name="T5" fmla="*/ 211 h 1383"/>
                <a:gd name="T6" fmla="*/ 1200 w 5171"/>
                <a:gd name="T7" fmla="*/ 217 h 1383"/>
                <a:gd name="T8" fmla="*/ 1440 w 5171"/>
                <a:gd name="T9" fmla="*/ 121 h 1383"/>
                <a:gd name="T10" fmla="*/ 2496 w 5171"/>
                <a:gd name="T11" fmla="*/ 121 h 1383"/>
                <a:gd name="T12" fmla="*/ 2736 w 5171"/>
                <a:gd name="T13" fmla="*/ 217 h 1383"/>
                <a:gd name="T14" fmla="*/ 3216 w 5171"/>
                <a:gd name="T15" fmla="*/ 217 h 1383"/>
                <a:gd name="T16" fmla="*/ 3312 w 5171"/>
                <a:gd name="T17" fmla="*/ 409 h 1383"/>
                <a:gd name="T18" fmla="*/ 3624 w 5171"/>
                <a:gd name="T19" fmla="*/ 283 h 1383"/>
                <a:gd name="T20" fmla="*/ 3924 w 5171"/>
                <a:gd name="T21" fmla="*/ 355 h 1383"/>
                <a:gd name="T22" fmla="*/ 4800 w 5171"/>
                <a:gd name="T23" fmla="*/ 292 h 1383"/>
                <a:gd name="T24" fmla="*/ 5088 w 5171"/>
                <a:gd name="T25" fmla="*/ 409 h 1383"/>
                <a:gd name="T26" fmla="*/ 5082 w 5171"/>
                <a:gd name="T27" fmla="*/ 1189 h 1383"/>
                <a:gd name="T28" fmla="*/ 4554 w 5171"/>
                <a:gd name="T29" fmla="*/ 1357 h 1383"/>
                <a:gd name="T30" fmla="*/ 2598 w 5171"/>
                <a:gd name="T31" fmla="*/ 1345 h 1383"/>
                <a:gd name="T32" fmla="*/ 1962 w 5171"/>
                <a:gd name="T33" fmla="*/ 1189 h 1383"/>
                <a:gd name="T34" fmla="*/ 2016 w 5171"/>
                <a:gd name="T35" fmla="*/ 457 h 1383"/>
                <a:gd name="T36" fmla="*/ 2448 w 5171"/>
                <a:gd name="T37" fmla="*/ 361 h 13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71"/>
                <a:gd name="T58" fmla="*/ 0 h 1383"/>
                <a:gd name="T59" fmla="*/ 5171 w 5171"/>
                <a:gd name="T60" fmla="*/ 1383 h 138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71" h="1383">
                  <a:moveTo>
                    <a:pt x="0" y="25"/>
                  </a:moveTo>
                  <a:cubicBezTo>
                    <a:pt x="86" y="26"/>
                    <a:pt x="376" y="0"/>
                    <a:pt x="516" y="31"/>
                  </a:cubicBezTo>
                  <a:cubicBezTo>
                    <a:pt x="656" y="62"/>
                    <a:pt x="726" y="180"/>
                    <a:pt x="840" y="211"/>
                  </a:cubicBezTo>
                  <a:cubicBezTo>
                    <a:pt x="954" y="242"/>
                    <a:pt x="1100" y="232"/>
                    <a:pt x="1200" y="217"/>
                  </a:cubicBezTo>
                  <a:cubicBezTo>
                    <a:pt x="1300" y="202"/>
                    <a:pt x="1224" y="137"/>
                    <a:pt x="1440" y="121"/>
                  </a:cubicBezTo>
                  <a:cubicBezTo>
                    <a:pt x="1656" y="105"/>
                    <a:pt x="2280" y="105"/>
                    <a:pt x="2496" y="121"/>
                  </a:cubicBezTo>
                  <a:cubicBezTo>
                    <a:pt x="2712" y="137"/>
                    <a:pt x="2616" y="201"/>
                    <a:pt x="2736" y="217"/>
                  </a:cubicBezTo>
                  <a:cubicBezTo>
                    <a:pt x="2856" y="233"/>
                    <a:pt x="3120" y="185"/>
                    <a:pt x="3216" y="217"/>
                  </a:cubicBezTo>
                  <a:cubicBezTo>
                    <a:pt x="3312" y="249"/>
                    <a:pt x="3244" y="398"/>
                    <a:pt x="3312" y="409"/>
                  </a:cubicBezTo>
                  <a:cubicBezTo>
                    <a:pt x="3380" y="420"/>
                    <a:pt x="3522" y="292"/>
                    <a:pt x="3624" y="283"/>
                  </a:cubicBezTo>
                  <a:cubicBezTo>
                    <a:pt x="3726" y="274"/>
                    <a:pt x="3728" y="353"/>
                    <a:pt x="3924" y="355"/>
                  </a:cubicBezTo>
                  <a:cubicBezTo>
                    <a:pt x="4120" y="357"/>
                    <a:pt x="4606" y="283"/>
                    <a:pt x="4800" y="292"/>
                  </a:cubicBezTo>
                  <a:cubicBezTo>
                    <a:pt x="4994" y="301"/>
                    <a:pt x="5041" y="259"/>
                    <a:pt x="5088" y="409"/>
                  </a:cubicBezTo>
                  <a:cubicBezTo>
                    <a:pt x="5135" y="559"/>
                    <a:pt x="5171" y="1031"/>
                    <a:pt x="5082" y="1189"/>
                  </a:cubicBezTo>
                  <a:cubicBezTo>
                    <a:pt x="4993" y="1347"/>
                    <a:pt x="4968" y="1331"/>
                    <a:pt x="4554" y="1357"/>
                  </a:cubicBezTo>
                  <a:cubicBezTo>
                    <a:pt x="4140" y="1383"/>
                    <a:pt x="3030" y="1373"/>
                    <a:pt x="2598" y="1345"/>
                  </a:cubicBezTo>
                  <a:cubicBezTo>
                    <a:pt x="2166" y="1317"/>
                    <a:pt x="2059" y="1337"/>
                    <a:pt x="1962" y="1189"/>
                  </a:cubicBezTo>
                  <a:cubicBezTo>
                    <a:pt x="1865" y="1041"/>
                    <a:pt x="1935" y="595"/>
                    <a:pt x="2016" y="457"/>
                  </a:cubicBezTo>
                  <a:cubicBezTo>
                    <a:pt x="2097" y="319"/>
                    <a:pt x="2272" y="329"/>
                    <a:pt x="2448" y="361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DF6EA231-1859-E34B-A198-21BFA5F0D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932"/>
              <a:ext cx="5323" cy="1900"/>
            </a:xfrm>
            <a:custGeom>
              <a:avLst/>
              <a:gdLst>
                <a:gd name="T0" fmla="*/ 345 w 5323"/>
                <a:gd name="T1" fmla="*/ 1900 h 1900"/>
                <a:gd name="T2" fmla="*/ 543 w 5323"/>
                <a:gd name="T3" fmla="*/ 1684 h 1900"/>
                <a:gd name="T4" fmla="*/ 537 w 5323"/>
                <a:gd name="T5" fmla="*/ 700 h 1900"/>
                <a:gd name="T6" fmla="*/ 1161 w 5323"/>
                <a:gd name="T7" fmla="*/ 796 h 1900"/>
                <a:gd name="T8" fmla="*/ 3321 w 5323"/>
                <a:gd name="T9" fmla="*/ 796 h 1900"/>
                <a:gd name="T10" fmla="*/ 3609 w 5323"/>
                <a:gd name="T11" fmla="*/ 412 h 1900"/>
                <a:gd name="T12" fmla="*/ 4665 w 5323"/>
                <a:gd name="T13" fmla="*/ 412 h 1900"/>
                <a:gd name="T14" fmla="*/ 4953 w 5323"/>
                <a:gd name="T15" fmla="*/ 748 h 1900"/>
                <a:gd name="T16" fmla="*/ 5145 w 5323"/>
                <a:gd name="T17" fmla="*/ 604 h 1900"/>
                <a:gd name="T18" fmla="*/ 5163 w 5323"/>
                <a:gd name="T19" fmla="*/ 136 h 1900"/>
                <a:gd name="T20" fmla="*/ 4185 w 5323"/>
                <a:gd name="T21" fmla="*/ 40 h 1900"/>
                <a:gd name="T22" fmla="*/ 987 w 5323"/>
                <a:gd name="T23" fmla="*/ 64 h 1900"/>
                <a:gd name="T24" fmla="*/ 123 w 5323"/>
                <a:gd name="T25" fmla="*/ 424 h 1900"/>
                <a:gd name="T26" fmla="*/ 249 w 5323"/>
                <a:gd name="T27" fmla="*/ 1852 h 19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23"/>
                <a:gd name="T43" fmla="*/ 0 h 1900"/>
                <a:gd name="T44" fmla="*/ 5323 w 5323"/>
                <a:gd name="T45" fmla="*/ 1900 h 19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23" h="1900">
                  <a:moveTo>
                    <a:pt x="345" y="1900"/>
                  </a:moveTo>
                  <a:cubicBezTo>
                    <a:pt x="378" y="1864"/>
                    <a:pt x="511" y="1884"/>
                    <a:pt x="543" y="1684"/>
                  </a:cubicBezTo>
                  <a:cubicBezTo>
                    <a:pt x="575" y="1484"/>
                    <a:pt x="434" y="848"/>
                    <a:pt x="537" y="700"/>
                  </a:cubicBezTo>
                  <a:cubicBezTo>
                    <a:pt x="640" y="552"/>
                    <a:pt x="697" y="780"/>
                    <a:pt x="1161" y="796"/>
                  </a:cubicBezTo>
                  <a:cubicBezTo>
                    <a:pt x="1625" y="812"/>
                    <a:pt x="2913" y="860"/>
                    <a:pt x="3321" y="796"/>
                  </a:cubicBezTo>
                  <a:cubicBezTo>
                    <a:pt x="3729" y="732"/>
                    <a:pt x="3385" y="476"/>
                    <a:pt x="3609" y="412"/>
                  </a:cubicBezTo>
                  <a:cubicBezTo>
                    <a:pt x="3833" y="348"/>
                    <a:pt x="4441" y="356"/>
                    <a:pt x="4665" y="412"/>
                  </a:cubicBezTo>
                  <a:cubicBezTo>
                    <a:pt x="4889" y="468"/>
                    <a:pt x="4873" y="716"/>
                    <a:pt x="4953" y="748"/>
                  </a:cubicBezTo>
                  <a:cubicBezTo>
                    <a:pt x="5033" y="780"/>
                    <a:pt x="5110" y="706"/>
                    <a:pt x="5145" y="604"/>
                  </a:cubicBezTo>
                  <a:cubicBezTo>
                    <a:pt x="5180" y="502"/>
                    <a:pt x="5323" y="230"/>
                    <a:pt x="5163" y="136"/>
                  </a:cubicBezTo>
                  <a:cubicBezTo>
                    <a:pt x="5003" y="42"/>
                    <a:pt x="4881" y="52"/>
                    <a:pt x="4185" y="40"/>
                  </a:cubicBezTo>
                  <a:cubicBezTo>
                    <a:pt x="3489" y="28"/>
                    <a:pt x="1664" y="0"/>
                    <a:pt x="987" y="64"/>
                  </a:cubicBezTo>
                  <a:cubicBezTo>
                    <a:pt x="310" y="128"/>
                    <a:pt x="246" y="126"/>
                    <a:pt x="123" y="424"/>
                  </a:cubicBezTo>
                  <a:cubicBezTo>
                    <a:pt x="0" y="722"/>
                    <a:pt x="223" y="1555"/>
                    <a:pt x="249" y="1852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2" name="Text Box 13">
              <a:extLst>
                <a:ext uri="{FF2B5EF4-FFF2-40B4-BE49-F238E27FC236}">
                  <a16:creationId xmlns:a16="http://schemas.microsoft.com/office/drawing/2014/main" id="{33021D4B-B3A0-A241-AF14-92DA56A48F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" y="273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200ps</a:t>
              </a:r>
            </a:p>
          </p:txBody>
        </p:sp>
        <p:sp>
          <p:nvSpPr>
            <p:cNvPr id="33" name="Text Box 14">
              <a:extLst>
                <a:ext uri="{FF2B5EF4-FFF2-40B4-BE49-F238E27FC236}">
                  <a16:creationId xmlns:a16="http://schemas.microsoft.com/office/drawing/2014/main" id="{B0BEDB3B-3302-884E-9AB6-531FF2AEE1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8" y="27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250ps</a:t>
              </a:r>
            </a:p>
          </p:txBody>
        </p:sp>
        <p:sp>
          <p:nvSpPr>
            <p:cNvPr id="34" name="Text Box 15">
              <a:extLst>
                <a:ext uri="{FF2B5EF4-FFF2-40B4-BE49-F238E27FC236}">
                  <a16:creationId xmlns:a16="http://schemas.microsoft.com/office/drawing/2014/main" id="{1F8EF4C4-678E-7B4B-96F0-CA5795FA5D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6" y="3168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350ps</a:t>
              </a:r>
            </a:p>
          </p:txBody>
        </p:sp>
        <p:sp>
          <p:nvSpPr>
            <p:cNvPr id="35" name="Text Box 16">
              <a:extLst>
                <a:ext uri="{FF2B5EF4-FFF2-40B4-BE49-F238E27FC236}">
                  <a16:creationId xmlns:a16="http://schemas.microsoft.com/office/drawing/2014/main" id="{54CF8788-A88F-5B4E-B566-F3BD6A399C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0" y="3168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600ps</a:t>
              </a:r>
            </a:p>
          </p:txBody>
        </p:sp>
        <p:sp>
          <p:nvSpPr>
            <p:cNvPr id="36" name="Text Box 17">
              <a:extLst>
                <a:ext uri="{FF2B5EF4-FFF2-40B4-BE49-F238E27FC236}">
                  <a16:creationId xmlns:a16="http://schemas.microsoft.com/office/drawing/2014/main" id="{597EA861-B61D-6949-B120-98D13105B4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2" y="15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7" name="Text Box 18">
              <a:extLst>
                <a:ext uri="{FF2B5EF4-FFF2-40B4-BE49-F238E27FC236}">
                  <a16:creationId xmlns:a16="http://schemas.microsoft.com/office/drawing/2014/main" id="{C12D8384-5F68-2B45-A564-E2116774FE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6" y="225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8" name="Text Box 19">
              <a:extLst>
                <a:ext uri="{FF2B5EF4-FFF2-40B4-BE49-F238E27FC236}">
                  <a16:creationId xmlns:a16="http://schemas.microsoft.com/office/drawing/2014/main" id="{69B67448-F16A-804C-8B3E-595519DF52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0" y="297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550ps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3" name="Title 1">
            <a:extLst>
              <a:ext uri="{FF2B5EF4-FFF2-40B4-BE49-F238E27FC236}">
                <a16:creationId xmlns:a16="http://schemas.microsoft.com/office/drawing/2014/main" id="{AC704234-3BBD-4274-A5C2-F9EA8E6C96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SW</a:t>
            </a:r>
          </a:p>
        </p:txBody>
      </p:sp>
      <p:sp>
        <p:nvSpPr>
          <p:cNvPr id="351234" name="Content Placeholder 2">
            <a:extLst>
              <a:ext uri="{FF2B5EF4-FFF2-40B4-BE49-F238E27FC236}">
                <a16:creationId xmlns:a16="http://schemas.microsoft.com/office/drawing/2014/main" id="{00AFB91F-FD56-4576-A3A3-6F8EF6C18D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1235" name="Slide Number Placeholder 3">
            <a:extLst>
              <a:ext uri="{FF2B5EF4-FFF2-40B4-BE49-F238E27FC236}">
                <a16:creationId xmlns:a16="http://schemas.microsoft.com/office/drawing/2014/main" id="{10BB89C3-C32B-48FB-A116-E6461BC008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F70403E-5861-4637-A4DF-8D01E7B42BC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51236" name="Group 3">
            <a:extLst>
              <a:ext uri="{FF2B5EF4-FFF2-40B4-BE49-F238E27FC236}">
                <a16:creationId xmlns:a16="http://schemas.microsoft.com/office/drawing/2014/main" id="{5BEC11E9-B369-4641-8AD9-4054D08ACD04}"/>
              </a:ext>
            </a:extLst>
          </p:cNvPr>
          <p:cNvGrpSpPr>
            <a:grpSpLocks/>
          </p:cNvGrpSpPr>
          <p:nvPr/>
        </p:nvGrpSpPr>
        <p:grpSpPr bwMode="auto">
          <a:xfrm>
            <a:off x="0" y="1568450"/>
            <a:ext cx="8839200" cy="5254625"/>
            <a:chOff x="0" y="988"/>
            <a:chExt cx="5568" cy="3310"/>
          </a:xfrm>
        </p:grpSpPr>
        <p:grpSp>
          <p:nvGrpSpPr>
            <p:cNvPr id="351246" name="Group 4">
              <a:extLst>
                <a:ext uri="{FF2B5EF4-FFF2-40B4-BE49-F238E27FC236}">
                  <a16:creationId xmlns:a16="http://schemas.microsoft.com/office/drawing/2014/main" id="{B054EA16-C950-476B-8F2A-4514ED045D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3" y="988"/>
              <a:ext cx="5315" cy="3182"/>
              <a:chOff x="253" y="988"/>
              <a:chExt cx="5315" cy="3182"/>
            </a:xfrm>
          </p:grpSpPr>
          <p:pic>
            <p:nvPicPr>
              <p:cNvPr id="351248" name="Picture 5" descr="F0529">
                <a:extLst>
                  <a:ext uri="{FF2B5EF4-FFF2-40B4-BE49-F238E27FC236}">
                    <a16:creationId xmlns:a16="http://schemas.microsoft.com/office/drawing/2014/main" id="{F1352B5E-D021-4053-B1F2-C2C89D094E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" y="1008"/>
                <a:ext cx="5315" cy="3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1249" name="Text Box 6">
                <a:extLst>
                  <a:ext uri="{FF2B5EF4-FFF2-40B4-BE49-F238E27FC236}">
                    <a16:creationId xmlns:a16="http://schemas.microsoft.com/office/drawing/2014/main" id="{BBE5B2F7-C1D5-422A-A52E-38F61D84D9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65" y="1728"/>
                <a:ext cx="764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PCSrc</a:t>
                </a:r>
                <a:r>
                  <a:rPr lang="en-US" altLang="en-US" sz="1200" baseline="-250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2</a:t>
                </a: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=Br Taken</a:t>
                </a:r>
                <a:endPara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1250" name="Text Box 7">
                <a:extLst>
                  <a:ext uri="{FF2B5EF4-FFF2-40B4-BE49-F238E27FC236}">
                    <a16:creationId xmlns:a16="http://schemas.microsoft.com/office/drawing/2014/main" id="{67275EAF-3FDA-4D8A-91EB-0217C2E48A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00" y="988"/>
                <a:ext cx="629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PCSrc</a:t>
                </a:r>
                <a:r>
                  <a:rPr lang="en-US" altLang="en-US" sz="1200" baseline="-250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1</a:t>
                </a: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=Jump</a:t>
                </a:r>
                <a:endPara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" name="Text Box 8">
                <a:extLst>
                  <a:ext uri="{FF2B5EF4-FFF2-40B4-BE49-F238E27FC236}">
                    <a16:creationId xmlns:a16="http://schemas.microsoft.com/office/drawing/2014/main" id="{B62C4B6A-1090-8342-B6D7-079CB52422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5" y="3600"/>
                <a:ext cx="684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/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i="0" kern="0">
                    <a:solidFill>
                      <a:srgbClr val="FF9900"/>
                    </a:solidFill>
                    <a:latin typeface="Calibri" charset="0"/>
                    <a:cs typeface="Calibri" charset="0"/>
                  </a:rPr>
                  <a:t>ALU operation</a:t>
                </a:r>
              </a:p>
            </p:txBody>
          </p:sp>
          <p:sp>
            <p:nvSpPr>
              <p:cNvPr id="29" name="Text Box 9">
                <a:extLst>
                  <a:ext uri="{FF2B5EF4-FFF2-40B4-BE49-F238E27FC236}">
                    <a16:creationId xmlns:a16="http://schemas.microsoft.com/office/drawing/2014/main" id="{3B3A5A51-B30A-B141-911B-15EAEACF5D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38" y="2893"/>
                <a:ext cx="163" cy="7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i="0" kern="0">
                    <a:solidFill>
                      <a:srgbClr val="000000"/>
                    </a:solidFill>
                    <a:latin typeface="Calibri" charset="0"/>
                    <a:cs typeface="Calibri" charset="0"/>
                  </a:rPr>
                  <a:t>bcond</a:t>
                </a:r>
              </a:p>
            </p:txBody>
          </p:sp>
        </p:grpSp>
        <p:sp>
          <p:nvSpPr>
            <p:cNvPr id="24" name="Rectangle 10">
              <a:extLst>
                <a:ext uri="{FF2B5EF4-FFF2-40B4-BE49-F238E27FC236}">
                  <a16:creationId xmlns:a16="http://schemas.microsoft.com/office/drawing/2014/main" id="{C30F9FBE-AA56-3A49-8395-B58A91899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80"/>
              <a:ext cx="1536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063DE8"/>
                </a:buClr>
                <a:buSzPct val="70000"/>
                <a:buFont typeface="Wingdings" charset="0"/>
                <a:buNone/>
                <a:defRPr/>
              </a:pPr>
              <a:r>
                <a:rPr lang="en-US" sz="800" kern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Calibri" charset="0"/>
                </a:rPr>
                <a:t>[Based on original figure from P&amp;H CO&amp;D, COPYRIGHT 2004 Elsevier. ALL RIGHTS RESERVED.]</a:t>
              </a:r>
            </a:p>
          </p:txBody>
        </p:sp>
      </p:grpSp>
      <p:grpSp>
        <p:nvGrpSpPr>
          <p:cNvPr id="30" name="Group 11">
            <a:extLst>
              <a:ext uri="{FF2B5EF4-FFF2-40B4-BE49-F238E27FC236}">
                <a16:creationId xmlns:a16="http://schemas.microsoft.com/office/drawing/2014/main" id="{3CC00BBD-BCA0-4577-A271-FD3BE944CA6A}"/>
              </a:ext>
            </a:extLst>
          </p:cNvPr>
          <p:cNvGrpSpPr>
            <a:grpSpLocks/>
          </p:cNvGrpSpPr>
          <p:nvPr/>
        </p:nvGrpSpPr>
        <p:grpSpPr bwMode="auto">
          <a:xfrm>
            <a:off x="-57150" y="1479550"/>
            <a:ext cx="8569325" cy="4087813"/>
            <a:chOff x="-36" y="932"/>
            <a:chExt cx="5398" cy="2575"/>
          </a:xfrm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527A7282-8043-9442-B774-FAFD1D1DD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2807"/>
              <a:ext cx="4406" cy="420"/>
            </a:xfrm>
            <a:custGeom>
              <a:avLst/>
              <a:gdLst>
                <a:gd name="T0" fmla="*/ 0 w 4406"/>
                <a:gd name="T1" fmla="*/ 25 h 420"/>
                <a:gd name="T2" fmla="*/ 516 w 4406"/>
                <a:gd name="T3" fmla="*/ 31 h 420"/>
                <a:gd name="T4" fmla="*/ 840 w 4406"/>
                <a:gd name="T5" fmla="*/ 211 h 420"/>
                <a:gd name="T6" fmla="*/ 1200 w 4406"/>
                <a:gd name="T7" fmla="*/ 217 h 420"/>
                <a:gd name="T8" fmla="*/ 1440 w 4406"/>
                <a:gd name="T9" fmla="*/ 121 h 420"/>
                <a:gd name="T10" fmla="*/ 2496 w 4406"/>
                <a:gd name="T11" fmla="*/ 121 h 420"/>
                <a:gd name="T12" fmla="*/ 2736 w 4406"/>
                <a:gd name="T13" fmla="*/ 217 h 420"/>
                <a:gd name="T14" fmla="*/ 3216 w 4406"/>
                <a:gd name="T15" fmla="*/ 217 h 420"/>
                <a:gd name="T16" fmla="*/ 3312 w 4406"/>
                <a:gd name="T17" fmla="*/ 409 h 420"/>
                <a:gd name="T18" fmla="*/ 3624 w 4406"/>
                <a:gd name="T19" fmla="*/ 283 h 420"/>
                <a:gd name="T20" fmla="*/ 3924 w 4406"/>
                <a:gd name="T21" fmla="*/ 355 h 420"/>
                <a:gd name="T22" fmla="*/ 4406 w 4406"/>
                <a:gd name="T23" fmla="*/ 350 h 4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406"/>
                <a:gd name="T37" fmla="*/ 0 h 420"/>
                <a:gd name="T38" fmla="*/ 4406 w 4406"/>
                <a:gd name="T39" fmla="*/ 420 h 4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406" h="420">
                  <a:moveTo>
                    <a:pt x="0" y="25"/>
                  </a:moveTo>
                  <a:cubicBezTo>
                    <a:pt x="86" y="26"/>
                    <a:pt x="376" y="0"/>
                    <a:pt x="516" y="31"/>
                  </a:cubicBezTo>
                  <a:cubicBezTo>
                    <a:pt x="656" y="62"/>
                    <a:pt x="726" y="180"/>
                    <a:pt x="840" y="211"/>
                  </a:cubicBezTo>
                  <a:cubicBezTo>
                    <a:pt x="954" y="242"/>
                    <a:pt x="1100" y="232"/>
                    <a:pt x="1200" y="217"/>
                  </a:cubicBezTo>
                  <a:cubicBezTo>
                    <a:pt x="1300" y="202"/>
                    <a:pt x="1224" y="137"/>
                    <a:pt x="1440" y="121"/>
                  </a:cubicBezTo>
                  <a:cubicBezTo>
                    <a:pt x="1656" y="105"/>
                    <a:pt x="2280" y="105"/>
                    <a:pt x="2496" y="121"/>
                  </a:cubicBezTo>
                  <a:cubicBezTo>
                    <a:pt x="2712" y="137"/>
                    <a:pt x="2616" y="201"/>
                    <a:pt x="2736" y="217"/>
                  </a:cubicBezTo>
                  <a:cubicBezTo>
                    <a:pt x="2856" y="233"/>
                    <a:pt x="3120" y="185"/>
                    <a:pt x="3216" y="217"/>
                  </a:cubicBezTo>
                  <a:cubicBezTo>
                    <a:pt x="3312" y="249"/>
                    <a:pt x="3244" y="398"/>
                    <a:pt x="3312" y="409"/>
                  </a:cubicBezTo>
                  <a:cubicBezTo>
                    <a:pt x="3380" y="420"/>
                    <a:pt x="3522" y="292"/>
                    <a:pt x="3624" y="283"/>
                  </a:cubicBezTo>
                  <a:cubicBezTo>
                    <a:pt x="3726" y="274"/>
                    <a:pt x="3794" y="344"/>
                    <a:pt x="3924" y="355"/>
                  </a:cubicBezTo>
                  <a:cubicBezTo>
                    <a:pt x="4054" y="366"/>
                    <a:pt x="4306" y="351"/>
                    <a:pt x="4406" y="350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FD481D5B-E9DF-4046-976C-3C078A6E9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932"/>
              <a:ext cx="5323" cy="1900"/>
            </a:xfrm>
            <a:custGeom>
              <a:avLst/>
              <a:gdLst>
                <a:gd name="T0" fmla="*/ 345 w 5323"/>
                <a:gd name="T1" fmla="*/ 1900 h 1900"/>
                <a:gd name="T2" fmla="*/ 543 w 5323"/>
                <a:gd name="T3" fmla="*/ 1684 h 1900"/>
                <a:gd name="T4" fmla="*/ 537 w 5323"/>
                <a:gd name="T5" fmla="*/ 700 h 1900"/>
                <a:gd name="T6" fmla="*/ 1161 w 5323"/>
                <a:gd name="T7" fmla="*/ 796 h 1900"/>
                <a:gd name="T8" fmla="*/ 3321 w 5323"/>
                <a:gd name="T9" fmla="*/ 796 h 1900"/>
                <a:gd name="T10" fmla="*/ 3609 w 5323"/>
                <a:gd name="T11" fmla="*/ 412 h 1900"/>
                <a:gd name="T12" fmla="*/ 4665 w 5323"/>
                <a:gd name="T13" fmla="*/ 412 h 1900"/>
                <a:gd name="T14" fmla="*/ 4953 w 5323"/>
                <a:gd name="T15" fmla="*/ 748 h 1900"/>
                <a:gd name="T16" fmla="*/ 5145 w 5323"/>
                <a:gd name="T17" fmla="*/ 604 h 1900"/>
                <a:gd name="T18" fmla="*/ 5163 w 5323"/>
                <a:gd name="T19" fmla="*/ 136 h 1900"/>
                <a:gd name="T20" fmla="*/ 4185 w 5323"/>
                <a:gd name="T21" fmla="*/ 40 h 1900"/>
                <a:gd name="T22" fmla="*/ 987 w 5323"/>
                <a:gd name="T23" fmla="*/ 64 h 1900"/>
                <a:gd name="T24" fmla="*/ 123 w 5323"/>
                <a:gd name="T25" fmla="*/ 424 h 1900"/>
                <a:gd name="T26" fmla="*/ 249 w 5323"/>
                <a:gd name="T27" fmla="*/ 1852 h 19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23"/>
                <a:gd name="T43" fmla="*/ 0 h 1900"/>
                <a:gd name="T44" fmla="*/ 5323 w 5323"/>
                <a:gd name="T45" fmla="*/ 1900 h 19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23" h="1900">
                  <a:moveTo>
                    <a:pt x="345" y="1900"/>
                  </a:moveTo>
                  <a:cubicBezTo>
                    <a:pt x="378" y="1864"/>
                    <a:pt x="511" y="1884"/>
                    <a:pt x="543" y="1684"/>
                  </a:cubicBezTo>
                  <a:cubicBezTo>
                    <a:pt x="575" y="1484"/>
                    <a:pt x="434" y="848"/>
                    <a:pt x="537" y="700"/>
                  </a:cubicBezTo>
                  <a:cubicBezTo>
                    <a:pt x="640" y="552"/>
                    <a:pt x="697" y="780"/>
                    <a:pt x="1161" y="796"/>
                  </a:cubicBezTo>
                  <a:cubicBezTo>
                    <a:pt x="1625" y="812"/>
                    <a:pt x="2913" y="860"/>
                    <a:pt x="3321" y="796"/>
                  </a:cubicBezTo>
                  <a:cubicBezTo>
                    <a:pt x="3729" y="732"/>
                    <a:pt x="3385" y="476"/>
                    <a:pt x="3609" y="412"/>
                  </a:cubicBezTo>
                  <a:cubicBezTo>
                    <a:pt x="3833" y="348"/>
                    <a:pt x="4441" y="356"/>
                    <a:pt x="4665" y="412"/>
                  </a:cubicBezTo>
                  <a:cubicBezTo>
                    <a:pt x="4889" y="468"/>
                    <a:pt x="4873" y="716"/>
                    <a:pt x="4953" y="748"/>
                  </a:cubicBezTo>
                  <a:cubicBezTo>
                    <a:pt x="5033" y="780"/>
                    <a:pt x="5110" y="706"/>
                    <a:pt x="5145" y="604"/>
                  </a:cubicBezTo>
                  <a:cubicBezTo>
                    <a:pt x="5180" y="502"/>
                    <a:pt x="5323" y="230"/>
                    <a:pt x="5163" y="136"/>
                  </a:cubicBezTo>
                  <a:cubicBezTo>
                    <a:pt x="5003" y="42"/>
                    <a:pt x="4881" y="52"/>
                    <a:pt x="4185" y="40"/>
                  </a:cubicBezTo>
                  <a:cubicBezTo>
                    <a:pt x="3489" y="28"/>
                    <a:pt x="1664" y="0"/>
                    <a:pt x="987" y="64"/>
                  </a:cubicBezTo>
                  <a:cubicBezTo>
                    <a:pt x="310" y="128"/>
                    <a:pt x="246" y="126"/>
                    <a:pt x="123" y="424"/>
                  </a:cubicBezTo>
                  <a:cubicBezTo>
                    <a:pt x="0" y="722"/>
                    <a:pt x="223" y="1555"/>
                    <a:pt x="249" y="1852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3" name="Text Box 14">
              <a:extLst>
                <a:ext uri="{FF2B5EF4-FFF2-40B4-BE49-F238E27FC236}">
                  <a16:creationId xmlns:a16="http://schemas.microsoft.com/office/drawing/2014/main" id="{1BA9D1D2-8D20-4F48-8D1D-7C9A841EC0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" y="273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200ps</a:t>
              </a:r>
            </a:p>
          </p:txBody>
        </p:sp>
        <p:sp>
          <p:nvSpPr>
            <p:cNvPr id="34" name="Text Box 15">
              <a:extLst>
                <a:ext uri="{FF2B5EF4-FFF2-40B4-BE49-F238E27FC236}">
                  <a16:creationId xmlns:a16="http://schemas.microsoft.com/office/drawing/2014/main" id="{63B6A11D-DD6F-DA44-BEF0-4A0C3F89A6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8" y="27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250ps</a:t>
              </a:r>
            </a:p>
          </p:txBody>
        </p:sp>
        <p:sp>
          <p:nvSpPr>
            <p:cNvPr id="35" name="Text Box 16">
              <a:extLst>
                <a:ext uri="{FF2B5EF4-FFF2-40B4-BE49-F238E27FC236}">
                  <a16:creationId xmlns:a16="http://schemas.microsoft.com/office/drawing/2014/main" id="{F061C48D-AC51-DD4A-9A1D-FB75A2BD64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6" y="3168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350ps</a:t>
              </a:r>
            </a:p>
          </p:txBody>
        </p:sp>
        <p:sp>
          <p:nvSpPr>
            <p:cNvPr id="36" name="Text Box 17">
              <a:extLst>
                <a:ext uri="{FF2B5EF4-FFF2-40B4-BE49-F238E27FC236}">
                  <a16:creationId xmlns:a16="http://schemas.microsoft.com/office/drawing/2014/main" id="{C569FCB4-4C24-AA4E-BD4E-F600F82E5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2" y="15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7" name="Text Box 18">
              <a:extLst>
                <a:ext uri="{FF2B5EF4-FFF2-40B4-BE49-F238E27FC236}">
                  <a16:creationId xmlns:a16="http://schemas.microsoft.com/office/drawing/2014/main" id="{ED97509A-622D-524E-BAA0-48D6D263A4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6" y="225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8" name="Text Box 19">
              <a:extLst>
                <a:ext uri="{FF2B5EF4-FFF2-40B4-BE49-F238E27FC236}">
                  <a16:creationId xmlns:a16="http://schemas.microsoft.com/office/drawing/2014/main" id="{FD3897A6-A985-2249-9AE7-F671A3DEA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40" y="321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550ps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Title 1">
            <a:extLst>
              <a:ext uri="{FF2B5EF4-FFF2-40B4-BE49-F238E27FC236}">
                <a16:creationId xmlns:a16="http://schemas.microsoft.com/office/drawing/2014/main" id="{99580F79-EDB3-451A-B248-42C724C793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Branch Taken</a:t>
            </a:r>
          </a:p>
        </p:txBody>
      </p:sp>
      <p:sp>
        <p:nvSpPr>
          <p:cNvPr id="352258" name="Content Placeholder 2">
            <a:extLst>
              <a:ext uri="{FF2B5EF4-FFF2-40B4-BE49-F238E27FC236}">
                <a16:creationId xmlns:a16="http://schemas.microsoft.com/office/drawing/2014/main" id="{93E7A2EB-251C-4CB7-8D65-70714E8BB0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2259" name="Slide Number Placeholder 3">
            <a:extLst>
              <a:ext uri="{FF2B5EF4-FFF2-40B4-BE49-F238E27FC236}">
                <a16:creationId xmlns:a16="http://schemas.microsoft.com/office/drawing/2014/main" id="{7D5C6C7B-6737-4545-97EB-5E2584576A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EEC3877-77FB-4204-8680-7EEBD6642D1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52260" name="Group 3">
            <a:extLst>
              <a:ext uri="{FF2B5EF4-FFF2-40B4-BE49-F238E27FC236}">
                <a16:creationId xmlns:a16="http://schemas.microsoft.com/office/drawing/2014/main" id="{B7D261FB-B30B-4466-9E26-40D698F4F5DF}"/>
              </a:ext>
            </a:extLst>
          </p:cNvPr>
          <p:cNvGrpSpPr>
            <a:grpSpLocks/>
          </p:cNvGrpSpPr>
          <p:nvPr/>
        </p:nvGrpSpPr>
        <p:grpSpPr bwMode="auto">
          <a:xfrm>
            <a:off x="0" y="1568450"/>
            <a:ext cx="8839200" cy="5254625"/>
            <a:chOff x="0" y="988"/>
            <a:chExt cx="5568" cy="3310"/>
          </a:xfrm>
        </p:grpSpPr>
        <p:pic>
          <p:nvPicPr>
            <p:cNvPr id="352271" name="Picture 4" descr="F0529">
              <a:extLst>
                <a:ext uri="{FF2B5EF4-FFF2-40B4-BE49-F238E27FC236}">
                  <a16:creationId xmlns:a16="http://schemas.microsoft.com/office/drawing/2014/main" id="{D5F0A264-2B04-4EE9-97BC-F133394E9D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" y="1008"/>
              <a:ext cx="5315" cy="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2272" name="Text Box 5">
              <a:extLst>
                <a:ext uri="{FF2B5EF4-FFF2-40B4-BE49-F238E27FC236}">
                  <a16:creationId xmlns:a16="http://schemas.microsoft.com/office/drawing/2014/main" id="{03B7D77A-8515-40A5-9E87-DD46BA63B3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" y="1728"/>
              <a:ext cx="76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2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=Br Taken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52273" name="Text Box 6">
              <a:extLst>
                <a:ext uri="{FF2B5EF4-FFF2-40B4-BE49-F238E27FC236}">
                  <a16:creationId xmlns:a16="http://schemas.microsoft.com/office/drawing/2014/main" id="{5EB69C6B-E8DA-4D1F-9D56-9C63579126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0" y="988"/>
              <a:ext cx="62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1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=Jump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Text Box 7">
              <a:extLst>
                <a:ext uri="{FF2B5EF4-FFF2-40B4-BE49-F238E27FC236}">
                  <a16:creationId xmlns:a16="http://schemas.microsoft.com/office/drawing/2014/main" id="{9A347213-B668-AA46-A3D1-C19C0FD72D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5" y="3600"/>
              <a:ext cx="6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0" kern="0">
                  <a:solidFill>
                    <a:srgbClr val="FF9900"/>
                  </a:solidFill>
                  <a:latin typeface="Calibri" charset="0"/>
                  <a:cs typeface="Calibri" charset="0"/>
                </a:rPr>
                <a:t>ALU operation</a:t>
              </a:r>
            </a:p>
          </p:txBody>
        </p:sp>
        <p:sp>
          <p:nvSpPr>
            <p:cNvPr id="27" name="Text Box 8">
              <a:extLst>
                <a:ext uri="{FF2B5EF4-FFF2-40B4-BE49-F238E27FC236}">
                  <a16:creationId xmlns:a16="http://schemas.microsoft.com/office/drawing/2014/main" id="{BB5FCB45-F8EE-414A-8135-48BF8E8EE0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" y="2893"/>
              <a:ext cx="163" cy="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lIns="0" tIns="0" rIns="0" bIns="0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i="0" kern="0">
                  <a:solidFill>
                    <a:srgbClr val="000000"/>
                  </a:solidFill>
                  <a:latin typeface="Calibri" charset="0"/>
                  <a:cs typeface="Calibri" charset="0"/>
                </a:rPr>
                <a:t>bcond</a:t>
              </a:r>
            </a:p>
          </p:txBody>
        </p:sp>
        <p:sp>
          <p:nvSpPr>
            <p:cNvPr id="28" name="Rectangle 9">
              <a:extLst>
                <a:ext uri="{FF2B5EF4-FFF2-40B4-BE49-F238E27FC236}">
                  <a16:creationId xmlns:a16="http://schemas.microsoft.com/office/drawing/2014/main" id="{3CBDCA24-13E5-F347-96B0-F54827C34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80"/>
              <a:ext cx="1536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063DE8"/>
                </a:buClr>
                <a:buSzPct val="70000"/>
                <a:buFont typeface="Wingdings" charset="0"/>
                <a:buNone/>
                <a:defRPr/>
              </a:pPr>
              <a:r>
                <a:rPr lang="en-US" sz="800" kern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Calibri" charset="0"/>
                </a:rPr>
                <a:t>[Based on original figure from P&amp;H CO&amp;D, COPYRIGHT 2004 Elsevier. ALL RIGHTS RESERVED.]</a:t>
              </a:r>
            </a:p>
          </p:txBody>
        </p:sp>
      </p:grpSp>
      <p:grpSp>
        <p:nvGrpSpPr>
          <p:cNvPr id="29" name="Group 10">
            <a:extLst>
              <a:ext uri="{FF2B5EF4-FFF2-40B4-BE49-F238E27FC236}">
                <a16:creationId xmlns:a16="http://schemas.microsoft.com/office/drawing/2014/main" id="{CA50A1EB-0EC9-4DCA-A455-5207715DA80E}"/>
              </a:ext>
            </a:extLst>
          </p:cNvPr>
          <p:cNvGrpSpPr>
            <a:grpSpLocks/>
          </p:cNvGrpSpPr>
          <p:nvPr/>
        </p:nvGrpSpPr>
        <p:grpSpPr bwMode="auto">
          <a:xfrm>
            <a:off x="-434975" y="1076325"/>
            <a:ext cx="9288463" cy="4046538"/>
            <a:chOff x="-274" y="678"/>
            <a:chExt cx="5851" cy="2549"/>
          </a:xfrm>
        </p:grpSpPr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7AF1F0DE-31DB-A142-AA65-0C709238D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4" y="678"/>
              <a:ext cx="5851" cy="2549"/>
            </a:xfrm>
            <a:custGeom>
              <a:avLst/>
              <a:gdLst>
                <a:gd name="T0" fmla="*/ 658 w 5851"/>
                <a:gd name="T1" fmla="*/ 2154 h 2549"/>
                <a:gd name="T2" fmla="*/ 1174 w 5851"/>
                <a:gd name="T3" fmla="*/ 2160 h 2549"/>
                <a:gd name="T4" fmla="*/ 1498 w 5851"/>
                <a:gd name="T5" fmla="*/ 2340 h 2549"/>
                <a:gd name="T6" fmla="*/ 1858 w 5851"/>
                <a:gd name="T7" fmla="*/ 2346 h 2549"/>
                <a:gd name="T8" fmla="*/ 2098 w 5851"/>
                <a:gd name="T9" fmla="*/ 2250 h 2549"/>
                <a:gd name="T10" fmla="*/ 3154 w 5851"/>
                <a:gd name="T11" fmla="*/ 2250 h 2549"/>
                <a:gd name="T12" fmla="*/ 3394 w 5851"/>
                <a:gd name="T13" fmla="*/ 2346 h 2549"/>
                <a:gd name="T14" fmla="*/ 3874 w 5851"/>
                <a:gd name="T15" fmla="*/ 2346 h 2549"/>
                <a:gd name="T16" fmla="*/ 3970 w 5851"/>
                <a:gd name="T17" fmla="*/ 2538 h 2549"/>
                <a:gd name="T18" fmla="*/ 4282 w 5851"/>
                <a:gd name="T19" fmla="*/ 2412 h 2549"/>
                <a:gd name="T20" fmla="*/ 4612 w 5851"/>
                <a:gd name="T21" fmla="*/ 2289 h 2549"/>
                <a:gd name="T22" fmla="*/ 4641 w 5851"/>
                <a:gd name="T23" fmla="*/ 1327 h 2549"/>
                <a:gd name="T24" fmla="*/ 5021 w 5851"/>
                <a:gd name="T25" fmla="*/ 1312 h 2549"/>
                <a:gd name="T26" fmla="*/ 4991 w 5851"/>
                <a:gd name="T27" fmla="*/ 875 h 2549"/>
                <a:gd name="T28" fmla="*/ 5487 w 5851"/>
                <a:gd name="T29" fmla="*/ 963 h 2549"/>
                <a:gd name="T30" fmla="*/ 5064 w 5851"/>
                <a:gd name="T31" fmla="*/ 292 h 2549"/>
                <a:gd name="T32" fmla="*/ 763 w 5851"/>
                <a:gd name="T33" fmla="*/ 277 h 2549"/>
                <a:gd name="T34" fmla="*/ 485 w 5851"/>
                <a:gd name="T35" fmla="*/ 1954 h 254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51"/>
                <a:gd name="T55" fmla="*/ 0 h 2549"/>
                <a:gd name="T56" fmla="*/ 5851 w 5851"/>
                <a:gd name="T57" fmla="*/ 2549 h 254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51" h="2549">
                  <a:moveTo>
                    <a:pt x="658" y="2154"/>
                  </a:moveTo>
                  <a:cubicBezTo>
                    <a:pt x="744" y="2155"/>
                    <a:pt x="1034" y="2129"/>
                    <a:pt x="1174" y="2160"/>
                  </a:cubicBezTo>
                  <a:cubicBezTo>
                    <a:pt x="1314" y="2191"/>
                    <a:pt x="1384" y="2309"/>
                    <a:pt x="1498" y="2340"/>
                  </a:cubicBezTo>
                  <a:cubicBezTo>
                    <a:pt x="1612" y="2371"/>
                    <a:pt x="1758" y="2361"/>
                    <a:pt x="1858" y="2346"/>
                  </a:cubicBezTo>
                  <a:cubicBezTo>
                    <a:pt x="1958" y="2331"/>
                    <a:pt x="1882" y="2266"/>
                    <a:pt x="2098" y="2250"/>
                  </a:cubicBezTo>
                  <a:cubicBezTo>
                    <a:pt x="2314" y="2234"/>
                    <a:pt x="2938" y="2234"/>
                    <a:pt x="3154" y="2250"/>
                  </a:cubicBezTo>
                  <a:cubicBezTo>
                    <a:pt x="3370" y="2266"/>
                    <a:pt x="3274" y="2330"/>
                    <a:pt x="3394" y="2346"/>
                  </a:cubicBezTo>
                  <a:cubicBezTo>
                    <a:pt x="3514" y="2362"/>
                    <a:pt x="3778" y="2314"/>
                    <a:pt x="3874" y="2346"/>
                  </a:cubicBezTo>
                  <a:cubicBezTo>
                    <a:pt x="3970" y="2378"/>
                    <a:pt x="3902" y="2527"/>
                    <a:pt x="3970" y="2538"/>
                  </a:cubicBezTo>
                  <a:cubicBezTo>
                    <a:pt x="4038" y="2549"/>
                    <a:pt x="4175" y="2453"/>
                    <a:pt x="4282" y="2412"/>
                  </a:cubicBezTo>
                  <a:cubicBezTo>
                    <a:pt x="4389" y="2371"/>
                    <a:pt x="4552" y="2470"/>
                    <a:pt x="4612" y="2289"/>
                  </a:cubicBezTo>
                  <a:cubicBezTo>
                    <a:pt x="4672" y="2108"/>
                    <a:pt x="4573" y="1490"/>
                    <a:pt x="4641" y="1327"/>
                  </a:cubicBezTo>
                  <a:cubicBezTo>
                    <a:pt x="4709" y="1164"/>
                    <a:pt x="4963" y="1387"/>
                    <a:pt x="5021" y="1312"/>
                  </a:cubicBezTo>
                  <a:cubicBezTo>
                    <a:pt x="5079" y="1237"/>
                    <a:pt x="4913" y="933"/>
                    <a:pt x="4991" y="875"/>
                  </a:cubicBezTo>
                  <a:cubicBezTo>
                    <a:pt x="5069" y="817"/>
                    <a:pt x="5475" y="1060"/>
                    <a:pt x="5487" y="963"/>
                  </a:cubicBezTo>
                  <a:cubicBezTo>
                    <a:pt x="5499" y="866"/>
                    <a:pt x="5851" y="406"/>
                    <a:pt x="5064" y="292"/>
                  </a:cubicBezTo>
                  <a:cubicBezTo>
                    <a:pt x="4277" y="178"/>
                    <a:pt x="1526" y="0"/>
                    <a:pt x="763" y="277"/>
                  </a:cubicBezTo>
                  <a:cubicBezTo>
                    <a:pt x="0" y="554"/>
                    <a:pt x="543" y="1605"/>
                    <a:pt x="485" y="1954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352263" name="Group 12">
              <a:extLst>
                <a:ext uri="{FF2B5EF4-FFF2-40B4-BE49-F238E27FC236}">
                  <a16:creationId xmlns:a16="http://schemas.microsoft.com/office/drawing/2014/main" id="{B3B28997-1DB8-43EC-918E-46B232FCA8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" y="1344"/>
              <a:ext cx="4749" cy="1731"/>
              <a:chOff x="12" y="1344"/>
              <a:chExt cx="4749" cy="1731"/>
            </a:xfrm>
          </p:grpSpPr>
          <p:sp>
            <p:nvSpPr>
              <p:cNvPr id="32" name="Freeform 13">
                <a:extLst>
                  <a:ext uri="{FF2B5EF4-FFF2-40B4-BE49-F238E27FC236}">
                    <a16:creationId xmlns:a16="http://schemas.microsoft.com/office/drawing/2014/main" id="{7D0E6E74-91EB-A349-A3BF-DA00CE2DA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" y="1422"/>
                <a:ext cx="4377" cy="1410"/>
              </a:xfrm>
              <a:custGeom>
                <a:avLst/>
                <a:gdLst>
                  <a:gd name="T0" fmla="*/ 0 w 4377"/>
                  <a:gd name="T1" fmla="*/ 1410 h 1410"/>
                  <a:gd name="T2" fmla="*/ 198 w 4377"/>
                  <a:gd name="T3" fmla="*/ 1194 h 1410"/>
                  <a:gd name="T4" fmla="*/ 192 w 4377"/>
                  <a:gd name="T5" fmla="*/ 210 h 1410"/>
                  <a:gd name="T6" fmla="*/ 816 w 4377"/>
                  <a:gd name="T7" fmla="*/ 306 h 1410"/>
                  <a:gd name="T8" fmla="*/ 2976 w 4377"/>
                  <a:gd name="T9" fmla="*/ 306 h 1410"/>
                  <a:gd name="T10" fmla="*/ 3750 w 4377"/>
                  <a:gd name="T11" fmla="*/ 262 h 1410"/>
                  <a:gd name="T12" fmla="*/ 4100 w 4377"/>
                  <a:gd name="T13" fmla="*/ 87 h 1410"/>
                  <a:gd name="T14" fmla="*/ 4377 w 4377"/>
                  <a:gd name="T15" fmla="*/ 0 h 14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77"/>
                  <a:gd name="T25" fmla="*/ 0 h 1410"/>
                  <a:gd name="T26" fmla="*/ 4377 w 4377"/>
                  <a:gd name="T27" fmla="*/ 1410 h 14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77" h="1410">
                    <a:moveTo>
                      <a:pt x="0" y="1410"/>
                    </a:moveTo>
                    <a:cubicBezTo>
                      <a:pt x="33" y="1374"/>
                      <a:pt x="166" y="1394"/>
                      <a:pt x="198" y="1194"/>
                    </a:cubicBezTo>
                    <a:cubicBezTo>
                      <a:pt x="230" y="994"/>
                      <a:pt x="89" y="358"/>
                      <a:pt x="192" y="210"/>
                    </a:cubicBezTo>
                    <a:cubicBezTo>
                      <a:pt x="295" y="62"/>
                      <a:pt x="352" y="290"/>
                      <a:pt x="816" y="306"/>
                    </a:cubicBezTo>
                    <a:cubicBezTo>
                      <a:pt x="1280" y="322"/>
                      <a:pt x="2487" y="313"/>
                      <a:pt x="2976" y="306"/>
                    </a:cubicBezTo>
                    <a:cubicBezTo>
                      <a:pt x="3465" y="299"/>
                      <a:pt x="3563" y="298"/>
                      <a:pt x="3750" y="262"/>
                    </a:cubicBezTo>
                    <a:cubicBezTo>
                      <a:pt x="3937" y="226"/>
                      <a:pt x="3996" y="131"/>
                      <a:pt x="4100" y="87"/>
                    </a:cubicBezTo>
                    <a:cubicBezTo>
                      <a:pt x="4204" y="43"/>
                      <a:pt x="4319" y="18"/>
                      <a:pt x="4377" y="0"/>
                    </a:cubicBezTo>
                  </a:path>
                </a:pathLst>
              </a:custGeom>
              <a:noFill/>
              <a:ln w="76200">
                <a:solidFill>
                  <a:srgbClr val="063DE8"/>
                </a:solidFill>
                <a:round/>
                <a:headEnd type="oval" w="med" len="med"/>
                <a:tailEnd type="triangle" w="med" len="med"/>
              </a:ln>
              <a:extLst>
                <a:ext uri="{909E8E84-426E-40dd-AFC4-6F175D3DCCD1}"/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3" name="Text Box 14">
                <a:extLst>
                  <a:ext uri="{FF2B5EF4-FFF2-40B4-BE49-F238E27FC236}">
                    <a16:creationId xmlns:a16="http://schemas.microsoft.com/office/drawing/2014/main" id="{8FB0DBC6-8AE4-3748-B506-5D062FAB10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64" y="2736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200ps</a:t>
                </a:r>
              </a:p>
            </p:txBody>
          </p:sp>
          <p:sp>
            <p:nvSpPr>
              <p:cNvPr id="34" name="Text Box 15">
                <a:extLst>
                  <a:ext uri="{FF2B5EF4-FFF2-40B4-BE49-F238E27FC236}">
                    <a16:creationId xmlns:a16="http://schemas.microsoft.com/office/drawing/2014/main" id="{24EE876B-C8FA-5840-974D-61487B1ED7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28" y="2784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250ps</a:t>
                </a:r>
              </a:p>
            </p:txBody>
          </p:sp>
          <p:sp>
            <p:nvSpPr>
              <p:cNvPr id="35" name="Text Box 16">
                <a:extLst>
                  <a:ext uri="{FF2B5EF4-FFF2-40B4-BE49-F238E27FC236}">
                    <a16:creationId xmlns:a16="http://schemas.microsoft.com/office/drawing/2014/main" id="{D1EF92CE-BAA6-074B-9953-565046E41C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08" y="2544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350ps</a:t>
                </a:r>
              </a:p>
            </p:txBody>
          </p:sp>
          <p:sp>
            <p:nvSpPr>
              <p:cNvPr id="36" name="Text Box 17">
                <a:extLst>
                  <a:ext uri="{FF2B5EF4-FFF2-40B4-BE49-F238E27FC236}">
                    <a16:creationId xmlns:a16="http://schemas.microsoft.com/office/drawing/2014/main" id="{E4752F87-BCBE-4740-8830-A03E6D60F6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2" y="1440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100ps</a:t>
                </a:r>
              </a:p>
            </p:txBody>
          </p:sp>
          <p:sp>
            <p:nvSpPr>
              <p:cNvPr id="37" name="Text Box 18">
                <a:extLst>
                  <a:ext uri="{FF2B5EF4-FFF2-40B4-BE49-F238E27FC236}">
                    <a16:creationId xmlns:a16="http://schemas.microsoft.com/office/drawing/2014/main" id="{4D31B4F1-9DC2-3A47-B7F5-95DE3DFC49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" y="2256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350ps</a:t>
                </a:r>
              </a:p>
            </p:txBody>
          </p:sp>
          <p:sp>
            <p:nvSpPr>
              <p:cNvPr id="38" name="Text Box 19">
                <a:extLst>
                  <a:ext uri="{FF2B5EF4-FFF2-40B4-BE49-F238E27FC236}">
                    <a16:creationId xmlns:a16="http://schemas.microsoft.com/office/drawing/2014/main" id="{9EC41216-B0AB-8949-8F6F-0779B67DE0D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0" y="1344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200ps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Title 1">
            <a:extLst>
              <a:ext uri="{FF2B5EF4-FFF2-40B4-BE49-F238E27FC236}">
                <a16:creationId xmlns:a16="http://schemas.microsoft.com/office/drawing/2014/main" id="{C06EC43B-8783-4E0D-B0A5-800591A488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Jump</a:t>
            </a:r>
          </a:p>
        </p:txBody>
      </p:sp>
      <p:sp>
        <p:nvSpPr>
          <p:cNvPr id="353282" name="Content Placeholder 2">
            <a:extLst>
              <a:ext uri="{FF2B5EF4-FFF2-40B4-BE49-F238E27FC236}">
                <a16:creationId xmlns:a16="http://schemas.microsoft.com/office/drawing/2014/main" id="{FC23D288-BB2D-4CF2-B5CC-3E5C1B7683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3283" name="Slide Number Placeholder 3">
            <a:extLst>
              <a:ext uri="{FF2B5EF4-FFF2-40B4-BE49-F238E27FC236}">
                <a16:creationId xmlns:a16="http://schemas.microsoft.com/office/drawing/2014/main" id="{383AAF00-5829-4932-AA27-9EA07B1FEC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ED4C3B1-B62D-4A7D-83DF-DEE81C4BE61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53284" name="Group 3">
            <a:extLst>
              <a:ext uri="{FF2B5EF4-FFF2-40B4-BE49-F238E27FC236}">
                <a16:creationId xmlns:a16="http://schemas.microsoft.com/office/drawing/2014/main" id="{4DD3241D-D7D0-4B56-A8C0-81A470178F5D}"/>
              </a:ext>
            </a:extLst>
          </p:cNvPr>
          <p:cNvGrpSpPr>
            <a:grpSpLocks/>
          </p:cNvGrpSpPr>
          <p:nvPr/>
        </p:nvGrpSpPr>
        <p:grpSpPr bwMode="auto">
          <a:xfrm>
            <a:off x="401638" y="1568450"/>
            <a:ext cx="8437562" cy="5051425"/>
            <a:chOff x="253" y="988"/>
            <a:chExt cx="5315" cy="3182"/>
          </a:xfrm>
        </p:grpSpPr>
        <p:pic>
          <p:nvPicPr>
            <p:cNvPr id="353293" name="Picture 4" descr="F0529">
              <a:extLst>
                <a:ext uri="{FF2B5EF4-FFF2-40B4-BE49-F238E27FC236}">
                  <a16:creationId xmlns:a16="http://schemas.microsoft.com/office/drawing/2014/main" id="{C2197553-40AE-4A6C-8E2D-296E7140BA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" y="1008"/>
              <a:ext cx="5315" cy="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3294" name="Text Box 5">
              <a:extLst>
                <a:ext uri="{FF2B5EF4-FFF2-40B4-BE49-F238E27FC236}">
                  <a16:creationId xmlns:a16="http://schemas.microsoft.com/office/drawing/2014/main" id="{F43DFDA8-431D-46AC-8FBC-F1247059E4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" y="1728"/>
              <a:ext cx="76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2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=Br Taken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53295" name="Text Box 6">
              <a:extLst>
                <a:ext uri="{FF2B5EF4-FFF2-40B4-BE49-F238E27FC236}">
                  <a16:creationId xmlns:a16="http://schemas.microsoft.com/office/drawing/2014/main" id="{2CD7B4D6-AB23-4EE8-A796-4DB28E0541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0" y="988"/>
              <a:ext cx="62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1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=Jump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Text Box 7">
              <a:extLst>
                <a:ext uri="{FF2B5EF4-FFF2-40B4-BE49-F238E27FC236}">
                  <a16:creationId xmlns:a16="http://schemas.microsoft.com/office/drawing/2014/main" id="{9F525769-DA02-8E42-AE31-28BDFF409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5" y="3600"/>
              <a:ext cx="6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0" kern="0">
                  <a:solidFill>
                    <a:srgbClr val="FF9900"/>
                  </a:solidFill>
                  <a:latin typeface="Calibri" charset="0"/>
                  <a:cs typeface="Calibri" charset="0"/>
                </a:rPr>
                <a:t>ALU operation</a:t>
              </a:r>
            </a:p>
          </p:txBody>
        </p:sp>
        <p:sp>
          <p:nvSpPr>
            <p:cNvPr id="24" name="Text Box 8">
              <a:extLst>
                <a:ext uri="{FF2B5EF4-FFF2-40B4-BE49-F238E27FC236}">
                  <a16:creationId xmlns:a16="http://schemas.microsoft.com/office/drawing/2014/main" id="{D02FEEB7-A16E-7E44-AAAB-FD7E0A24C0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" y="2893"/>
              <a:ext cx="163" cy="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lIns="0" tIns="0" rIns="0" bIns="0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i="0" kern="0">
                  <a:solidFill>
                    <a:srgbClr val="000000"/>
                  </a:solidFill>
                  <a:latin typeface="Calibri" charset="0"/>
                  <a:cs typeface="Calibri" charset="0"/>
                </a:rPr>
                <a:t>bcond</a:t>
              </a:r>
            </a:p>
          </p:txBody>
        </p:sp>
      </p:grpSp>
      <p:sp>
        <p:nvSpPr>
          <p:cNvPr id="25" name="Rectangle 9">
            <a:extLst>
              <a:ext uri="{FF2B5EF4-FFF2-40B4-BE49-F238E27FC236}">
                <a16:creationId xmlns:a16="http://schemas.microsoft.com/office/drawing/2014/main" id="{6C215EA5-2975-1342-911B-31A0142C30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2438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[Based on original figure from P&amp;H CO&amp;D, COPYRIGHT 2004 Elsevier. ALL RIGHTS RESERVED.]</a:t>
            </a:r>
          </a:p>
        </p:txBody>
      </p:sp>
      <p:grpSp>
        <p:nvGrpSpPr>
          <p:cNvPr id="26" name="Group 10">
            <a:extLst>
              <a:ext uri="{FF2B5EF4-FFF2-40B4-BE49-F238E27FC236}">
                <a16:creationId xmlns:a16="http://schemas.microsoft.com/office/drawing/2014/main" id="{61B6669A-F7AD-45A5-BAF1-34179B8BF821}"/>
              </a:ext>
            </a:extLst>
          </p:cNvPr>
          <p:cNvGrpSpPr>
            <a:grpSpLocks/>
          </p:cNvGrpSpPr>
          <p:nvPr/>
        </p:nvGrpSpPr>
        <p:grpSpPr bwMode="auto">
          <a:xfrm>
            <a:off x="-269875" y="1052513"/>
            <a:ext cx="8974138" cy="3757612"/>
            <a:chOff x="-170" y="663"/>
            <a:chExt cx="5653" cy="2367"/>
          </a:xfrm>
        </p:grpSpPr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ECE1AD18-6719-0543-8B99-49BA74205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0" y="663"/>
              <a:ext cx="5653" cy="2367"/>
            </a:xfrm>
            <a:custGeom>
              <a:avLst/>
              <a:gdLst>
                <a:gd name="T0" fmla="*/ 554 w 5653"/>
                <a:gd name="T1" fmla="*/ 2169 h 2367"/>
                <a:gd name="T2" fmla="*/ 1070 w 5653"/>
                <a:gd name="T3" fmla="*/ 2175 h 2367"/>
                <a:gd name="T4" fmla="*/ 1394 w 5653"/>
                <a:gd name="T5" fmla="*/ 2355 h 2367"/>
                <a:gd name="T6" fmla="*/ 1708 w 5653"/>
                <a:gd name="T7" fmla="*/ 2246 h 2367"/>
                <a:gd name="T8" fmla="*/ 1752 w 5653"/>
                <a:gd name="T9" fmla="*/ 1736 h 2367"/>
                <a:gd name="T10" fmla="*/ 2233 w 5653"/>
                <a:gd name="T11" fmla="*/ 1473 h 2367"/>
                <a:gd name="T12" fmla="*/ 3181 w 5653"/>
                <a:gd name="T13" fmla="*/ 1313 h 2367"/>
                <a:gd name="T14" fmla="*/ 3225 w 5653"/>
                <a:gd name="T15" fmla="*/ 453 h 2367"/>
                <a:gd name="T16" fmla="*/ 5150 w 5653"/>
                <a:gd name="T17" fmla="*/ 467 h 2367"/>
                <a:gd name="T18" fmla="*/ 5339 w 5653"/>
                <a:gd name="T19" fmla="*/ 875 h 2367"/>
                <a:gd name="T20" fmla="*/ 5485 w 5653"/>
                <a:gd name="T21" fmla="*/ 525 h 2367"/>
                <a:gd name="T22" fmla="*/ 4333 w 5653"/>
                <a:gd name="T23" fmla="*/ 219 h 2367"/>
                <a:gd name="T24" fmla="*/ 659 w 5653"/>
                <a:gd name="T25" fmla="*/ 292 h 2367"/>
                <a:gd name="T26" fmla="*/ 381 w 5653"/>
                <a:gd name="T27" fmla="*/ 1969 h 2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53"/>
                <a:gd name="T43" fmla="*/ 0 h 2367"/>
                <a:gd name="T44" fmla="*/ 5653 w 5653"/>
                <a:gd name="T45" fmla="*/ 2367 h 2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53" h="2367">
                  <a:moveTo>
                    <a:pt x="554" y="2169"/>
                  </a:moveTo>
                  <a:cubicBezTo>
                    <a:pt x="640" y="2170"/>
                    <a:pt x="930" y="2144"/>
                    <a:pt x="1070" y="2175"/>
                  </a:cubicBezTo>
                  <a:cubicBezTo>
                    <a:pt x="1210" y="2206"/>
                    <a:pt x="1288" y="2343"/>
                    <a:pt x="1394" y="2355"/>
                  </a:cubicBezTo>
                  <a:cubicBezTo>
                    <a:pt x="1500" y="2367"/>
                    <a:pt x="1648" y="2349"/>
                    <a:pt x="1708" y="2246"/>
                  </a:cubicBezTo>
                  <a:cubicBezTo>
                    <a:pt x="1768" y="2143"/>
                    <a:pt x="1665" y="1865"/>
                    <a:pt x="1752" y="1736"/>
                  </a:cubicBezTo>
                  <a:cubicBezTo>
                    <a:pt x="1839" y="1607"/>
                    <a:pt x="1995" y="1543"/>
                    <a:pt x="2233" y="1473"/>
                  </a:cubicBezTo>
                  <a:cubicBezTo>
                    <a:pt x="2471" y="1403"/>
                    <a:pt x="3016" y="1483"/>
                    <a:pt x="3181" y="1313"/>
                  </a:cubicBezTo>
                  <a:cubicBezTo>
                    <a:pt x="3346" y="1143"/>
                    <a:pt x="2897" y="594"/>
                    <a:pt x="3225" y="453"/>
                  </a:cubicBezTo>
                  <a:cubicBezTo>
                    <a:pt x="3553" y="312"/>
                    <a:pt x="4798" y="397"/>
                    <a:pt x="5150" y="467"/>
                  </a:cubicBezTo>
                  <a:cubicBezTo>
                    <a:pt x="5502" y="537"/>
                    <a:pt x="5283" y="865"/>
                    <a:pt x="5339" y="875"/>
                  </a:cubicBezTo>
                  <a:cubicBezTo>
                    <a:pt x="5395" y="885"/>
                    <a:pt x="5653" y="634"/>
                    <a:pt x="5485" y="525"/>
                  </a:cubicBezTo>
                  <a:cubicBezTo>
                    <a:pt x="5317" y="416"/>
                    <a:pt x="5137" y="258"/>
                    <a:pt x="4333" y="219"/>
                  </a:cubicBezTo>
                  <a:cubicBezTo>
                    <a:pt x="3529" y="180"/>
                    <a:pt x="1318" y="0"/>
                    <a:pt x="659" y="292"/>
                  </a:cubicBezTo>
                  <a:cubicBezTo>
                    <a:pt x="0" y="584"/>
                    <a:pt x="439" y="1620"/>
                    <a:pt x="381" y="1969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353288" name="Group 12">
              <a:extLst>
                <a:ext uri="{FF2B5EF4-FFF2-40B4-BE49-F238E27FC236}">
                  <a16:creationId xmlns:a16="http://schemas.microsoft.com/office/drawing/2014/main" id="{7E3270F0-178A-4763-BB02-76BAC65638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" y="1113"/>
              <a:ext cx="5347" cy="1914"/>
              <a:chOff x="11" y="1113"/>
              <a:chExt cx="5347" cy="1914"/>
            </a:xfrm>
          </p:grpSpPr>
          <p:sp>
            <p:nvSpPr>
              <p:cNvPr id="29" name="Freeform 13">
                <a:extLst>
                  <a:ext uri="{FF2B5EF4-FFF2-40B4-BE49-F238E27FC236}">
                    <a16:creationId xmlns:a16="http://schemas.microsoft.com/office/drawing/2014/main" id="{28F091AE-F81F-1A47-B158-1DA017BDB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" y="1113"/>
                <a:ext cx="4974" cy="1719"/>
              </a:xfrm>
              <a:custGeom>
                <a:avLst/>
                <a:gdLst>
                  <a:gd name="T0" fmla="*/ 0 w 4974"/>
                  <a:gd name="T1" fmla="*/ 1719 h 1719"/>
                  <a:gd name="T2" fmla="*/ 198 w 4974"/>
                  <a:gd name="T3" fmla="*/ 1503 h 1719"/>
                  <a:gd name="T4" fmla="*/ 192 w 4974"/>
                  <a:gd name="T5" fmla="*/ 519 h 1719"/>
                  <a:gd name="T6" fmla="*/ 816 w 4974"/>
                  <a:gd name="T7" fmla="*/ 615 h 1719"/>
                  <a:gd name="T8" fmla="*/ 1038 w 4974"/>
                  <a:gd name="T9" fmla="*/ 557 h 1719"/>
                  <a:gd name="T10" fmla="*/ 1490 w 4974"/>
                  <a:gd name="T11" fmla="*/ 75 h 1719"/>
                  <a:gd name="T12" fmla="*/ 4435 w 4974"/>
                  <a:gd name="T13" fmla="*/ 105 h 1719"/>
                  <a:gd name="T14" fmla="*/ 4727 w 4974"/>
                  <a:gd name="T15" fmla="*/ 207 h 17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974"/>
                  <a:gd name="T25" fmla="*/ 0 h 1719"/>
                  <a:gd name="T26" fmla="*/ 4974 w 4974"/>
                  <a:gd name="T27" fmla="*/ 1719 h 171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974" h="1719">
                    <a:moveTo>
                      <a:pt x="0" y="1719"/>
                    </a:moveTo>
                    <a:cubicBezTo>
                      <a:pt x="33" y="1683"/>
                      <a:pt x="166" y="1703"/>
                      <a:pt x="198" y="1503"/>
                    </a:cubicBezTo>
                    <a:cubicBezTo>
                      <a:pt x="230" y="1303"/>
                      <a:pt x="89" y="667"/>
                      <a:pt x="192" y="519"/>
                    </a:cubicBezTo>
                    <a:cubicBezTo>
                      <a:pt x="295" y="371"/>
                      <a:pt x="675" y="609"/>
                      <a:pt x="816" y="615"/>
                    </a:cubicBezTo>
                    <a:cubicBezTo>
                      <a:pt x="957" y="621"/>
                      <a:pt x="926" y="647"/>
                      <a:pt x="1038" y="557"/>
                    </a:cubicBezTo>
                    <a:cubicBezTo>
                      <a:pt x="1150" y="467"/>
                      <a:pt x="924" y="150"/>
                      <a:pt x="1490" y="75"/>
                    </a:cubicBezTo>
                    <a:cubicBezTo>
                      <a:pt x="2056" y="0"/>
                      <a:pt x="3896" y="83"/>
                      <a:pt x="4435" y="105"/>
                    </a:cubicBezTo>
                    <a:cubicBezTo>
                      <a:pt x="4974" y="127"/>
                      <a:pt x="4666" y="186"/>
                      <a:pt x="4727" y="207"/>
                    </a:cubicBezTo>
                  </a:path>
                </a:pathLst>
              </a:custGeom>
              <a:noFill/>
              <a:ln w="76200">
                <a:solidFill>
                  <a:srgbClr val="063DE8"/>
                </a:solidFill>
                <a:round/>
                <a:headEnd type="oval" w="med" len="med"/>
                <a:tailEnd type="triangle" w="med" len="med"/>
              </a:ln>
              <a:extLst>
                <a:ext uri="{909E8E84-426E-40dd-AFC4-6F175D3DCCD1}"/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0" name="Text Box 14">
                <a:extLst>
                  <a:ext uri="{FF2B5EF4-FFF2-40B4-BE49-F238E27FC236}">
                    <a16:creationId xmlns:a16="http://schemas.microsoft.com/office/drawing/2014/main" id="{5C59C92B-28FF-5C45-B890-E0B299ADA3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63" y="2736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200ps</a:t>
                </a:r>
              </a:p>
            </p:txBody>
          </p:sp>
          <p:sp>
            <p:nvSpPr>
              <p:cNvPr id="31" name="Text Box 15">
                <a:extLst>
                  <a:ext uri="{FF2B5EF4-FFF2-40B4-BE49-F238E27FC236}">
                    <a16:creationId xmlns:a16="http://schemas.microsoft.com/office/drawing/2014/main" id="{D93542EE-C2FB-5F42-A876-D7981610990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1" y="1440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100ps</a:t>
                </a:r>
              </a:p>
            </p:txBody>
          </p:sp>
          <p:sp>
            <p:nvSpPr>
              <p:cNvPr id="32" name="Text Box 16">
                <a:extLst>
                  <a:ext uri="{FF2B5EF4-FFF2-40B4-BE49-F238E27FC236}">
                    <a16:creationId xmlns:a16="http://schemas.microsoft.com/office/drawing/2014/main" id="{46224653-475C-B447-A24E-B431740D0B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" y="2256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200ps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5" name="Title 1">
            <a:extLst>
              <a:ext uri="{FF2B5EF4-FFF2-40B4-BE49-F238E27FC236}">
                <a16:creationId xmlns:a16="http://schemas.microsoft.com/office/drawing/2014/main" id="{4DC3E379-03B2-42EC-B85A-AE41026CBB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About Control Logic?	</a:t>
            </a:r>
          </a:p>
        </p:txBody>
      </p:sp>
      <p:sp>
        <p:nvSpPr>
          <p:cNvPr id="57346" name="Content Placeholder 2">
            <a:extLst>
              <a:ext uri="{FF2B5EF4-FFF2-40B4-BE49-F238E27FC236}">
                <a16:creationId xmlns:a16="http://schemas.microsoft.com/office/drawing/2014/main" id="{8C7DC0B6-092C-4239-86D2-60601E3388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does that affect the critical path?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Food for thought for you: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control logic be on the critical path?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Historical example: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CDC 5600: control store access too long…</a:t>
            </a:r>
          </a:p>
        </p:txBody>
      </p:sp>
      <p:sp>
        <p:nvSpPr>
          <p:cNvPr id="354307" name="Slide Number Placeholder 3">
            <a:extLst>
              <a:ext uri="{FF2B5EF4-FFF2-40B4-BE49-F238E27FC236}">
                <a16:creationId xmlns:a16="http://schemas.microsoft.com/office/drawing/2014/main" id="{D23C13DC-3D8A-4CA9-9CA4-2DF6DA57E1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2A810B5-7723-4DBE-9BCC-4FE161D45E6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Title 1">
            <a:extLst>
              <a:ext uri="{FF2B5EF4-FFF2-40B4-BE49-F238E27FC236}">
                <a16:creationId xmlns:a16="http://schemas.microsoft.com/office/drawing/2014/main" id="{8FB6700D-F481-4F84-9335-245813EF8C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the Slowest Instruction to Process?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DE0BD-1730-41C4-BF3A-65D2C928912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Memory is not magic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if memory </a:t>
            </a:r>
            <a:r>
              <a:rPr lang="en-US" altLang="en-US" i="1">
                <a:ea typeface="ＭＳ Ｐゴシック" panose="020B0600070205080204" pitchFamily="34" charset="-128"/>
              </a:rPr>
              <a:t>sometimes</a:t>
            </a:r>
            <a:r>
              <a:rPr lang="en-US" altLang="en-US">
                <a:ea typeface="ＭＳ Ｐゴシック" panose="020B0600070205080204" pitchFamily="34" charset="-128"/>
              </a:rPr>
              <a:t> takes 100ms to access?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Does it make sense to have a simple register to register add or jump to take {100ms+all else to do a memory operation}?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And, what if you need to access memory more than once to process an instruction?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Which instructions need this?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Do you provide multiple ports to memory?</a:t>
            </a:r>
          </a:p>
        </p:txBody>
      </p:sp>
      <p:sp>
        <p:nvSpPr>
          <p:cNvPr id="355331" name="Slide Number Placeholder 3">
            <a:extLst>
              <a:ext uri="{FF2B5EF4-FFF2-40B4-BE49-F238E27FC236}">
                <a16:creationId xmlns:a16="http://schemas.microsoft.com/office/drawing/2014/main" id="{97BF238A-6046-444B-AEAE-30E9E369FE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146F40B-FB1A-41BE-8CCD-F6D95EEBAD6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Title 1">
            <a:extLst>
              <a:ext uri="{FF2B5EF4-FFF2-40B4-BE49-F238E27FC236}">
                <a16:creationId xmlns:a16="http://schemas.microsoft.com/office/drawing/2014/main" id="{E0E1BF73-F5EB-401C-AF15-3907F7CCC0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 Cycle uArch: Complexity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40A132-F711-4D60-AA65-96D0B177D5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" y="85090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Contrived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All instructions run as slow as the slowest instruction</a:t>
            </a:r>
          </a:p>
          <a:p>
            <a:pPr lvl="1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Inefficient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All instructions run as slow as the slowest instruction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Must provide worst-case combinational resources in parallel as required by any instruction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Need to replicate a resource if it is needed more than once by an instruction during different parts of the instruction processing cycle</a:t>
            </a: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Not necessarily the simplest way to implement an ISA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Single-cycle implementation of REP MOVS (x86) or INDEX (VAX)?</a:t>
            </a:r>
          </a:p>
          <a:p>
            <a:pPr lvl="1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Not easy to optimize/improve performance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Optimizing the common case does not work (e.g. common instructions)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Need to optimize the worst case all the time</a:t>
            </a:r>
          </a:p>
        </p:txBody>
      </p:sp>
      <p:sp>
        <p:nvSpPr>
          <p:cNvPr id="356355" name="Slide Number Placeholder 3">
            <a:extLst>
              <a:ext uri="{FF2B5EF4-FFF2-40B4-BE49-F238E27FC236}">
                <a16:creationId xmlns:a16="http://schemas.microsoft.com/office/drawing/2014/main" id="{6235D7B5-284F-46A8-8611-4EC1003C7D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FB197BE-481A-4D2E-B66B-0DBF21E3558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7" name="Title 1">
            <a:extLst>
              <a:ext uri="{FF2B5EF4-FFF2-40B4-BE49-F238E27FC236}">
                <a16:creationId xmlns:a16="http://schemas.microsoft.com/office/drawing/2014/main" id="{ED6EE50A-9587-4AC3-ADC4-C3BE5B6931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(Micro)architecture Design Principles</a:t>
            </a:r>
          </a:p>
        </p:txBody>
      </p:sp>
      <p:sp>
        <p:nvSpPr>
          <p:cNvPr id="37890" name="Content Placeholder 2">
            <a:extLst>
              <a:ext uri="{FF2B5EF4-FFF2-40B4-BE49-F238E27FC236}">
                <a16:creationId xmlns:a16="http://schemas.microsoft.com/office/drawing/2014/main" id="{71F41D21-E04C-4025-BA1C-510B079F4C6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Critical path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Find and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decrease the maximum combinational logic delay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Break a path into multiple cycles if it takes too long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Bread and butter (common case) design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Spend time and resources on where it matters most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i.e., improve what the machine is really designed to do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Common case vs. uncommon case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Balanced design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Balance</a:t>
            </a:r>
            <a:r>
              <a:rPr lang="en-US" altLang="en-US">
                <a:ea typeface="ＭＳ Ｐゴシック" panose="020B0600070205080204" pitchFamily="34" charset="-128"/>
              </a:rPr>
              <a:t> instruction/data flow through hardware components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Design to eliminate bottlenecks</a:t>
            </a:r>
            <a:r>
              <a:rPr lang="en-US" altLang="en-US">
                <a:ea typeface="ＭＳ Ｐゴシック" panose="020B0600070205080204" pitchFamily="34" charset="-128"/>
              </a:rPr>
              <a:t>: balance the hardware for the work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sz="1800">
              <a:ea typeface="ＭＳ Ｐゴシック" panose="020B0600070205080204" pitchFamily="34" charset="-128"/>
            </a:endParaRPr>
          </a:p>
          <a:p>
            <a:pPr lvl="1">
              <a:buFont typeface="Wingdings" panose="05000000000000000000" pitchFamily="2" charset="2"/>
              <a:buNone/>
            </a:pPr>
            <a:endParaRPr lang="en-US" altLang="en-US" sz="1800">
              <a:ea typeface="ＭＳ Ｐゴシック" panose="020B0600070205080204" pitchFamily="34" charset="-128"/>
            </a:endParaRPr>
          </a:p>
          <a:p>
            <a:pPr lvl="1">
              <a:buFont typeface="Wingdings" panose="05000000000000000000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7379" name="Slide Number Placeholder 3">
            <a:extLst>
              <a:ext uri="{FF2B5EF4-FFF2-40B4-BE49-F238E27FC236}">
                <a16:creationId xmlns:a16="http://schemas.microsoft.com/office/drawing/2014/main" id="{9129BA31-9A84-4EC2-B875-14D5F70DD0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01FB5EC-FDA7-4A46-AF4F-4DCB6C6AE6A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Title 1">
            <a:extLst>
              <a:ext uri="{FF2B5EF4-FFF2-40B4-BE49-F238E27FC236}">
                <a16:creationId xmlns:a16="http://schemas.microsoft.com/office/drawing/2014/main" id="{8CA1905D-EF92-454E-B555-7682F2CCCC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Design vs. Design Principles</a:t>
            </a:r>
          </a:p>
        </p:txBody>
      </p:sp>
      <p:sp>
        <p:nvSpPr>
          <p:cNvPr id="37890" name="Content Placeholder 2">
            <a:extLst>
              <a:ext uri="{FF2B5EF4-FFF2-40B4-BE49-F238E27FC236}">
                <a16:creationId xmlns:a16="http://schemas.microsoft.com/office/drawing/2014/main" id="{778CDD55-152F-8B44-8CF0-EC864234E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Critical path design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Bread and butter (common case) design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Balanced design</a:t>
            </a:r>
          </a:p>
          <a:p>
            <a:pPr marL="0" indent="0">
              <a:buFont typeface="Wingdings" charset="0"/>
              <a:buNone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 marL="0" indent="0" algn="ctr">
              <a:buFont typeface="Wingdings" charset="0"/>
              <a:buNone/>
              <a:defRPr/>
            </a:pPr>
            <a:r>
              <a:rPr lang="en-US" i="1" dirty="0">
                <a:solidFill>
                  <a:srgbClr val="FF0000"/>
                </a:solidFill>
              </a:rPr>
              <a:t>How does a single-cycle microarchitecture fare in light of these principles?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 lvl="1">
              <a:buFont typeface="Wingdings" charset="0"/>
              <a:buChar char="q"/>
              <a:defRPr/>
            </a:pPr>
            <a:endParaRPr lang="en-US" sz="1800" dirty="0"/>
          </a:p>
          <a:p>
            <a:pPr lvl="1">
              <a:buFont typeface="Wingdings" charset="0"/>
              <a:buChar char="q"/>
              <a:defRPr/>
            </a:pPr>
            <a:endParaRPr lang="en-US" sz="1800" dirty="0"/>
          </a:p>
          <a:p>
            <a:pPr lvl="1">
              <a:buFont typeface="Wingdings" charset="0"/>
              <a:buNone/>
              <a:defRPr/>
            </a:pPr>
            <a:endParaRPr lang="en-US" sz="1800" dirty="0">
              <a:ea typeface="ＭＳ Ｐゴシック" charset="0"/>
            </a:endParaRPr>
          </a:p>
          <a:p>
            <a:pPr lvl="1">
              <a:buFont typeface="Wingdings" charset="0"/>
              <a:buNone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</p:txBody>
      </p:sp>
      <p:sp>
        <p:nvSpPr>
          <p:cNvPr id="358403" name="Slide Number Placeholder 3">
            <a:extLst>
              <a:ext uri="{FF2B5EF4-FFF2-40B4-BE49-F238E27FC236}">
                <a16:creationId xmlns:a16="http://schemas.microsoft.com/office/drawing/2014/main" id="{1AE5489C-0729-439B-B54A-AE3CD4B196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7824730-58F4-4F3A-BB4C-A0420879B4E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Title 1">
            <a:extLst>
              <a:ext uri="{FF2B5EF4-FFF2-40B4-BE49-F238E27FC236}">
                <a16:creationId xmlns:a16="http://schemas.microsoft.com/office/drawing/2014/main" id="{F6F7C69B-1FCF-4B40-8CAE-7BE2B8901B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Dataflow Model (of a Computer)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169F6E-E1E4-4B17-98E1-315515BC9BB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Von Neumann model: An instruction is fetched and executed in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control flow order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As specified by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instruction pointer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Sequential unless explicit control flow instruction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Dataflow model: An instruction is fetched and executed in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data flow order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i.e., when its operands are ready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i.e., there is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no instruction pointer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 ordering specified by data flow dependence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Each instruction specifies “who” should receive the result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An instruction can “fire” whenever all operands are received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Potentially many instructions can execute at the same time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Inherently more parallel</a:t>
            </a:r>
          </a:p>
        </p:txBody>
      </p:sp>
      <p:sp>
        <p:nvSpPr>
          <p:cNvPr id="110595" name="Slide Number Placeholder 3">
            <a:extLst>
              <a:ext uri="{FF2B5EF4-FFF2-40B4-BE49-F238E27FC236}">
                <a16:creationId xmlns:a16="http://schemas.microsoft.com/office/drawing/2014/main" id="{F0ACDF1A-1C81-4829-A30A-BECDE0ADE2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F8931C1-9766-4879-9D1A-8AABD91628F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5" name="Title 1">
            <a:extLst>
              <a:ext uri="{FF2B5EF4-FFF2-40B4-BE49-F238E27FC236}">
                <a16:creationId xmlns:a16="http://schemas.microsoft.com/office/drawing/2014/main" id="{3599735B-0820-4E91-9601-32FEB19876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System Design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BDE721-F5D6-4A8A-9B26-7B311A4200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designing computer systems/architectures, it is important to follow good principles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Remember: “principled design” from our first lecture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Frank Lloyd Wright: “</a:t>
            </a:r>
            <a:r>
              <a:rPr lang="en-US" altLang="ja-JP">
                <a:ea typeface="ＭＳ Ｐゴシック" panose="020B0600070205080204" pitchFamily="34" charset="-128"/>
              </a:rPr>
              <a:t>architecture […] based upon </a:t>
            </a:r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principle</a:t>
            </a:r>
            <a:r>
              <a:rPr lang="en-US" altLang="ja-JP">
                <a:ea typeface="ＭＳ Ｐゴシック" panose="020B0600070205080204" pitchFamily="34" charset="-128"/>
              </a:rPr>
              <a:t>, and not upon 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precedent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</a:p>
        </p:txBody>
      </p:sp>
      <p:sp>
        <p:nvSpPr>
          <p:cNvPr id="359427" name="Slide Number Placeholder 3">
            <a:extLst>
              <a:ext uri="{FF2B5EF4-FFF2-40B4-BE49-F238E27FC236}">
                <a16:creationId xmlns:a16="http://schemas.microsoft.com/office/drawing/2014/main" id="{09B43ACD-F41A-40DA-A55F-A29CAE4B31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C0DE53C-D335-43A1-91D4-EA05A426725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9A3EB62-DE43-42CF-B56A-BCA8D06EE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44675"/>
            <a:ext cx="8424863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323253-A7B1-487A-AE95-1E54419CE4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831975"/>
            <a:ext cx="8424863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0451" name="Title 1">
            <a:extLst>
              <a:ext uri="{FF2B5EF4-FFF2-40B4-BE49-F238E27FC236}">
                <a16:creationId xmlns:a16="http://schemas.microsoft.com/office/drawing/2014/main" id="{E665B1CB-248F-40CB-9D51-673E42813E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From Lecture 1</a:t>
            </a:r>
          </a:p>
        </p:txBody>
      </p:sp>
      <p:sp>
        <p:nvSpPr>
          <p:cNvPr id="360452" name="Content Placeholder 2">
            <a:extLst>
              <a:ext uri="{FF2B5EF4-FFF2-40B4-BE49-F238E27FC236}">
                <a16:creationId xmlns:a16="http://schemas.microsoft.com/office/drawing/2014/main" id="{A453CC4D-3D00-4119-A12E-31FA49D9DE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“architecture […] based upon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principle</a:t>
            </a:r>
            <a:r>
              <a:rPr lang="en-US" altLang="en-US">
                <a:ea typeface="ＭＳ Ｐゴシック" panose="020B0600070205080204" pitchFamily="34" charset="-128"/>
              </a:rPr>
              <a:t>, and not upon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</a:p>
        </p:txBody>
      </p:sp>
      <p:sp>
        <p:nvSpPr>
          <p:cNvPr id="360453" name="Slide Number Placeholder 3">
            <a:extLst>
              <a:ext uri="{FF2B5EF4-FFF2-40B4-BE49-F238E27FC236}">
                <a16:creationId xmlns:a16="http://schemas.microsoft.com/office/drawing/2014/main" id="{CFE3D71F-DECA-4753-87E0-25722D79B9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B5E42BD-E40B-4DEF-9581-FB525A22DBC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3" name="Title 1">
            <a:extLst>
              <a:ext uri="{FF2B5EF4-FFF2-40B4-BE49-F238E27FC236}">
                <a16:creationId xmlns:a16="http://schemas.microsoft.com/office/drawing/2014/main" id="{A50CD913-160B-43FA-833B-258A3B3EE5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System Design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CE40E-F2FC-4236-9ED1-31AFB85F3F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868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will continue to cover key principles in this course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Here are some references where you can learn more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sz="2000">
                <a:ea typeface="ＭＳ Ｐゴシック" panose="020B0600070205080204" pitchFamily="34" charset="-128"/>
              </a:rPr>
              <a:t>Yale Patt, “</a:t>
            </a:r>
            <a:r>
              <a:rPr lang="en-US" altLang="ja-JP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Requirements, Bottlenecks, and Good Fortune: Agents for Microprocessor Evolution</a:t>
            </a:r>
            <a:r>
              <a:rPr lang="en-US" altLang="ja-JP" sz="2000">
                <a:ea typeface="ＭＳ Ｐゴシック" panose="020B0600070205080204" pitchFamily="34" charset="-128"/>
              </a:rPr>
              <a:t>,</a:t>
            </a:r>
            <a:r>
              <a:rPr lang="en-US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>
                <a:ea typeface="ＭＳ Ｐゴシック" panose="020B0600070205080204" pitchFamily="34" charset="-128"/>
              </a:rPr>
              <a:t> Proc. of IEEE, 2001. (Levels of transformation, design point, etc)</a:t>
            </a:r>
          </a:p>
          <a:p>
            <a:r>
              <a:rPr lang="en-US" altLang="en-US" sz="2000">
                <a:ea typeface="ＭＳ Ｐゴシック" panose="020B0600070205080204" pitchFamily="34" charset="-128"/>
              </a:rPr>
              <a:t>Mike Flynn, </a:t>
            </a:r>
            <a:r>
              <a:rPr lang="ja-JP" altLang="en-US" sz="2000">
                <a:ea typeface="ＭＳ Ｐゴシック" panose="020B0600070205080204" pitchFamily="34" charset="-128"/>
              </a:rPr>
              <a:t>“</a:t>
            </a:r>
            <a:r>
              <a:rPr lang="en-US" altLang="ja-JP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Very High-Speed Computing Systems</a:t>
            </a:r>
            <a:r>
              <a:rPr lang="en-US" altLang="ja-JP" sz="2000">
                <a:ea typeface="ＭＳ Ｐゴシック" panose="020B0600070205080204" pitchFamily="34" charset="-128"/>
              </a:rPr>
              <a:t>,</a:t>
            </a:r>
            <a:r>
              <a:rPr lang="ja-JP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>
                <a:ea typeface="ＭＳ Ｐゴシック" panose="020B0600070205080204" pitchFamily="34" charset="-128"/>
              </a:rPr>
              <a:t> Proc. of IEEE, 1966. (Flynn’s Bottleneck </a:t>
            </a:r>
            <a:r>
              <a:rPr lang="en-US" altLang="ja-JP" sz="2000">
                <a:ea typeface="ＭＳ Ｐゴシック" panose="020B0600070205080204" pitchFamily="34" charset="-128"/>
                <a:sym typeface="Wingdings" panose="05000000000000000000" pitchFamily="2" charset="2"/>
              </a:rPr>
              <a:t> Balanced design)</a:t>
            </a:r>
            <a:endParaRPr lang="en-US" altLang="ja-JP" sz="2000">
              <a:ea typeface="ＭＳ Ｐゴシック" panose="020B0600070205080204" pitchFamily="34" charset="-128"/>
            </a:endParaRPr>
          </a:p>
          <a:p>
            <a:r>
              <a:rPr lang="en-US" altLang="en-US" sz="2000">
                <a:ea typeface="ＭＳ Ｐゴシック" panose="020B0600070205080204" pitchFamily="34" charset="-128"/>
              </a:rPr>
              <a:t>Gene M. Amdahl, "</a:t>
            </a:r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Validity of the single processor approach to achieving large scale computing capabilities</a:t>
            </a:r>
            <a:r>
              <a:rPr lang="en-US" altLang="en-US" sz="2000">
                <a:ea typeface="ＭＳ Ｐゴシック" panose="020B0600070205080204" pitchFamily="34" charset="-128"/>
              </a:rPr>
              <a:t>," AFIPS Conference, April 1967. (Amdahl’s Law </a:t>
            </a:r>
            <a:r>
              <a:rPr lang="en-US" altLang="en-US" sz="2000">
                <a:ea typeface="ＭＳ Ｐゴシック" panose="020B0600070205080204" pitchFamily="34" charset="-128"/>
                <a:sym typeface="Wingdings" panose="05000000000000000000" pitchFamily="2" charset="2"/>
              </a:rPr>
              <a:t> Common-case design)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r>
              <a:rPr lang="en-US" altLang="en-US" sz="2000">
                <a:ea typeface="ＭＳ Ｐゴシック" panose="020B0600070205080204" pitchFamily="34" charset="-128"/>
              </a:rPr>
              <a:t>Butler W. Lampson, “</a:t>
            </a:r>
            <a:r>
              <a:rPr lang="en-US" altLang="ja-JP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Hints for Computer System Design</a:t>
            </a:r>
            <a:r>
              <a:rPr lang="en-US" altLang="ja-JP" sz="2000">
                <a:ea typeface="ＭＳ Ｐゴシック" panose="020B0600070205080204" pitchFamily="34" charset="-128"/>
              </a:rPr>
              <a:t>,</a:t>
            </a:r>
            <a:r>
              <a:rPr lang="en-US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>
                <a:ea typeface="ＭＳ Ｐゴシック" panose="020B0600070205080204" pitchFamily="34" charset="-128"/>
              </a:rPr>
              <a:t> ACM Operating Systems Review, 1983.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  <a:hlinkClick r:id="rId2"/>
              </a:rPr>
              <a:t>http://research.microsoft.com/pubs/68221/acrobat.pdf</a:t>
            </a:r>
            <a:r>
              <a:rPr lang="en-US" altLang="en-US" sz="2000">
                <a:ea typeface="ＭＳ Ｐゴシック" panose="020B0600070205080204" pitchFamily="34" charset="-128"/>
              </a:rPr>
              <a:t> 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61475" name="Slide Number Placeholder 3">
            <a:extLst>
              <a:ext uri="{FF2B5EF4-FFF2-40B4-BE49-F238E27FC236}">
                <a16:creationId xmlns:a16="http://schemas.microsoft.com/office/drawing/2014/main" id="{FD60440A-3039-41CC-9943-6063EA7695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B40A559-E716-4E8F-8C46-A26F89D9029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7" name="Title 1">
            <a:extLst>
              <a:ext uri="{FF2B5EF4-FFF2-40B4-BE49-F238E27FC236}">
                <a16:creationId xmlns:a16="http://schemas.microsoft.com/office/drawing/2014/main" id="{971649CE-6EEB-46C7-B5B7-E18E99AF22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Key System Design Principle 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F95075-EAA2-4691-8553-751E4205A9B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Keep it simple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“Everything should be made as simple as possible,           but no simpler.”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Albert Einstein</a:t>
            </a:r>
          </a:p>
          <a:p>
            <a:endParaRPr lang="en-US" altLang="en-US" i="1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And,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keep it low cost</a:t>
            </a:r>
            <a:r>
              <a:rPr lang="en-US" altLang="en-US">
                <a:ea typeface="ＭＳ Ｐゴシック" panose="020B0600070205080204" pitchFamily="34" charset="-128"/>
              </a:rPr>
              <a:t>: “</a:t>
            </a:r>
            <a:r>
              <a:rPr lang="en-US" altLang="ja-JP">
                <a:ea typeface="ＭＳ Ｐゴシック" panose="020B0600070205080204" pitchFamily="34" charset="-128"/>
              </a:rPr>
              <a:t>An engineer is a person who can   do for a dime what any fool can do for a dollar.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endParaRPr lang="en-US" altLang="ja-JP">
              <a:ea typeface="ＭＳ Ｐゴシック" panose="020B0600070205080204" pitchFamily="34" charset="-128"/>
            </a:endParaRPr>
          </a:p>
          <a:p>
            <a:endParaRPr lang="en-US" altLang="en-US" i="1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For more, see: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Butler W. Lampson,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Hints for Computer System Design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ACM Operating Systems Review, 1983.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hlinkClick r:id="rId2"/>
              </a:rPr>
              <a:t>http://research.microsoft.com/pubs/68221/acrobat.pdf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62499" name="Slide Number Placeholder 3">
            <a:extLst>
              <a:ext uri="{FF2B5EF4-FFF2-40B4-BE49-F238E27FC236}">
                <a16:creationId xmlns:a16="http://schemas.microsoft.com/office/drawing/2014/main" id="{463D9EA3-CF87-4198-B470-5EFBDAAAD6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4CACE3E4-507E-4CF6-A4A3-86128AB17C5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9F37F2-9908-4D60-842B-DB7059DAAA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286000"/>
            <a:ext cx="14605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07E1FA-88C4-4C38-A89B-A68F7B8DEE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4038600"/>
            <a:ext cx="10017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1" name="Title 4">
            <a:extLst>
              <a:ext uri="{FF2B5EF4-FFF2-40B4-BE49-F238E27FC236}">
                <a16:creationId xmlns:a16="http://schemas.microsoft.com/office/drawing/2014/main" id="{4FE1AF7F-CFB0-4C42-B44A-B8DDE429C2A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Multi-Cycle Microarchitectures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 i="1">
              <a:ea typeface="ＭＳ Ｐゴシック" panose="020B0600070205080204" pitchFamily="34" charset="-128"/>
            </a:endParaRPr>
          </a:p>
        </p:txBody>
      </p:sp>
      <p:sp>
        <p:nvSpPr>
          <p:cNvPr id="363522" name="Subtitle 5">
            <a:extLst>
              <a:ext uri="{FF2B5EF4-FFF2-40B4-BE49-F238E27FC236}">
                <a16:creationId xmlns:a16="http://schemas.microsoft.com/office/drawing/2014/main" id="{661C6AB2-7109-444D-A873-94E59AE56B5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63523" name="Slide Number Placeholder 3">
            <a:extLst>
              <a:ext uri="{FF2B5EF4-FFF2-40B4-BE49-F238E27FC236}">
                <a16:creationId xmlns:a16="http://schemas.microsoft.com/office/drawing/2014/main" id="{EECD7F91-3393-4719-82AA-FB52675F4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FC7903B2-29FB-4430-88B1-CD81E5DF4D73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144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5" name="Title 1">
            <a:extLst>
              <a:ext uri="{FF2B5EF4-FFF2-40B4-BE49-F238E27FC236}">
                <a16:creationId xmlns:a16="http://schemas.microsoft.com/office/drawing/2014/main" id="{BAD3A802-56ED-4025-80F1-929C8611A8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Multi-Cycle Microarchitectures</a:t>
            </a:r>
          </a:p>
        </p:txBody>
      </p:sp>
      <p:sp>
        <p:nvSpPr>
          <p:cNvPr id="91138" name="Content Placeholder 2">
            <a:extLst>
              <a:ext uri="{FF2B5EF4-FFF2-40B4-BE49-F238E27FC236}">
                <a16:creationId xmlns:a16="http://schemas.microsoft.com/office/drawing/2014/main" id="{CCF1F0EF-CC94-4E1A-9567-B01B3E42E6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Goal: Let each instruction take (close to) only as much time it really needs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Idea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Determine clock cycle time independently of instruction processing time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Each instruction takes as many clock cycles as it needs to take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Multiple state transitions per instruction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The states followed by each instruction is different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64547" name="Slide Number Placeholder 3">
            <a:extLst>
              <a:ext uri="{FF2B5EF4-FFF2-40B4-BE49-F238E27FC236}">
                <a16:creationId xmlns:a16="http://schemas.microsoft.com/office/drawing/2014/main" id="{D738D53C-73D8-49FE-AF3F-35D1942353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6C0CD5D-7BE5-4057-AF65-490483EF097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69" name="Title 1">
            <a:extLst>
              <a:ext uri="{FF2B5EF4-FFF2-40B4-BE49-F238E27FC236}">
                <a16:creationId xmlns:a16="http://schemas.microsoft.com/office/drawing/2014/main" id="{4B0C7023-4993-4B37-B04A-95EDB8AFEC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>
                <a:ea typeface="ＭＳ Ｐゴシック" panose="020B0600070205080204" pitchFamily="34" charset="-128"/>
              </a:rPr>
              <a:t>Remember: The “Process instruction” Step</a:t>
            </a:r>
            <a:br>
              <a:rPr lang="en-US" altLang="en-US" sz="3800">
                <a:ea typeface="ＭＳ Ｐゴシック" panose="020B0600070205080204" pitchFamily="34" charset="-128"/>
              </a:rPr>
            </a:br>
            <a:endParaRPr lang="en-US" altLang="en-US" sz="380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F705F-38B7-4D1E-A579-4B59F28AD75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9154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ISA specifies abstractly what AS’ should be, given an instruction and AS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It defines an abstract finite state machine where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State = programmer-visible state 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Next-state logic = instruction execution specification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From ISA point of view, there are no “intermediate states” between AS and AS’ during instruction execution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One state transition per instruction</a:t>
            </a:r>
          </a:p>
          <a:p>
            <a:endParaRPr lang="en-US" altLang="en-US" sz="10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Microarchitecture implements how AS is transformed to AS’</a:t>
            </a:r>
            <a:endParaRPr lang="en-US" altLang="ja-JP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There are many choices in implementation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We can have programmer-invisible state to optimize the speed of instruction execution: multiple state transitions per instruction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Choice 1: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</a:rPr>
              <a:t>AS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 AS’ </a:t>
            </a:r>
            <a:r>
              <a:rPr lang="en-US" altLang="en-US" sz="1900">
                <a:ea typeface="ＭＳ Ｐゴシック" panose="020B0600070205080204" pitchFamily="34" charset="-128"/>
                <a:sym typeface="Wingdings" panose="05000000000000000000" pitchFamily="2" charset="2"/>
              </a:rPr>
              <a:t>(transform AS to AS’ in a single clock cycle)</a:t>
            </a:r>
            <a:endParaRPr lang="en-US" altLang="en-US" sz="1900">
              <a:ea typeface="ＭＳ Ｐゴシック" panose="020B0600070205080204" pitchFamily="34" charset="-128"/>
            </a:endParaRP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Choice 2: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</a:rPr>
              <a:t>AS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 AS+MS1  AS+MS2  AS+MS3  AS’</a:t>
            </a:r>
            <a:r>
              <a:rPr lang="en-US" altLang="ja-JP" sz="190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 sz="1900">
                <a:ea typeface="ＭＳ Ｐゴシック" panose="020B0600070205080204" pitchFamily="34" charset="-128"/>
              </a:rPr>
              <a:t>(take multiple clock cycles to transform AS to AS</a:t>
            </a:r>
            <a:r>
              <a:rPr lang="en-US" altLang="en-US" sz="1900">
                <a:ea typeface="ＭＳ Ｐゴシック" panose="020B0600070205080204" pitchFamily="34" charset="-128"/>
              </a:rPr>
              <a:t>’</a:t>
            </a:r>
            <a:r>
              <a:rPr lang="en-US" altLang="ja-JP" sz="1900">
                <a:ea typeface="ＭＳ Ｐゴシック" panose="020B0600070205080204" pitchFamily="34" charset="-128"/>
              </a:rPr>
              <a:t>)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65571" name="Slide Number Placeholder 3">
            <a:extLst>
              <a:ext uri="{FF2B5EF4-FFF2-40B4-BE49-F238E27FC236}">
                <a16:creationId xmlns:a16="http://schemas.microsoft.com/office/drawing/2014/main" id="{8FFC019F-A9CB-420B-BEF3-A42C571686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C602973-E294-4204-8BF5-9105659F5AC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3" name="Title 1">
            <a:extLst>
              <a:ext uri="{FF2B5EF4-FFF2-40B4-BE49-F238E27FC236}">
                <a16:creationId xmlns:a16="http://schemas.microsoft.com/office/drawing/2014/main" id="{8B832D70-1062-4710-91F1-8365D9AEDF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Multi-Cycle Microarchitecture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4C4D9-CF1B-4B10-A712-1F0D5478BE3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AS = Architectural (programmer visible) state </a:t>
            </a: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at the beginning of an instruction</a:t>
            </a:r>
          </a:p>
          <a:p>
            <a:pPr marL="0" indent="0" algn="ctr">
              <a:buFont typeface="Wingdings" panose="05000000000000000000" pitchFamily="2" charset="2"/>
              <a:buNone/>
            </a:pPr>
            <a:endParaRPr lang="en-US" altLang="en-US" sz="1400">
              <a:ea typeface="ＭＳ Ｐゴシック" panose="020B0600070205080204" pitchFamily="34" charset="-128"/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endParaRPr lang="en-US" altLang="en-US" sz="1600">
              <a:ea typeface="ＭＳ Ｐゴシック" panose="020B0600070205080204" pitchFamily="34" charset="-128"/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Step 1: Process part of instruction in one clock cycle</a:t>
            </a:r>
          </a:p>
          <a:p>
            <a:pPr marL="0" indent="0" algn="ctr">
              <a:buFont typeface="Wingdings" panose="05000000000000000000" pitchFamily="2" charset="2"/>
              <a:buNone/>
            </a:pPr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endParaRPr lang="en-US" altLang="en-US" sz="120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Step 2: Process part of instruction in the next clock cycle</a:t>
            </a:r>
          </a:p>
          <a:p>
            <a:pPr marL="0" indent="0" algn="ctr">
              <a:buFont typeface="Wingdings" panose="05000000000000000000" pitchFamily="2" charset="2"/>
              <a:buNone/>
            </a:pPr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endParaRPr lang="en-US" altLang="en-US" sz="100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…</a:t>
            </a:r>
          </a:p>
          <a:p>
            <a:pPr marL="0" indent="0" algn="ctr">
              <a:buFont typeface="Wingdings" panose="05000000000000000000" pitchFamily="2" charset="2"/>
              <a:buNone/>
            </a:pPr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AS’ = Architectural (programmer visible) state </a:t>
            </a: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at the end of a clock cycle</a:t>
            </a:r>
          </a:p>
          <a:p>
            <a:pPr marL="0" indent="0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66595" name="Slide Number Placeholder 3">
            <a:extLst>
              <a:ext uri="{FF2B5EF4-FFF2-40B4-BE49-F238E27FC236}">
                <a16:creationId xmlns:a16="http://schemas.microsoft.com/office/drawing/2014/main" id="{DA7264FE-5E37-411A-B47C-B0FED6BAC8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FFC5529D-3C76-4314-955E-8EC64D6AFD8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Down Arrow 4">
            <a:extLst>
              <a:ext uri="{FF2B5EF4-FFF2-40B4-BE49-F238E27FC236}">
                <a16:creationId xmlns:a16="http://schemas.microsoft.com/office/drawing/2014/main" id="{FA4BBB38-8627-4F98-A5A1-62FB6473B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905000"/>
            <a:ext cx="450850" cy="579438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id="{33A2502C-4E91-4638-AA05-64644D356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5950" y="3992563"/>
            <a:ext cx="450850" cy="579437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D0655AE8-C4F9-4371-9BE2-510C44A38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2849563"/>
            <a:ext cx="450850" cy="579437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EA453438-AE09-488C-9F94-0302E7BF62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5029200"/>
            <a:ext cx="450850" cy="579438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7" name="Title 1">
            <a:extLst>
              <a:ext uri="{FF2B5EF4-FFF2-40B4-BE49-F238E27FC236}">
                <a16:creationId xmlns:a16="http://schemas.microsoft.com/office/drawing/2014/main" id="{72984E4E-3DC8-4C3F-BA35-A469F520DB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Benefits of Multi-Cycle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8A260-3210-486B-AFB2-425F6784A6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" y="996950"/>
            <a:ext cx="89916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Critical path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keep reducing the critical path independently of the worst-case processing time of any instruction</a:t>
            </a: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Bread and butter (common case)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optimize the number of states it takes to execute “important” instructions that make up much of the execution time</a:t>
            </a:r>
          </a:p>
          <a:p>
            <a:pPr lvl="1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Balanced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No need to provide more capability or resources than really needed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An instruction that needs resource X multiple times does not require multiple X’s to be implemented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Leads to more efficient hardware: Can reuse hardware components needed multiple times for an instruction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67619" name="Slide Number Placeholder 3">
            <a:extLst>
              <a:ext uri="{FF2B5EF4-FFF2-40B4-BE49-F238E27FC236}">
                <a16:creationId xmlns:a16="http://schemas.microsoft.com/office/drawing/2014/main" id="{8A9890A2-06FF-49EB-AC46-63030C43F3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77A6776-28A3-4797-B910-5251843AC5C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1" name="Title 1">
            <a:extLst>
              <a:ext uri="{FF2B5EF4-FFF2-40B4-BE49-F238E27FC236}">
                <a16:creationId xmlns:a16="http://schemas.microsoft.com/office/drawing/2014/main" id="{45896366-CAB1-4733-8CD3-C132A67E4D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Downsides of Multi-Cycle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A55FA5-6F43-4CC8-93D7-A19F117805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Need to store the intermediate results </a:t>
            </a:r>
            <a:r>
              <a:rPr lang="en-US" altLang="en-US">
                <a:ea typeface="ＭＳ Ｐゴシック" panose="020B0600070205080204" pitchFamily="34" charset="-128"/>
              </a:rPr>
              <a:t>at the end of each clock cycle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Hardware overhead for registers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Register setup/hold overhead paid multiple times for an instruction</a:t>
            </a:r>
          </a:p>
        </p:txBody>
      </p:sp>
      <p:sp>
        <p:nvSpPr>
          <p:cNvPr id="368643" name="Slide Number Placeholder 3">
            <a:extLst>
              <a:ext uri="{FF2B5EF4-FFF2-40B4-BE49-F238E27FC236}">
                <a16:creationId xmlns:a16="http://schemas.microsoft.com/office/drawing/2014/main" id="{4DA2D3A4-37EF-491E-9093-407BAD7695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C36F82E3-3CE8-47F1-AE6A-917A65A232E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Title 1">
            <a:extLst>
              <a:ext uri="{FF2B5EF4-FFF2-40B4-BE49-F238E27FC236}">
                <a16:creationId xmlns:a16="http://schemas.microsoft.com/office/drawing/2014/main" id="{FB67FCA3-F0FC-4124-A55C-F4D005B960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Von Neumann vs Dataflow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0D7B2-CEA9-3941-B24F-4401F42C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40385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Consider a Von Neumann program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What is the significance of the program order?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What is the significance of the storage locations?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sz="1400" dirty="0"/>
          </a:p>
          <a:p>
            <a:pPr>
              <a:buFont typeface="Wingdings" charset="0"/>
              <a:buChar char="n"/>
              <a:defRPr/>
            </a:pPr>
            <a:r>
              <a:rPr lang="en-US" dirty="0"/>
              <a:t>Which model is more natural to you as a programmer?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111619" name="Slide Number Placeholder 3">
            <a:extLst>
              <a:ext uri="{FF2B5EF4-FFF2-40B4-BE49-F238E27FC236}">
                <a16:creationId xmlns:a16="http://schemas.microsoft.com/office/drawing/2014/main" id="{32F0C215-6CC6-4D45-941A-AA434A16CD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5AA3F0D-FA93-41FE-A167-993F5FC9CAD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0724" name="Rectangle 4">
            <a:extLst>
              <a:ext uri="{FF2B5EF4-FFF2-40B4-BE49-F238E27FC236}">
                <a16:creationId xmlns:a16="http://schemas.microsoft.com/office/drawing/2014/main" id="{D121DFF5-6108-40C7-BA4A-9A5609128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514600"/>
            <a:ext cx="1423988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7150" tIns="23813" rIns="57150" bIns="23813">
            <a:spAutoFit/>
          </a:bodyPr>
          <a:lstStyle>
            <a:lvl1pPr defTabSz="74295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 defTabSz="7429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 defTabSz="74295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 defTabSz="7429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 defTabSz="7429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742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742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742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742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100" b="1">
                <a:solidFill>
                  <a:srgbClr val="000000"/>
                </a:solidFill>
                <a:latin typeface="Calibri" panose="020F0502020204030204" pitchFamily="34" charset="0"/>
              </a:rPr>
              <a:t>v &lt;= a + b;   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100" b="1">
                <a:solidFill>
                  <a:srgbClr val="000000"/>
                </a:solidFill>
                <a:latin typeface="Calibri" panose="020F0502020204030204" pitchFamily="34" charset="0"/>
              </a:rPr>
              <a:t>w &lt;= b * 2;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100" b="1">
                <a:solidFill>
                  <a:srgbClr val="000000"/>
                </a:solidFill>
                <a:latin typeface="Calibri" panose="020F0502020204030204" pitchFamily="34" charset="0"/>
              </a:rPr>
              <a:t>x &lt;= v - w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100" b="1">
                <a:solidFill>
                  <a:srgbClr val="000000"/>
                </a:solidFill>
                <a:latin typeface="Calibri" panose="020F0502020204030204" pitchFamily="34" charset="0"/>
              </a:rPr>
              <a:t>y &lt;= v + w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100" b="1">
                <a:solidFill>
                  <a:srgbClr val="000000"/>
                </a:solidFill>
                <a:latin typeface="Calibri" panose="020F0502020204030204" pitchFamily="34" charset="0"/>
              </a:rPr>
              <a:t>z &lt;= x * y</a:t>
            </a:r>
          </a:p>
        </p:txBody>
      </p:sp>
      <p:sp>
        <p:nvSpPr>
          <p:cNvPr id="30725" name="Oval 5">
            <a:extLst>
              <a:ext uri="{FF2B5EF4-FFF2-40B4-BE49-F238E27FC236}">
                <a16:creationId xmlns:a16="http://schemas.microsoft.com/office/drawing/2014/main" id="{EE6F4774-4160-463D-9D8C-A7B136CE37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2960688"/>
            <a:ext cx="457200" cy="457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+</a:t>
            </a:r>
          </a:p>
        </p:txBody>
      </p:sp>
      <p:sp>
        <p:nvSpPr>
          <p:cNvPr id="30726" name="Oval 6">
            <a:extLst>
              <a:ext uri="{FF2B5EF4-FFF2-40B4-BE49-F238E27FC236}">
                <a16:creationId xmlns:a16="http://schemas.microsoft.com/office/drawing/2014/main" id="{8687D914-D2FA-4F8A-B586-B0AFE8089A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2960688"/>
            <a:ext cx="457200" cy="457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*2</a:t>
            </a:r>
          </a:p>
        </p:txBody>
      </p:sp>
      <p:sp>
        <p:nvSpPr>
          <p:cNvPr id="30727" name="Oval 7">
            <a:extLst>
              <a:ext uri="{FF2B5EF4-FFF2-40B4-BE49-F238E27FC236}">
                <a16:creationId xmlns:a16="http://schemas.microsoft.com/office/drawing/2014/main" id="{46C52940-C9FA-4201-AB56-F9D794E60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3951288"/>
            <a:ext cx="457200" cy="457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</a:p>
        </p:txBody>
      </p:sp>
      <p:sp>
        <p:nvSpPr>
          <p:cNvPr id="30728" name="Oval 8">
            <a:extLst>
              <a:ext uri="{FF2B5EF4-FFF2-40B4-BE49-F238E27FC236}">
                <a16:creationId xmlns:a16="http://schemas.microsoft.com/office/drawing/2014/main" id="{BA2F6C4F-8C4A-4762-BAB3-FE0F20DEF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3951288"/>
            <a:ext cx="457200" cy="457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+</a:t>
            </a:r>
          </a:p>
        </p:txBody>
      </p:sp>
      <p:sp>
        <p:nvSpPr>
          <p:cNvPr id="30729" name="Oval 9">
            <a:extLst>
              <a:ext uri="{FF2B5EF4-FFF2-40B4-BE49-F238E27FC236}">
                <a16:creationId xmlns:a16="http://schemas.microsoft.com/office/drawing/2014/main" id="{862E6E0A-076F-4868-86EA-556EFFBA6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789488"/>
            <a:ext cx="457200" cy="457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*</a:t>
            </a:r>
          </a:p>
        </p:txBody>
      </p:sp>
      <p:sp>
        <p:nvSpPr>
          <p:cNvPr id="30730" name="Text Box 10">
            <a:extLst>
              <a:ext uri="{FF2B5EF4-FFF2-40B4-BE49-F238E27FC236}">
                <a16:creationId xmlns:a16="http://schemas.microsoft.com/office/drawing/2014/main" id="{6B4B75AC-60D2-4CB3-8F44-BAC846D15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4575" y="2071688"/>
            <a:ext cx="33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a</a:t>
            </a:r>
          </a:p>
        </p:txBody>
      </p:sp>
      <p:sp>
        <p:nvSpPr>
          <p:cNvPr id="30731" name="Text Box 11">
            <a:extLst>
              <a:ext uri="{FF2B5EF4-FFF2-40B4-BE49-F238E27FC236}">
                <a16:creationId xmlns:a16="http://schemas.microsoft.com/office/drawing/2014/main" id="{8D6EA4B9-589A-498C-8AB8-6DE595E963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3963" y="2128838"/>
            <a:ext cx="346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b</a:t>
            </a:r>
          </a:p>
        </p:txBody>
      </p:sp>
      <p:cxnSp>
        <p:nvCxnSpPr>
          <p:cNvPr id="30732" name="AutoShape 12">
            <a:extLst>
              <a:ext uri="{FF2B5EF4-FFF2-40B4-BE49-F238E27FC236}">
                <a16:creationId xmlns:a16="http://schemas.microsoft.com/office/drawing/2014/main" id="{FF8B873A-DD1C-4621-A64A-0366E053DAC6}"/>
              </a:ext>
            </a:extLst>
          </p:cNvPr>
          <p:cNvCxnSpPr>
            <a:cxnSpLocks noChangeShapeType="1"/>
            <a:stCxn id="30730" idx="2"/>
            <a:endCxn id="30725" idx="1"/>
          </p:cNvCxnSpPr>
          <p:nvPr/>
        </p:nvCxnSpPr>
        <p:spPr bwMode="auto">
          <a:xfrm rot="5400000">
            <a:off x="4772819" y="2775744"/>
            <a:ext cx="498475" cy="4763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3" name="AutoShape 14">
            <a:extLst>
              <a:ext uri="{FF2B5EF4-FFF2-40B4-BE49-F238E27FC236}">
                <a16:creationId xmlns:a16="http://schemas.microsoft.com/office/drawing/2014/main" id="{6176A0A1-D813-42F3-8014-7DB04B859BA4}"/>
              </a:ext>
            </a:extLst>
          </p:cNvPr>
          <p:cNvCxnSpPr>
            <a:cxnSpLocks noChangeShapeType="1"/>
            <a:stCxn id="30731" idx="2"/>
            <a:endCxn id="30726" idx="7"/>
          </p:cNvCxnSpPr>
          <p:nvPr/>
        </p:nvCxnSpPr>
        <p:spPr bwMode="auto">
          <a:xfrm rot="16200000" flipH="1">
            <a:off x="6339681" y="2728119"/>
            <a:ext cx="436563" cy="161925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4" name="AutoShape 15">
            <a:extLst>
              <a:ext uri="{FF2B5EF4-FFF2-40B4-BE49-F238E27FC236}">
                <a16:creationId xmlns:a16="http://schemas.microsoft.com/office/drawing/2014/main" id="{2967F8F8-FB7A-4F82-A9EF-5F3BB2ACD245}"/>
              </a:ext>
            </a:extLst>
          </p:cNvPr>
          <p:cNvCxnSpPr>
            <a:cxnSpLocks noChangeShapeType="1"/>
            <a:stCxn id="30731" idx="2"/>
            <a:endCxn id="30725" idx="7"/>
          </p:cNvCxnSpPr>
          <p:nvPr/>
        </p:nvCxnSpPr>
        <p:spPr bwMode="auto">
          <a:xfrm rot="5400000">
            <a:off x="5691981" y="2242344"/>
            <a:ext cx="436563" cy="1133475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5" name="AutoShape 16">
            <a:extLst>
              <a:ext uri="{FF2B5EF4-FFF2-40B4-BE49-F238E27FC236}">
                <a16:creationId xmlns:a16="http://schemas.microsoft.com/office/drawing/2014/main" id="{19AE426B-47BE-43DB-97C4-14FAD9F22C33}"/>
              </a:ext>
            </a:extLst>
          </p:cNvPr>
          <p:cNvCxnSpPr>
            <a:cxnSpLocks noChangeShapeType="1"/>
            <a:stCxn id="30725" idx="4"/>
            <a:endCxn id="30727" idx="1"/>
          </p:cNvCxnSpPr>
          <p:nvPr/>
        </p:nvCxnSpPr>
        <p:spPr bwMode="auto">
          <a:xfrm rot="5400000">
            <a:off x="4810125" y="3636963"/>
            <a:ext cx="581025" cy="161925"/>
          </a:xfrm>
          <a:prstGeom prst="bentConnector3">
            <a:avLst>
              <a:gd name="adj1" fmla="val 44264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6" name="AutoShape 17">
            <a:extLst>
              <a:ext uri="{FF2B5EF4-FFF2-40B4-BE49-F238E27FC236}">
                <a16:creationId xmlns:a16="http://schemas.microsoft.com/office/drawing/2014/main" id="{F9A693B1-B254-4E6E-8D53-4F23D0B79194}"/>
              </a:ext>
            </a:extLst>
          </p:cNvPr>
          <p:cNvCxnSpPr>
            <a:cxnSpLocks noChangeShapeType="1"/>
            <a:stCxn id="30725" idx="4"/>
            <a:endCxn id="30728" idx="1"/>
          </p:cNvCxnSpPr>
          <p:nvPr/>
        </p:nvCxnSpPr>
        <p:spPr bwMode="auto">
          <a:xfrm rot="16200000" flipH="1">
            <a:off x="5457825" y="3151188"/>
            <a:ext cx="581025" cy="1133475"/>
          </a:xfrm>
          <a:prstGeom prst="bentConnector3">
            <a:avLst>
              <a:gd name="adj1" fmla="val 44264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7" name="AutoShape 18">
            <a:extLst>
              <a:ext uri="{FF2B5EF4-FFF2-40B4-BE49-F238E27FC236}">
                <a16:creationId xmlns:a16="http://schemas.microsoft.com/office/drawing/2014/main" id="{98086F38-159F-479F-A5AD-4D6DED6526A0}"/>
              </a:ext>
            </a:extLst>
          </p:cNvPr>
          <p:cNvCxnSpPr>
            <a:cxnSpLocks noChangeShapeType="1"/>
            <a:stCxn id="30726" idx="4"/>
            <a:endCxn id="30728" idx="7"/>
          </p:cNvCxnSpPr>
          <p:nvPr/>
        </p:nvCxnSpPr>
        <p:spPr bwMode="auto">
          <a:xfrm rot="16200000" flipH="1">
            <a:off x="6267450" y="3636963"/>
            <a:ext cx="581025" cy="161925"/>
          </a:xfrm>
          <a:prstGeom prst="bentConnector3">
            <a:avLst>
              <a:gd name="adj1" fmla="val 68032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8" name="AutoShape 19">
            <a:extLst>
              <a:ext uri="{FF2B5EF4-FFF2-40B4-BE49-F238E27FC236}">
                <a16:creationId xmlns:a16="http://schemas.microsoft.com/office/drawing/2014/main" id="{CFEE1283-038C-44F4-B081-FC7C6B80FCB2}"/>
              </a:ext>
            </a:extLst>
          </p:cNvPr>
          <p:cNvCxnSpPr>
            <a:cxnSpLocks noChangeShapeType="1"/>
            <a:stCxn id="30726" idx="4"/>
            <a:endCxn id="30727" idx="7"/>
          </p:cNvCxnSpPr>
          <p:nvPr/>
        </p:nvCxnSpPr>
        <p:spPr bwMode="auto">
          <a:xfrm rot="5400000">
            <a:off x="5619750" y="3151188"/>
            <a:ext cx="581025" cy="1133475"/>
          </a:xfrm>
          <a:prstGeom prst="bentConnector3">
            <a:avLst>
              <a:gd name="adj1" fmla="val 68579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9" name="AutoShape 20">
            <a:extLst>
              <a:ext uri="{FF2B5EF4-FFF2-40B4-BE49-F238E27FC236}">
                <a16:creationId xmlns:a16="http://schemas.microsoft.com/office/drawing/2014/main" id="{7F2C9C69-A761-4F83-AD64-CA88E30A7A87}"/>
              </a:ext>
            </a:extLst>
          </p:cNvPr>
          <p:cNvCxnSpPr>
            <a:cxnSpLocks noChangeShapeType="1"/>
            <a:stCxn id="30727" idx="4"/>
            <a:endCxn id="30729" idx="1"/>
          </p:cNvCxnSpPr>
          <p:nvPr/>
        </p:nvCxnSpPr>
        <p:spPr bwMode="auto">
          <a:xfrm rot="16200000" flipH="1">
            <a:off x="5229225" y="4370388"/>
            <a:ext cx="428625" cy="523875"/>
          </a:xfrm>
          <a:prstGeom prst="bentConnector3">
            <a:avLst>
              <a:gd name="adj1" fmla="val 42222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40" name="AutoShape 21">
            <a:extLst>
              <a:ext uri="{FF2B5EF4-FFF2-40B4-BE49-F238E27FC236}">
                <a16:creationId xmlns:a16="http://schemas.microsoft.com/office/drawing/2014/main" id="{D6100AA7-F0C8-4911-8813-09368C659C91}"/>
              </a:ext>
            </a:extLst>
          </p:cNvPr>
          <p:cNvCxnSpPr>
            <a:cxnSpLocks noChangeShapeType="1"/>
            <a:stCxn id="30728" idx="4"/>
            <a:endCxn id="30729" idx="7"/>
          </p:cNvCxnSpPr>
          <p:nvPr/>
        </p:nvCxnSpPr>
        <p:spPr bwMode="auto">
          <a:xfrm rot="5400000">
            <a:off x="6038850" y="4408488"/>
            <a:ext cx="428625" cy="447675"/>
          </a:xfrm>
          <a:prstGeom prst="bentConnector3">
            <a:avLst>
              <a:gd name="adj1" fmla="val 42222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61" name="Text Box 22">
            <a:extLst>
              <a:ext uri="{FF2B5EF4-FFF2-40B4-BE49-F238E27FC236}">
                <a16:creationId xmlns:a16="http://schemas.microsoft.com/office/drawing/2014/main" id="{432AD1CD-0C79-488E-A7AE-1ABDCE8AD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5557838"/>
            <a:ext cx="3063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z</a:t>
            </a:r>
          </a:p>
        </p:txBody>
      </p:sp>
      <p:cxnSp>
        <p:nvCxnSpPr>
          <p:cNvPr id="30742" name="AutoShape 23">
            <a:extLst>
              <a:ext uri="{FF2B5EF4-FFF2-40B4-BE49-F238E27FC236}">
                <a16:creationId xmlns:a16="http://schemas.microsoft.com/office/drawing/2014/main" id="{6EA25F21-D261-43C9-908C-65F6F371B2F3}"/>
              </a:ext>
            </a:extLst>
          </p:cNvPr>
          <p:cNvCxnSpPr>
            <a:cxnSpLocks noChangeShapeType="1"/>
            <a:stCxn id="30729" idx="4"/>
            <a:endCxn id="35861" idx="0"/>
          </p:cNvCxnSpPr>
          <p:nvPr/>
        </p:nvCxnSpPr>
        <p:spPr bwMode="auto">
          <a:xfrm rot="16200000" flipH="1">
            <a:off x="5712619" y="5401469"/>
            <a:ext cx="311150" cy="158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DEAB2D8-63D9-4965-BEE3-DE4E57CA76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4419600"/>
            <a:ext cx="1276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Sequential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7099932-2004-4AC8-9FF1-7045719ED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5105400"/>
            <a:ext cx="1095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Dataflow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 animBg="1"/>
      <p:bldP spid="30726" grpId="0" animBg="1"/>
      <p:bldP spid="30727" grpId="0" animBg="1"/>
      <p:bldP spid="30728" grpId="0" animBg="1"/>
      <p:bldP spid="30729" grpId="0" animBg="1"/>
      <p:bldP spid="30730" grpId="0"/>
      <p:bldP spid="30731" grpId="0"/>
      <p:bldP spid="35861" grpId="0"/>
      <p:bldP spid="2" grpId="0"/>
      <p:bldP spid="25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5" name="Title 1">
            <a:extLst>
              <a:ext uri="{FF2B5EF4-FFF2-40B4-BE49-F238E27FC236}">
                <a16:creationId xmlns:a16="http://schemas.microsoft.com/office/drawing/2014/main" id="{F697E08D-113A-4668-AED7-8EE9739C46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Remember: Performance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BBE9FF-41CA-4666-AE19-7F461C0A82B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Execution time of an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{CPI}  x  {clock cycle time} </a:t>
            </a:r>
          </a:p>
          <a:p>
            <a:pPr lvl="1"/>
            <a:endParaRPr lang="en-US" altLang="en-US" sz="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Execution time of a program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Sum over all instructions [{CPI}  x  {clock cycle time}]</a:t>
            </a:r>
          </a:p>
          <a:p>
            <a:pPr lvl="1"/>
            <a:r>
              <a:rPr lang="en-US" altLang="en-US" sz="2100" b="1">
                <a:solidFill>
                  <a:srgbClr val="008000"/>
                </a:solidFill>
                <a:ea typeface="ＭＳ Ｐゴシック" panose="020B0600070205080204" pitchFamily="34" charset="-128"/>
              </a:rPr>
              <a:t>{# of instructions}  x  {Average CPI}  x  {clock cycle time}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Single cycle microarchitecture performance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CPI = 1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Clock cycle time = long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Multi-cycle microarchitecture performance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CPI = different for each instruction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Average CPI </a:t>
            </a:r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 hopefully small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Clock cycle time = short</a:t>
            </a:r>
          </a:p>
        </p:txBody>
      </p:sp>
      <p:sp>
        <p:nvSpPr>
          <p:cNvPr id="369667" name="Slide Number Placeholder 3">
            <a:extLst>
              <a:ext uri="{FF2B5EF4-FFF2-40B4-BE49-F238E27FC236}">
                <a16:creationId xmlns:a16="http://schemas.microsoft.com/office/drawing/2014/main" id="{518401BA-B8E0-46C6-B8EE-5D45AED1DF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D5576B0-F94C-4170-A209-19C75A6A789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E678E1-0E81-4E75-813B-1250EB61C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5975" y="5410200"/>
            <a:ext cx="3057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We have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two degrees of freedom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to optimize independently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21A847-5A83-4045-8AA2-E08196E7D7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3962400"/>
            <a:ext cx="32369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Not easy to optimize design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89" name="Title 4">
            <a:extLst>
              <a:ext uri="{FF2B5EF4-FFF2-40B4-BE49-F238E27FC236}">
                <a16:creationId xmlns:a16="http://schemas.microsoft.com/office/drawing/2014/main" id="{ABC5D6DE-C97D-4DF9-9F9D-BC457948575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Multi-Cycle Microarchitecture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i="1">
                <a:ea typeface="ＭＳ Ｐゴシック" panose="020B0600070205080204" pitchFamily="34" charset="-128"/>
              </a:rPr>
              <a:t>A Closer Look</a:t>
            </a:r>
          </a:p>
        </p:txBody>
      </p:sp>
      <p:sp>
        <p:nvSpPr>
          <p:cNvPr id="370690" name="Subtitle 5">
            <a:extLst>
              <a:ext uri="{FF2B5EF4-FFF2-40B4-BE49-F238E27FC236}">
                <a16:creationId xmlns:a16="http://schemas.microsoft.com/office/drawing/2014/main" id="{7229E238-DED8-4635-AF20-BBEF6161AAA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70691" name="Slide Number Placeholder 3">
            <a:extLst>
              <a:ext uri="{FF2B5EF4-FFF2-40B4-BE49-F238E27FC236}">
                <a16:creationId xmlns:a16="http://schemas.microsoft.com/office/drawing/2014/main" id="{096F03DA-0607-45F0-A5FD-E4EE6DD9E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420CF07-30F2-4D03-BEEA-0C0E62061185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151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3" name="Title 1">
            <a:extLst>
              <a:ext uri="{FF2B5EF4-FFF2-40B4-BE49-F238E27FC236}">
                <a16:creationId xmlns:a16="http://schemas.microsoft.com/office/drawing/2014/main" id="{0CC966DC-7893-47A2-85C2-771A45BA5C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Do We Implement This?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B2C5C0-F0D4-4C5E-B004-49307E7A7F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Maurice Wilkes,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The Best Way to Design an Automatic Calculating Machine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Manchester Univ. Computer Inaugural Conf., 1951.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 elegant implementation: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The concept of microcoded/microprogrammed machines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71715" name="Slide Number Placeholder 3">
            <a:extLst>
              <a:ext uri="{FF2B5EF4-FFF2-40B4-BE49-F238E27FC236}">
                <a16:creationId xmlns:a16="http://schemas.microsoft.com/office/drawing/2014/main" id="{4A4A0C9F-929F-48A5-949F-4D64CD0F26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E090F79-CE37-43A6-9864-024DF009321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71716" name="Picture 1">
            <a:extLst>
              <a:ext uri="{FF2B5EF4-FFF2-40B4-BE49-F238E27FC236}">
                <a16:creationId xmlns:a16="http://schemas.microsoft.com/office/drawing/2014/main" id="{D43578EB-E0D0-4ED5-BFE9-12ABF6808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670175"/>
            <a:ext cx="9144000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717" name="Picture 3">
            <a:extLst>
              <a:ext uri="{FF2B5EF4-FFF2-40B4-BE49-F238E27FC236}">
                <a16:creationId xmlns:a16="http://schemas.microsoft.com/office/drawing/2014/main" id="{5121FC58-3454-4E4C-949F-9E2A483AB6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505200"/>
            <a:ext cx="1422400" cy="18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7" name="Title 1">
            <a:extLst>
              <a:ext uri="{FF2B5EF4-FFF2-40B4-BE49-F238E27FC236}">
                <a16:creationId xmlns:a16="http://schemas.microsoft.com/office/drawing/2014/main" id="{19A7E905-0510-4895-A858-714128F7CB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Multi-Cycle uArch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E6831E-A486-41BC-8B91-A2153C8E44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sz="2600">
                <a:ea typeface="ＭＳ Ｐゴシック" panose="020B0600070205080204" pitchFamily="34" charset="-128"/>
              </a:rPr>
              <a:t>Key Idea for Realization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2400">
                <a:solidFill>
                  <a:srgbClr val="0000FF"/>
                </a:solidFill>
                <a:ea typeface="ＭＳ Ｐゴシック" panose="020B0600070205080204" pitchFamily="34" charset="-128"/>
              </a:rPr>
              <a:t>One can implement the “process instruction” step as a finite state machine</a:t>
            </a:r>
            <a:r>
              <a:rPr lang="en-US" altLang="en-US" sz="2400">
                <a:ea typeface="ＭＳ Ｐゴシック" panose="020B0600070205080204" pitchFamily="34" charset="-128"/>
              </a:rPr>
              <a:t> that sequences between states and eventually returns back to the “fetch instruction” state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2400">
                <a:ea typeface="ＭＳ Ｐゴシック" panose="020B0600070205080204" pitchFamily="34" charset="-128"/>
              </a:rPr>
              <a:t>A state is defined by the control signals asserted in it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2400">
                <a:ea typeface="ＭＳ Ｐゴシック" panose="020B0600070205080204" pitchFamily="34" charset="-128"/>
              </a:rPr>
              <a:t>Control signals for the next state are determined in current state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72739" name="Slide Number Placeholder 3">
            <a:extLst>
              <a:ext uri="{FF2B5EF4-FFF2-40B4-BE49-F238E27FC236}">
                <a16:creationId xmlns:a16="http://schemas.microsoft.com/office/drawing/2014/main" id="{0426416B-9F47-4167-A232-36C927208B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CACE8FC-87B1-4E2D-BB15-47C9DF15ECD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1" name="Title 1">
            <a:extLst>
              <a:ext uri="{FF2B5EF4-FFF2-40B4-BE49-F238E27FC236}">
                <a16:creationId xmlns:a16="http://schemas.microsoft.com/office/drawing/2014/main" id="{50E4AE7A-D618-4681-A39B-087FD95CA7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Instruction Processing Cycle</a:t>
            </a:r>
          </a:p>
        </p:txBody>
      </p:sp>
      <p:sp>
        <p:nvSpPr>
          <p:cNvPr id="373762" name="Content Placeholder 2">
            <a:extLst>
              <a:ext uri="{FF2B5EF4-FFF2-40B4-BE49-F238E27FC236}">
                <a16:creationId xmlns:a16="http://schemas.microsoft.com/office/drawing/2014/main" id="{E2693846-7F63-428E-A780-44869C6B106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0" y="2216150"/>
            <a:ext cx="3352800" cy="2965450"/>
          </a:xfrm>
        </p:spPr>
        <p:txBody>
          <a:bodyPr/>
          <a:lstStyle/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Decode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Address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 Operands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Execute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Store Result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73763" name="Slide Number Placeholder 3">
            <a:extLst>
              <a:ext uri="{FF2B5EF4-FFF2-40B4-BE49-F238E27FC236}">
                <a16:creationId xmlns:a16="http://schemas.microsoft.com/office/drawing/2014/main" id="{823999A2-9744-4EBA-B8AC-B09E4C7392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84D2909-456D-44C7-AE7A-A15C78ED3E0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73764" name="Freeform 5">
            <a:extLst>
              <a:ext uri="{FF2B5EF4-FFF2-40B4-BE49-F238E27FC236}">
                <a16:creationId xmlns:a16="http://schemas.microsoft.com/office/drawing/2014/main" id="{9AD9D754-D323-457D-8647-D08C39A6B537}"/>
              </a:ext>
            </a:extLst>
          </p:cNvPr>
          <p:cNvSpPr>
            <a:spLocks/>
          </p:cNvSpPr>
          <p:nvPr/>
        </p:nvSpPr>
        <p:spPr bwMode="auto">
          <a:xfrm>
            <a:off x="3860800" y="1768475"/>
            <a:ext cx="423863" cy="3487738"/>
          </a:xfrm>
          <a:custGeom>
            <a:avLst/>
            <a:gdLst>
              <a:gd name="T0" fmla="*/ 423227 w 423916"/>
              <a:gd name="T1" fmla="*/ 2975296 h 3486760"/>
              <a:gd name="T2" fmla="*/ 553 w 423916"/>
              <a:gd name="T3" fmla="*/ 1273 h 3486760"/>
              <a:gd name="T4" fmla="*/ 333566 w 423916"/>
              <a:gd name="T5" fmla="*/ 3284284 h 3486760"/>
              <a:gd name="T6" fmla="*/ 333566 w 423916"/>
              <a:gd name="T7" fmla="*/ 3194163 h 3486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3916" h="3486760">
                <a:moveTo>
                  <a:pt x="423916" y="2964468"/>
                </a:moveTo>
                <a:cubicBezTo>
                  <a:pt x="219718" y="1457215"/>
                  <a:pt x="15520" y="-50038"/>
                  <a:pt x="553" y="1273"/>
                </a:cubicBezTo>
                <a:cubicBezTo>
                  <a:pt x="-14414" y="52584"/>
                  <a:pt x="278519" y="2742121"/>
                  <a:pt x="334112" y="3272332"/>
                </a:cubicBezTo>
                <a:cubicBezTo>
                  <a:pt x="389705" y="3802543"/>
                  <a:pt x="334112" y="3182539"/>
                  <a:pt x="334112" y="3182539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3765" name="Freeform 1">
            <a:extLst>
              <a:ext uri="{FF2B5EF4-FFF2-40B4-BE49-F238E27FC236}">
                <a16:creationId xmlns:a16="http://schemas.microsoft.com/office/drawing/2014/main" id="{6208F4C5-BD07-41A1-81B9-27B61A9F8541}"/>
              </a:ext>
            </a:extLst>
          </p:cNvPr>
          <p:cNvSpPr>
            <a:spLocks/>
          </p:cNvSpPr>
          <p:nvPr/>
        </p:nvSpPr>
        <p:spPr bwMode="auto">
          <a:xfrm>
            <a:off x="1865313" y="4645025"/>
            <a:ext cx="2863850" cy="1147763"/>
          </a:xfrm>
          <a:custGeom>
            <a:avLst/>
            <a:gdLst>
              <a:gd name="T0" fmla="*/ 2863543 w 2863878"/>
              <a:gd name="T1" fmla="*/ 630074 h 1147614"/>
              <a:gd name="T2" fmla="*/ 2837626 w 2863878"/>
              <a:gd name="T3" fmla="*/ 720920 h 1147614"/>
              <a:gd name="T4" fmla="*/ 2811721 w 2863878"/>
              <a:gd name="T5" fmla="*/ 824744 h 1147614"/>
              <a:gd name="T6" fmla="*/ 2798762 w 2863878"/>
              <a:gd name="T7" fmla="*/ 863678 h 1147614"/>
              <a:gd name="T8" fmla="*/ 2772844 w 2863878"/>
              <a:gd name="T9" fmla="*/ 902612 h 1147614"/>
              <a:gd name="T10" fmla="*/ 2682145 w 2863878"/>
              <a:gd name="T11" fmla="*/ 954527 h 1147614"/>
              <a:gd name="T12" fmla="*/ 2604405 w 2863878"/>
              <a:gd name="T13" fmla="*/ 1006441 h 1147614"/>
              <a:gd name="T14" fmla="*/ 2565529 w 2863878"/>
              <a:gd name="T15" fmla="*/ 1032395 h 1147614"/>
              <a:gd name="T16" fmla="*/ 2539611 w 2863878"/>
              <a:gd name="T17" fmla="*/ 1058347 h 1147614"/>
              <a:gd name="T18" fmla="*/ 2500747 w 2863878"/>
              <a:gd name="T19" fmla="*/ 1071329 h 1147614"/>
              <a:gd name="T20" fmla="*/ 2358213 w 2863878"/>
              <a:gd name="T21" fmla="*/ 1097281 h 1147614"/>
              <a:gd name="T22" fmla="*/ 2241597 w 2863878"/>
              <a:gd name="T23" fmla="*/ 1136216 h 1147614"/>
              <a:gd name="T24" fmla="*/ 2060199 w 2863878"/>
              <a:gd name="T25" fmla="*/ 1149197 h 1147614"/>
              <a:gd name="T26" fmla="*/ 894044 w 2863878"/>
              <a:gd name="T27" fmla="*/ 1110263 h 1147614"/>
              <a:gd name="T28" fmla="*/ 829263 w 2863878"/>
              <a:gd name="T29" fmla="*/ 1084311 h 1147614"/>
              <a:gd name="T30" fmla="*/ 751522 w 2863878"/>
              <a:gd name="T31" fmla="*/ 1032395 h 1147614"/>
              <a:gd name="T32" fmla="*/ 673770 w 2863878"/>
              <a:gd name="T33" fmla="*/ 850696 h 1147614"/>
              <a:gd name="T34" fmla="*/ 479413 w 2863878"/>
              <a:gd name="T35" fmla="*/ 487309 h 1147614"/>
              <a:gd name="T36" fmla="*/ 298015 w 2863878"/>
              <a:gd name="T37" fmla="*/ 123922 h 1147614"/>
              <a:gd name="T38" fmla="*/ 233233 w 2863878"/>
              <a:gd name="T39" fmla="*/ 7120 h 1147614"/>
              <a:gd name="T40" fmla="*/ 298015 w 2863878"/>
              <a:gd name="T41" fmla="*/ 33072 h 1147614"/>
              <a:gd name="T42" fmla="*/ 375755 w 2863878"/>
              <a:gd name="T43" fmla="*/ 123922 h 1147614"/>
              <a:gd name="T44" fmla="*/ 194357 w 2863878"/>
              <a:gd name="T45" fmla="*/ 409441 h 1147614"/>
              <a:gd name="T46" fmla="*/ 0 w 2863878"/>
              <a:gd name="T47" fmla="*/ 435396 h 114761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863878" h="1147614">
                <a:moveTo>
                  <a:pt x="2863878" y="629090"/>
                </a:moveTo>
                <a:cubicBezTo>
                  <a:pt x="2855239" y="659325"/>
                  <a:pt x="2846064" y="689413"/>
                  <a:pt x="2837961" y="719796"/>
                </a:cubicBezTo>
                <a:cubicBezTo>
                  <a:pt x="2828783" y="754211"/>
                  <a:pt x="2823308" y="789670"/>
                  <a:pt x="2812044" y="823460"/>
                </a:cubicBezTo>
                <a:cubicBezTo>
                  <a:pt x="2807724" y="836418"/>
                  <a:pt x="2805194" y="850117"/>
                  <a:pt x="2799085" y="862334"/>
                </a:cubicBezTo>
                <a:cubicBezTo>
                  <a:pt x="2792120" y="876264"/>
                  <a:pt x="2784180" y="890196"/>
                  <a:pt x="2773167" y="901208"/>
                </a:cubicBezTo>
                <a:cubicBezTo>
                  <a:pt x="2750750" y="923623"/>
                  <a:pt x="2707869" y="937792"/>
                  <a:pt x="2682456" y="953039"/>
                </a:cubicBezTo>
                <a:cubicBezTo>
                  <a:pt x="2655746" y="969064"/>
                  <a:pt x="2630621" y="987594"/>
                  <a:pt x="2604704" y="1004871"/>
                </a:cubicBezTo>
                <a:cubicBezTo>
                  <a:pt x="2591745" y="1013510"/>
                  <a:pt x="2576841" y="1019775"/>
                  <a:pt x="2565828" y="1030787"/>
                </a:cubicBezTo>
                <a:cubicBezTo>
                  <a:pt x="2557189" y="1039426"/>
                  <a:pt x="2550386" y="1050417"/>
                  <a:pt x="2539910" y="1056703"/>
                </a:cubicBezTo>
                <a:cubicBezTo>
                  <a:pt x="2528197" y="1063730"/>
                  <a:pt x="2514286" y="1066348"/>
                  <a:pt x="2501034" y="1069661"/>
                </a:cubicBezTo>
                <a:cubicBezTo>
                  <a:pt x="2464809" y="1078717"/>
                  <a:pt x="2393151" y="1089800"/>
                  <a:pt x="2358488" y="1095577"/>
                </a:cubicBezTo>
                <a:cubicBezTo>
                  <a:pt x="2319612" y="1108535"/>
                  <a:pt x="2282233" y="1127430"/>
                  <a:pt x="2241860" y="1134451"/>
                </a:cubicBezTo>
                <a:cubicBezTo>
                  <a:pt x="2182128" y="1144839"/>
                  <a:pt x="2121055" y="1148575"/>
                  <a:pt x="2060438" y="1147409"/>
                </a:cubicBezTo>
                <a:cubicBezTo>
                  <a:pt x="1671532" y="1139930"/>
                  <a:pt x="1282914" y="1121493"/>
                  <a:pt x="894152" y="1108535"/>
                </a:cubicBezTo>
                <a:cubicBezTo>
                  <a:pt x="872554" y="1099896"/>
                  <a:pt x="849780" y="1093757"/>
                  <a:pt x="829359" y="1082619"/>
                </a:cubicBezTo>
                <a:cubicBezTo>
                  <a:pt x="802013" y="1067704"/>
                  <a:pt x="751606" y="1030787"/>
                  <a:pt x="751606" y="1030787"/>
                </a:cubicBezTo>
                <a:cubicBezTo>
                  <a:pt x="668400" y="919851"/>
                  <a:pt x="755002" y="1047726"/>
                  <a:pt x="673854" y="849376"/>
                </a:cubicBezTo>
                <a:cubicBezTo>
                  <a:pt x="628342" y="738129"/>
                  <a:pt x="531878" y="586800"/>
                  <a:pt x="479473" y="486553"/>
                </a:cubicBezTo>
                <a:cubicBezTo>
                  <a:pt x="416830" y="366721"/>
                  <a:pt x="359822" y="244014"/>
                  <a:pt x="298051" y="123730"/>
                </a:cubicBezTo>
                <a:cubicBezTo>
                  <a:pt x="277736" y="84171"/>
                  <a:pt x="233257" y="51579"/>
                  <a:pt x="233257" y="7108"/>
                </a:cubicBezTo>
                <a:cubicBezTo>
                  <a:pt x="233257" y="-16154"/>
                  <a:pt x="276453" y="24385"/>
                  <a:pt x="298051" y="33024"/>
                </a:cubicBezTo>
                <a:cubicBezTo>
                  <a:pt x="308470" y="43443"/>
                  <a:pt x="377465" y="108769"/>
                  <a:pt x="375803" y="123730"/>
                </a:cubicBezTo>
                <a:cubicBezTo>
                  <a:pt x="364135" y="228737"/>
                  <a:pt x="301799" y="364050"/>
                  <a:pt x="194381" y="408805"/>
                </a:cubicBezTo>
                <a:cubicBezTo>
                  <a:pt x="134042" y="433945"/>
                  <a:pt x="0" y="434721"/>
                  <a:pt x="0" y="434721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3766" name="Freeform 2">
            <a:extLst>
              <a:ext uri="{FF2B5EF4-FFF2-40B4-BE49-F238E27FC236}">
                <a16:creationId xmlns:a16="http://schemas.microsoft.com/office/drawing/2014/main" id="{8984D6C0-2BE7-44EA-8AF1-D4A6897661C9}"/>
              </a:ext>
            </a:extLst>
          </p:cNvPr>
          <p:cNvSpPr>
            <a:spLocks/>
          </p:cNvSpPr>
          <p:nvPr/>
        </p:nvSpPr>
        <p:spPr bwMode="auto">
          <a:xfrm>
            <a:off x="622300" y="4081463"/>
            <a:ext cx="3395663" cy="1341437"/>
          </a:xfrm>
          <a:custGeom>
            <a:avLst/>
            <a:gdLst>
              <a:gd name="T0" fmla="*/ 3400915 w 3395186"/>
              <a:gd name="T1" fmla="*/ 918983 h 1341563"/>
              <a:gd name="T2" fmla="*/ 2712946 w 3395186"/>
              <a:gd name="T3" fmla="*/ 1320224 h 1341563"/>
              <a:gd name="T4" fmla="*/ 2712946 w 3395186"/>
              <a:gd name="T5" fmla="*/ 1268452 h 1341563"/>
              <a:gd name="T6" fmla="*/ 2258623 w 3395186"/>
              <a:gd name="T7" fmla="*/ 1177843 h 1341563"/>
              <a:gd name="T8" fmla="*/ 1934108 w 3395186"/>
              <a:gd name="T9" fmla="*/ 1126071 h 1341563"/>
              <a:gd name="T10" fmla="*/ 0 w 3395186"/>
              <a:gd name="T11" fmla="*/ 0 h 1341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395186" h="1341563">
                <a:moveTo>
                  <a:pt x="3395186" y="920015"/>
                </a:moveTo>
                <a:cubicBezTo>
                  <a:pt x="3109014" y="1091708"/>
                  <a:pt x="2822842" y="1263401"/>
                  <a:pt x="2708373" y="1321712"/>
                </a:cubicBezTo>
                <a:cubicBezTo>
                  <a:pt x="2593904" y="1380023"/>
                  <a:pt x="2783965" y="1293636"/>
                  <a:pt x="2708373" y="1269880"/>
                </a:cubicBezTo>
                <a:cubicBezTo>
                  <a:pt x="2632781" y="1246124"/>
                  <a:pt x="2384405" y="1202931"/>
                  <a:pt x="2254818" y="1179175"/>
                </a:cubicBezTo>
                <a:cubicBezTo>
                  <a:pt x="2125231" y="1155419"/>
                  <a:pt x="2306653" y="1323872"/>
                  <a:pt x="1930850" y="1127343"/>
                </a:cubicBezTo>
                <a:cubicBezTo>
                  <a:pt x="1555047" y="930814"/>
                  <a:pt x="0" y="0"/>
                  <a:pt x="0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C4819B29-21FF-AC46-88C0-E064E4C9A03A}"/>
              </a:ext>
            </a:extLst>
          </p:cNvPr>
          <p:cNvSpPr/>
          <p:nvPr/>
        </p:nvSpPr>
        <p:spPr bwMode="auto">
          <a:xfrm>
            <a:off x="914400" y="1143000"/>
            <a:ext cx="2895600" cy="4724400"/>
          </a:xfrm>
          <a:prstGeom prst="arc">
            <a:avLst>
              <a:gd name="adj1" fmla="val 2753529"/>
              <a:gd name="adj2" fmla="val 18472682"/>
            </a:avLst>
          </a:prstGeom>
          <a:noFill/>
          <a:ln w="603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/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5" name="Title 1">
            <a:extLst>
              <a:ext uri="{FF2B5EF4-FFF2-40B4-BE49-F238E27FC236}">
                <a16:creationId xmlns:a16="http://schemas.microsoft.com/office/drawing/2014/main" id="{6024BCF3-ED30-4C7F-B429-832ED61FF0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Basic Multi-Cycle Microarchitecture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1A206-B248-4394-B028-11DDE49DFC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Instruction processing cycle divided into “states”</a:t>
            </a:r>
          </a:p>
          <a:p>
            <a:pPr marL="695325" lvl="2" indent="-342900"/>
            <a:r>
              <a:rPr lang="en-US" altLang="en-US">
                <a:ea typeface="ＭＳ Ｐゴシック" panose="020B0600070205080204" pitchFamily="34" charset="-128"/>
              </a:rPr>
              <a:t>A stage in the instruction processing cycle can take multiple states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en-US" sz="1600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en-US" sz="2400">
                <a:solidFill>
                  <a:srgbClr val="0000FF"/>
                </a:solidFill>
                <a:ea typeface="ＭＳ Ｐゴシック" panose="020B0600070205080204" pitchFamily="34" charset="-128"/>
              </a:rPr>
              <a:t>A multi-cycle microarchitecture sequences from state to state to process an instruction </a:t>
            </a:r>
          </a:p>
          <a:p>
            <a:pPr marL="695325" lvl="2" indent="-342900"/>
            <a:r>
              <a:rPr lang="en-US" altLang="en-US">
                <a:ea typeface="ＭＳ Ｐゴシック" panose="020B0600070205080204" pitchFamily="34" charset="-128"/>
              </a:rPr>
              <a:t>The behavior of the machine in a state is completely determined by control signals in that state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en-US" sz="1600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en-US" sz="2400">
                <a:solidFill>
                  <a:srgbClr val="0000FF"/>
                </a:solidFill>
                <a:ea typeface="ＭＳ Ｐゴシック" panose="020B0600070205080204" pitchFamily="34" charset="-128"/>
              </a:rPr>
              <a:t>The behavior of the entire processor is specified fully by a </a:t>
            </a:r>
            <a:r>
              <a:rPr lang="en-US" altLang="en-US" sz="2400" i="1">
                <a:solidFill>
                  <a:srgbClr val="0000FF"/>
                </a:solidFill>
                <a:ea typeface="ＭＳ Ｐゴシック" panose="020B0600070205080204" pitchFamily="34" charset="-128"/>
              </a:rPr>
              <a:t>finite state machine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en-US" sz="1600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en-US" sz="2400">
                <a:ea typeface="ＭＳ Ｐゴシック" panose="020B0600070205080204" pitchFamily="34" charset="-128"/>
              </a:rPr>
              <a:t>In a state (clock cycle), control signals control two things:</a:t>
            </a:r>
          </a:p>
          <a:p>
            <a:pPr marL="695325" lvl="2" indent="-342900"/>
            <a:r>
              <a:rPr lang="en-US" altLang="en-US" sz="2200">
                <a:ea typeface="ＭＳ Ｐゴシック" panose="020B0600070205080204" pitchFamily="34" charset="-128"/>
              </a:rPr>
              <a:t>How </a:t>
            </a:r>
            <a:r>
              <a:rPr lang="en-US" altLang="en-US" sz="2200">
                <a:solidFill>
                  <a:srgbClr val="0000FF"/>
                </a:solidFill>
                <a:ea typeface="ＭＳ Ｐゴシック" panose="020B0600070205080204" pitchFamily="34" charset="-128"/>
              </a:rPr>
              <a:t>the datapath </a:t>
            </a:r>
            <a:r>
              <a:rPr lang="en-US" altLang="en-US" sz="2200">
                <a:ea typeface="ＭＳ Ｐゴシック" panose="020B0600070205080204" pitchFamily="34" charset="-128"/>
              </a:rPr>
              <a:t>should process the data</a:t>
            </a:r>
          </a:p>
          <a:p>
            <a:pPr marL="695325" lvl="2" indent="-342900"/>
            <a:r>
              <a:rPr lang="en-US" altLang="en-US" sz="2200">
                <a:ea typeface="ＭＳ Ｐゴシック" panose="020B0600070205080204" pitchFamily="34" charset="-128"/>
              </a:rPr>
              <a:t>How </a:t>
            </a:r>
            <a:r>
              <a:rPr lang="en-US" altLang="en-US" sz="2200">
                <a:solidFill>
                  <a:srgbClr val="0000FF"/>
                </a:solidFill>
                <a:ea typeface="ＭＳ Ｐゴシック" panose="020B0600070205080204" pitchFamily="34" charset="-128"/>
              </a:rPr>
              <a:t>to generate the control signals for the (next) clock cycle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74787" name="Slide Number Placeholder 3">
            <a:extLst>
              <a:ext uri="{FF2B5EF4-FFF2-40B4-BE49-F238E27FC236}">
                <a16:creationId xmlns:a16="http://schemas.microsoft.com/office/drawing/2014/main" id="{8BC74C7B-2B7C-48AC-9BFF-1C6E50CAC9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26A9801-061A-4660-8F37-3117703CA1B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09" name="Title 4">
            <a:extLst>
              <a:ext uri="{FF2B5EF4-FFF2-40B4-BE49-F238E27FC236}">
                <a16:creationId xmlns:a16="http://schemas.microsoft.com/office/drawing/2014/main" id="{00D49F01-76A6-4669-BA2E-F8581DD5AED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One Example Multi-Cycle Microarchitecture</a:t>
            </a:r>
            <a:endParaRPr lang="en-US" altLang="en-US" i="1">
              <a:ea typeface="ＭＳ Ｐゴシック" panose="020B0600070205080204" pitchFamily="34" charset="-128"/>
            </a:endParaRPr>
          </a:p>
        </p:txBody>
      </p:sp>
      <p:sp>
        <p:nvSpPr>
          <p:cNvPr id="375810" name="Subtitle 5">
            <a:extLst>
              <a:ext uri="{FF2B5EF4-FFF2-40B4-BE49-F238E27FC236}">
                <a16:creationId xmlns:a16="http://schemas.microsoft.com/office/drawing/2014/main" id="{A64AD8EA-DFAB-4D99-B7FD-66F813451BB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75811" name="Slide Number Placeholder 3">
            <a:extLst>
              <a:ext uri="{FF2B5EF4-FFF2-40B4-BE49-F238E27FC236}">
                <a16:creationId xmlns:a16="http://schemas.microsoft.com/office/drawing/2014/main" id="{1DF39F5D-0AEB-46B4-B9CE-04F29E9F8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38B8B0F-C093-486E-86E7-C6CA318B84FD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156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Rectangle 3">
            <a:extLst>
              <a:ext uri="{FF2B5EF4-FFF2-40B4-BE49-F238E27FC236}">
                <a16:creationId xmlns:a16="http://schemas.microsoft.com/office/drawing/2014/main" id="{D2A550D5-60D5-4E54-88F0-2CC0BAEC76D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786812" cy="762000"/>
          </a:xfrm>
        </p:spPr>
        <p:txBody>
          <a:bodyPr/>
          <a:lstStyle/>
          <a:p>
            <a:pPr eaLnBrk="1" hangingPunct="1"/>
            <a:r>
              <a:rPr lang="en-US" altLang="en-US"/>
              <a:t>Remember: Single-Cycle MIPS Processor</a:t>
            </a:r>
            <a:endParaRPr lang="en-US" altLang="en-US">
              <a:latin typeface="Consolas" panose="020B0609020204030204" pitchFamily="49" charset="0"/>
            </a:endParaRPr>
          </a:p>
        </p:txBody>
      </p:sp>
      <p:graphicFrame>
        <p:nvGraphicFramePr>
          <p:cNvPr id="208898" name="Object 2">
            <a:extLst>
              <a:ext uri="{FF2B5EF4-FFF2-40B4-BE49-F238E27FC236}">
                <a16:creationId xmlns:a16="http://schemas.microsoft.com/office/drawing/2014/main" id="{BC51B78A-D593-4B72-BAFD-21C245299EB7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57200" y="1828800"/>
          <a:ext cx="7829550" cy="450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01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828800"/>
                        <a:ext cx="7829550" cy="450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8899" name="Rectangle 2">
            <a:extLst>
              <a:ext uri="{FF2B5EF4-FFF2-40B4-BE49-F238E27FC236}">
                <a16:creationId xmlns:a16="http://schemas.microsoft.com/office/drawing/2014/main" id="{B3602362-637C-4ABF-BB8B-7E6E92667F1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08900" name="Rectangle 4">
            <a:extLst>
              <a:ext uri="{FF2B5EF4-FFF2-40B4-BE49-F238E27FC236}">
                <a16:creationId xmlns:a16="http://schemas.microsoft.com/office/drawing/2014/main" id="{72E2ECCD-4F60-49C5-91A9-F3ABA40A2D42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7" name="Rectangle 2">
            <a:extLst>
              <a:ext uri="{FF2B5EF4-FFF2-40B4-BE49-F238E27FC236}">
                <a16:creationId xmlns:a16="http://schemas.microsoft.com/office/drawing/2014/main" id="{CD04D9FA-E1B2-42B1-98D0-D37B32B4F07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MIPS Processor</a:t>
            </a:r>
            <a:endParaRPr lang="en-GB" altLang="en-US"/>
          </a:p>
        </p:txBody>
      </p:sp>
      <p:sp>
        <p:nvSpPr>
          <p:cNvPr id="377858" name="Rectangle 3">
            <a:extLst>
              <a:ext uri="{FF2B5EF4-FFF2-40B4-BE49-F238E27FC236}">
                <a16:creationId xmlns:a16="http://schemas.microsoft.com/office/drawing/2014/main" id="{4559A7CD-D75F-4D99-AF20-D01400FD8BB5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Single-cycle microarchitecture: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/>
              <a:t>+ 	simple</a:t>
            </a:r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r>
              <a:rPr lang="en-US" altLang="en-US"/>
              <a:t>cycle time limited by longest instruction (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)</a:t>
            </a:r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r>
              <a:rPr lang="en-US" altLang="en-US"/>
              <a:t>three adders/ALUs and two memories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Multi-cycle microarchitecture: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/>
              <a:t>+ 	higher clock speed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/>
              <a:t>+ 	simpler instructions run faster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/>
              <a:t>+ 	reuse expensive hardware on multiple cycles</a:t>
            </a:r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r>
              <a:rPr lang="en-US" altLang="en-US"/>
              <a:t>sequencing overhead paid many times</a:t>
            </a:r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r>
              <a:rPr lang="en-US" altLang="en-US"/>
              <a:t>hardware overhead for storing intermediate results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Same design steps: datapath &amp; control</a:t>
            </a: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5" name="Title 1">
            <a:extLst>
              <a:ext uri="{FF2B5EF4-FFF2-40B4-BE49-F238E27FC236}">
                <a16:creationId xmlns:a16="http://schemas.microsoft.com/office/drawing/2014/main" id="{963B4F7A-4FA4-45E6-9B8F-2699123767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What Do We Want To Optimize</a:t>
            </a:r>
            <a:endParaRPr lang="de-CH" altLang="en-US"/>
          </a:p>
        </p:txBody>
      </p:sp>
      <p:sp>
        <p:nvSpPr>
          <p:cNvPr id="379906" name="Content Placeholder 2">
            <a:extLst>
              <a:ext uri="{FF2B5EF4-FFF2-40B4-BE49-F238E27FC236}">
                <a16:creationId xmlns:a16="http://schemas.microsoft.com/office/drawing/2014/main" id="{2C79699E-C271-457A-8367-0EB5C46FA46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Single Cycle Architecture uses two memories</a:t>
            </a:r>
          </a:p>
          <a:p>
            <a:pPr lvl="1" eaLnBrk="1" hangingPunct="1"/>
            <a:r>
              <a:rPr lang="en-US" altLang="en-US"/>
              <a:t>One memory stores instructions, the other data</a:t>
            </a:r>
          </a:p>
          <a:p>
            <a:pPr lvl="1" eaLnBrk="1" hangingPunct="1"/>
            <a:r>
              <a:rPr lang="en-US" altLang="en-US"/>
              <a:t>We want to use a single memory (Smaller size)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le 1">
            <a:extLst>
              <a:ext uri="{FF2B5EF4-FFF2-40B4-BE49-F238E27FC236}">
                <a16:creationId xmlns:a16="http://schemas.microsoft.com/office/drawing/2014/main" id="{9FC3197E-8A5D-45D0-9B45-4E506FD499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More on Data Flow</a:t>
            </a:r>
          </a:p>
        </p:txBody>
      </p:sp>
      <p:sp>
        <p:nvSpPr>
          <p:cNvPr id="112642" name="Content Placeholder 2">
            <a:extLst>
              <a:ext uri="{FF2B5EF4-FFF2-40B4-BE49-F238E27FC236}">
                <a16:creationId xmlns:a16="http://schemas.microsoft.com/office/drawing/2014/main" id="{AF9564AB-B5A7-41BB-ACF1-9A650B3BB5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a data flow machine, a program consists of data flow nodes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 data flow node fires (fetched and executed) when all it inputs are ready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i.e. when all inputs have tokens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Data flow node and its ISA representation</a:t>
            </a: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468CA56B-39EF-4AD5-8333-13DA26374C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0CB9EA2-DFE1-4A30-8C4E-646820BC4B2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12644" name="Picture 4">
            <a:extLst>
              <a:ext uri="{FF2B5EF4-FFF2-40B4-BE49-F238E27FC236}">
                <a16:creationId xmlns:a16="http://schemas.microsoft.com/office/drawing/2014/main" id="{1A36BF25-6CAA-4E4D-94EA-A031B1205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9600"/>
            <a:ext cx="914400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29" name="Title 1">
            <a:extLst>
              <a:ext uri="{FF2B5EF4-FFF2-40B4-BE49-F238E27FC236}">
                <a16:creationId xmlns:a16="http://schemas.microsoft.com/office/drawing/2014/main" id="{FD0FF903-EB4F-4716-9987-2F1A25F231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What Do We Want To Optimize</a:t>
            </a:r>
            <a:endParaRPr lang="de-CH" altLang="en-US"/>
          </a:p>
        </p:txBody>
      </p:sp>
      <p:sp>
        <p:nvSpPr>
          <p:cNvPr id="380930" name="Content Placeholder 2">
            <a:extLst>
              <a:ext uri="{FF2B5EF4-FFF2-40B4-BE49-F238E27FC236}">
                <a16:creationId xmlns:a16="http://schemas.microsoft.com/office/drawing/2014/main" id="{D6B1E954-D073-477B-870B-94738DF72BC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Single Cycle Architecture uses two memories</a:t>
            </a:r>
          </a:p>
          <a:p>
            <a:pPr lvl="1" eaLnBrk="1" hangingPunct="1"/>
            <a:r>
              <a:rPr lang="en-US" altLang="en-US"/>
              <a:t>One memory stores instructions, the other data</a:t>
            </a:r>
          </a:p>
          <a:p>
            <a:pPr lvl="1" eaLnBrk="1" hangingPunct="1"/>
            <a:r>
              <a:rPr lang="en-US" altLang="en-US"/>
              <a:t>We want to use a single memory (Smaller size)</a:t>
            </a:r>
          </a:p>
          <a:p>
            <a:pPr eaLnBrk="1" hangingPunct="1"/>
            <a:r>
              <a:rPr lang="en-US" altLang="en-US"/>
              <a:t>Single Cycle Architecture needs three adders </a:t>
            </a:r>
          </a:p>
          <a:p>
            <a:pPr lvl="1" eaLnBrk="1" hangingPunct="1"/>
            <a:r>
              <a:rPr lang="en-US" altLang="en-US"/>
              <a:t>ALU, PC, Branch address calculation</a:t>
            </a:r>
          </a:p>
          <a:p>
            <a:pPr lvl="1" eaLnBrk="1" hangingPunct="1"/>
            <a:r>
              <a:rPr lang="en-US" altLang="en-US"/>
              <a:t>We want to use the ALU for all operations (smaller size)</a:t>
            </a:r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3" name="Title 1">
            <a:extLst>
              <a:ext uri="{FF2B5EF4-FFF2-40B4-BE49-F238E27FC236}">
                <a16:creationId xmlns:a16="http://schemas.microsoft.com/office/drawing/2014/main" id="{6D2E80BD-99B6-47A5-9A54-6DCCE98475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What Do We Want To Optimize</a:t>
            </a:r>
            <a:endParaRPr lang="de-CH" altLang="en-US"/>
          </a:p>
        </p:txBody>
      </p:sp>
      <p:sp>
        <p:nvSpPr>
          <p:cNvPr id="381954" name="Content Placeholder 2">
            <a:extLst>
              <a:ext uri="{FF2B5EF4-FFF2-40B4-BE49-F238E27FC236}">
                <a16:creationId xmlns:a16="http://schemas.microsoft.com/office/drawing/2014/main" id="{E4B6667C-EFEB-48E8-A6A5-0EEAD2F3B8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Single Cycle Architecture uses two memories</a:t>
            </a:r>
          </a:p>
          <a:p>
            <a:pPr lvl="1" eaLnBrk="1" hangingPunct="1"/>
            <a:r>
              <a:rPr lang="en-US" altLang="en-US"/>
              <a:t>One memory stores instructions, the other data</a:t>
            </a:r>
          </a:p>
          <a:p>
            <a:pPr lvl="1" eaLnBrk="1" hangingPunct="1"/>
            <a:r>
              <a:rPr lang="en-US" altLang="en-US"/>
              <a:t>We want to use a single memory (Smaller size)</a:t>
            </a:r>
          </a:p>
          <a:p>
            <a:pPr eaLnBrk="1" hangingPunct="1"/>
            <a:r>
              <a:rPr lang="en-US" altLang="en-US"/>
              <a:t>Single Cycle Architecture needs three adders </a:t>
            </a:r>
          </a:p>
          <a:p>
            <a:pPr lvl="1" eaLnBrk="1" hangingPunct="1"/>
            <a:r>
              <a:rPr lang="en-US" altLang="en-US"/>
              <a:t>ALU, PC, Branch address calculation</a:t>
            </a:r>
          </a:p>
          <a:p>
            <a:pPr lvl="1" eaLnBrk="1" hangingPunct="1"/>
            <a:r>
              <a:rPr lang="en-US" altLang="en-US"/>
              <a:t>We want to use the ALU for all operations (smaller size)</a:t>
            </a:r>
          </a:p>
          <a:p>
            <a:pPr eaLnBrk="1" hangingPunct="1"/>
            <a:r>
              <a:rPr lang="en-US" altLang="en-US"/>
              <a:t>In Single Cycle Architecture all instructions take one cycle</a:t>
            </a:r>
          </a:p>
          <a:p>
            <a:pPr lvl="1" eaLnBrk="1" hangingPunct="1"/>
            <a:r>
              <a:rPr lang="en-US" altLang="en-US"/>
              <a:t>The most complex operation slows down everything!</a:t>
            </a:r>
          </a:p>
          <a:p>
            <a:pPr lvl="1" eaLnBrk="1" hangingPunct="1"/>
            <a:r>
              <a:rPr lang="en-US" altLang="en-US"/>
              <a:t>Divide all instructions into multiple steps</a:t>
            </a:r>
          </a:p>
          <a:p>
            <a:pPr lvl="1" eaLnBrk="1" hangingPunct="1"/>
            <a:r>
              <a:rPr lang="en-US" altLang="en-US"/>
              <a:t>Simpler instructions can take fewer cycles (average case may be faster)</a:t>
            </a:r>
            <a:endParaRPr lang="de-CH" altLang="en-US"/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7" name="Title 4">
            <a:extLst>
              <a:ext uri="{FF2B5EF4-FFF2-40B4-BE49-F238E27FC236}">
                <a16:creationId xmlns:a16="http://schemas.microsoft.com/office/drawing/2014/main" id="{35948B7E-D3D6-4D0E-BA31-4253214BFF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Consider the lw instruction</a:t>
            </a:r>
            <a:endParaRPr lang="de-CH" altLang="en-US"/>
          </a:p>
        </p:txBody>
      </p:sp>
      <p:sp>
        <p:nvSpPr>
          <p:cNvPr id="382978" name="Content Placeholder 5">
            <a:extLst>
              <a:ext uri="{FF2B5EF4-FFF2-40B4-BE49-F238E27FC236}">
                <a16:creationId xmlns:a16="http://schemas.microsoft.com/office/drawing/2014/main" id="{EF887CD3-73FE-4A7F-AF84-B28FAD6B28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For an instruction such as: </a:t>
            </a:r>
            <a:r>
              <a:rPr lang="en-US" altLang="en-US">
                <a:latin typeface="Consolas" panose="020B0609020204030204" pitchFamily="49" charset="0"/>
              </a:rPr>
              <a:t>lw $t0, 0x20($t1)</a:t>
            </a:r>
          </a:p>
          <a:p>
            <a:pPr eaLnBrk="1" hangingPunct="1"/>
            <a:r>
              <a:rPr lang="en-US" altLang="en-US"/>
              <a:t>We need to:</a:t>
            </a:r>
          </a:p>
          <a:p>
            <a:pPr lvl="1" eaLnBrk="1" hangingPunct="1"/>
            <a:r>
              <a:rPr lang="en-US" altLang="en-US"/>
              <a:t>Read the instruction from memory</a:t>
            </a:r>
          </a:p>
          <a:p>
            <a:pPr lvl="1" eaLnBrk="1" hangingPunct="1"/>
            <a:r>
              <a:rPr lang="en-US" altLang="en-US"/>
              <a:t>Then read </a:t>
            </a:r>
            <a:r>
              <a:rPr lang="en-US" altLang="en-US" b="1">
                <a:latin typeface="Consolas" panose="020B0609020204030204" pitchFamily="49" charset="0"/>
              </a:rPr>
              <a:t>$t1</a:t>
            </a:r>
            <a:r>
              <a:rPr lang="en-US" altLang="en-US" b="1"/>
              <a:t> </a:t>
            </a:r>
            <a:r>
              <a:rPr lang="en-US" altLang="en-US"/>
              <a:t>from register array</a:t>
            </a:r>
          </a:p>
          <a:p>
            <a:pPr lvl="1" eaLnBrk="1" hangingPunct="1"/>
            <a:r>
              <a:rPr lang="en-US" altLang="en-US"/>
              <a:t>Add the immediate value (</a:t>
            </a:r>
            <a:r>
              <a:rPr lang="en-US" altLang="en-US" b="1">
                <a:latin typeface="Consolas" panose="020B0609020204030204" pitchFamily="49" charset="0"/>
              </a:rPr>
              <a:t>0x20</a:t>
            </a:r>
            <a:r>
              <a:rPr lang="en-US" altLang="en-US"/>
              <a:t>) to calculate the memory address</a:t>
            </a:r>
          </a:p>
          <a:p>
            <a:pPr lvl="1" eaLnBrk="1" hangingPunct="1"/>
            <a:r>
              <a:rPr lang="en-US" altLang="en-US"/>
              <a:t>Read the content of this address</a:t>
            </a:r>
          </a:p>
          <a:p>
            <a:pPr lvl="1" eaLnBrk="1" hangingPunct="1"/>
            <a:r>
              <a:rPr lang="en-US" altLang="en-US"/>
              <a:t>Write to the register </a:t>
            </a:r>
            <a:r>
              <a:rPr lang="en-US" altLang="en-US" b="1">
                <a:latin typeface="Consolas" panose="020B0609020204030204" pitchFamily="49" charset="0"/>
              </a:rPr>
              <a:t>$t0 </a:t>
            </a:r>
            <a:r>
              <a:rPr lang="en-US" altLang="en-US"/>
              <a:t>this content</a:t>
            </a:r>
            <a:endParaRPr lang="de-CH" altLang="en-US"/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Rectangle 2">
            <a:extLst>
              <a:ext uri="{FF2B5EF4-FFF2-40B4-BE49-F238E27FC236}">
                <a16:creationId xmlns:a16="http://schemas.microsoft.com/office/drawing/2014/main" id="{2106DCA9-FDC6-404C-918C-1A86B7D0D8A4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09922" name="Rectangle 3">
            <a:extLst>
              <a:ext uri="{FF2B5EF4-FFF2-40B4-BE49-F238E27FC236}">
                <a16:creationId xmlns:a16="http://schemas.microsoft.com/office/drawing/2014/main" id="{E5FF7D77-6F63-46CB-AD6A-193953DA00B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instruction fetch</a:t>
            </a:r>
          </a:p>
        </p:txBody>
      </p:sp>
      <p:sp>
        <p:nvSpPr>
          <p:cNvPr id="209923" name="Content Placeholder 1">
            <a:extLst>
              <a:ext uri="{FF2B5EF4-FFF2-40B4-BE49-F238E27FC236}">
                <a16:creationId xmlns:a16="http://schemas.microsoft.com/office/drawing/2014/main" id="{92C120DC-B6D2-4787-A671-F396964263D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1362075"/>
            <a:ext cx="7896225" cy="1152525"/>
          </a:xfrm>
        </p:spPr>
        <p:txBody>
          <a:bodyPr/>
          <a:lstStyle/>
          <a:p>
            <a:pPr eaLnBrk="1" hangingPunct="1"/>
            <a:r>
              <a:rPr lang="en-US" altLang="en-US"/>
              <a:t>First consider executing lw</a:t>
            </a:r>
          </a:p>
          <a:p>
            <a:pPr lvl="1" eaLnBrk="1" hangingPunct="1"/>
            <a:r>
              <a:rPr lang="en-US" altLang="en-US"/>
              <a:t>STEP 1: Fetch instruction</a:t>
            </a:r>
          </a:p>
          <a:p>
            <a:pPr eaLnBrk="1" hangingPunct="1"/>
            <a:endParaRPr lang="de-CH" altLang="en-US"/>
          </a:p>
        </p:txBody>
      </p:sp>
      <p:sp>
        <p:nvSpPr>
          <p:cNvPr id="209924" name="Rectangle 4">
            <a:extLst>
              <a:ext uri="{FF2B5EF4-FFF2-40B4-BE49-F238E27FC236}">
                <a16:creationId xmlns:a16="http://schemas.microsoft.com/office/drawing/2014/main" id="{E7C7C916-E642-4C67-A93C-011DC2483573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09925" name="Object 2">
            <a:extLst>
              <a:ext uri="{FF2B5EF4-FFF2-40B4-BE49-F238E27FC236}">
                <a16:creationId xmlns:a16="http://schemas.microsoft.com/office/drawing/2014/main" id="{8BE2EA6C-A6F2-44ED-BC49-967DC6669524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479425" y="2703513"/>
          <a:ext cx="5414963" cy="189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8" name="VISIO" r:id="rId9" imgW="0" imgH="0" progId="Visio.Drawing.6">
                  <p:embed/>
                </p:oleObj>
              </mc:Choice>
              <mc:Fallback>
                <p:oleObj name="VISIO" r:id="rId9" imgW="0" imgH="0" progId="Visio.Drawing.6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2703513"/>
                        <a:ext cx="5414963" cy="189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9926" name="Rectangle 6">
            <a:extLst>
              <a:ext uri="{FF2B5EF4-FFF2-40B4-BE49-F238E27FC236}">
                <a16:creationId xmlns:a16="http://schemas.microsoft.com/office/drawing/2014/main" id="{922020E2-D945-47A4-97C5-E9AE3E0A0D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5181600"/>
            <a:ext cx="8153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latin typeface="Consolas" panose="020B0609020204030204" pitchFamily="49" charset="0"/>
              </a:rPr>
              <a:t>read from the memory location [rs]+imm to location [rt]</a:t>
            </a:r>
          </a:p>
        </p:txBody>
      </p:sp>
      <p:graphicFrame>
        <p:nvGraphicFramePr>
          <p:cNvPr id="209927" name="Object 3">
            <a:extLst>
              <a:ext uri="{FF2B5EF4-FFF2-40B4-BE49-F238E27FC236}">
                <a16:creationId xmlns:a16="http://schemas.microsoft.com/office/drawing/2014/main" id="{4A60A30F-14A6-4656-9655-391C20897167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362200" y="5562600"/>
          <a:ext cx="388620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9" name="VISIO" r:id="rId11" imgW="0" imgH="0" progId="Visio.Drawing.6">
                  <p:embed/>
                </p:oleObj>
              </mc:Choice>
              <mc:Fallback>
                <p:oleObj name="VISIO" r:id="rId11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562600"/>
                        <a:ext cx="3886200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Rectangle 2">
            <a:extLst>
              <a:ext uri="{FF2B5EF4-FFF2-40B4-BE49-F238E27FC236}">
                <a16:creationId xmlns:a16="http://schemas.microsoft.com/office/drawing/2014/main" id="{13262FB2-EE59-4CF9-A1CC-B5E709FE497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10946" name="Rectangle 3">
            <a:extLst>
              <a:ext uri="{FF2B5EF4-FFF2-40B4-BE49-F238E27FC236}">
                <a16:creationId xmlns:a16="http://schemas.microsoft.com/office/drawing/2014/main" id="{41FC28B8-D1B6-45E0-8B3E-D609B7C5E42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register read</a:t>
            </a:r>
          </a:p>
        </p:txBody>
      </p:sp>
      <p:graphicFrame>
        <p:nvGraphicFramePr>
          <p:cNvPr id="210947" name="Object 2">
            <a:extLst>
              <a:ext uri="{FF2B5EF4-FFF2-40B4-BE49-F238E27FC236}">
                <a16:creationId xmlns:a16="http://schemas.microsoft.com/office/drawing/2014/main" id="{12D57643-A092-4A21-93F8-B7C59D656FDE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</p:nvPr>
        </p:nvGraphicFramePr>
        <p:xfrm>
          <a:off x="477838" y="2703513"/>
          <a:ext cx="5414962" cy="189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50" name="VISIO" r:id="rId9" imgW="0" imgH="0" progId="Visio.Drawing.6">
                  <p:embed/>
                </p:oleObj>
              </mc:Choice>
              <mc:Fallback>
                <p:oleObj name="VISIO" r:id="rId9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2703513"/>
                        <a:ext cx="5414962" cy="189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0948" name="Rectangle 4">
            <a:extLst>
              <a:ext uri="{FF2B5EF4-FFF2-40B4-BE49-F238E27FC236}">
                <a16:creationId xmlns:a16="http://schemas.microsoft.com/office/drawing/2014/main" id="{8000ED00-FD9B-4F1E-BB36-347C722D3A5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10949" name="Object 3">
            <a:extLst>
              <a:ext uri="{FF2B5EF4-FFF2-40B4-BE49-F238E27FC236}">
                <a16:creationId xmlns:a16="http://schemas.microsoft.com/office/drawing/2014/main" id="{9A9FD388-DF22-4C3E-9EEB-2E315A228EE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362200" y="5562600"/>
          <a:ext cx="388620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51" name="VISIO" r:id="rId11" imgW="0" imgH="0" progId="Visio.Drawing.6">
                  <p:embed/>
                </p:oleObj>
              </mc:Choice>
              <mc:Fallback>
                <p:oleObj name="VISIO" r:id="rId11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562600"/>
                        <a:ext cx="3886200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Rectangle 3">
            <a:extLst>
              <a:ext uri="{FF2B5EF4-FFF2-40B4-BE49-F238E27FC236}">
                <a16:creationId xmlns:a16="http://schemas.microsoft.com/office/drawing/2014/main" id="{CB881D1E-1286-4548-8CD8-FD7B1D32849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immediate</a:t>
            </a:r>
          </a:p>
        </p:txBody>
      </p:sp>
      <p:graphicFrame>
        <p:nvGraphicFramePr>
          <p:cNvPr id="211970" name="Object 2">
            <a:extLst>
              <a:ext uri="{FF2B5EF4-FFF2-40B4-BE49-F238E27FC236}">
                <a16:creationId xmlns:a16="http://schemas.microsoft.com/office/drawing/2014/main" id="{00715BF9-DD1B-410F-A951-E0B9CB3D9398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77838" y="2706688"/>
          <a:ext cx="5413375" cy="263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4" name="VISIO" r:id="rId9" imgW="0" imgH="0" progId="Visio.Drawing.6">
                  <p:embed/>
                </p:oleObj>
              </mc:Choice>
              <mc:Fallback>
                <p:oleObj name="VISIO" r:id="rId9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2706688"/>
                        <a:ext cx="5413375" cy="2635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1971" name="Rectangle 2">
            <a:extLst>
              <a:ext uri="{FF2B5EF4-FFF2-40B4-BE49-F238E27FC236}">
                <a16:creationId xmlns:a16="http://schemas.microsoft.com/office/drawing/2014/main" id="{C34AE788-7A4C-4F3A-891E-86355CCCFF38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11972" name="Rectangle 4">
            <a:extLst>
              <a:ext uri="{FF2B5EF4-FFF2-40B4-BE49-F238E27FC236}">
                <a16:creationId xmlns:a16="http://schemas.microsoft.com/office/drawing/2014/main" id="{57216BF7-0229-4968-BE22-C2A99D57EA7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11973" name="Object 3">
            <a:extLst>
              <a:ext uri="{FF2B5EF4-FFF2-40B4-BE49-F238E27FC236}">
                <a16:creationId xmlns:a16="http://schemas.microsoft.com/office/drawing/2014/main" id="{8F18E272-220A-4EAD-9D3C-A0363177E43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362200" y="5562600"/>
          <a:ext cx="388620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5" name="VISIO" r:id="rId11" imgW="0" imgH="0" progId="Visio.Drawing.6">
                  <p:embed/>
                </p:oleObj>
              </mc:Choice>
              <mc:Fallback>
                <p:oleObj name="VISIO" r:id="rId11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562600"/>
                        <a:ext cx="3886200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Rectangle 3">
            <a:extLst>
              <a:ext uri="{FF2B5EF4-FFF2-40B4-BE49-F238E27FC236}">
                <a16:creationId xmlns:a16="http://schemas.microsoft.com/office/drawing/2014/main" id="{1E3191A5-7FFB-472D-AF63-7B6EBF45D54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address</a:t>
            </a:r>
          </a:p>
        </p:txBody>
      </p:sp>
      <p:graphicFrame>
        <p:nvGraphicFramePr>
          <p:cNvPr id="212994" name="Object 2">
            <a:extLst>
              <a:ext uri="{FF2B5EF4-FFF2-40B4-BE49-F238E27FC236}">
                <a16:creationId xmlns:a16="http://schemas.microsoft.com/office/drawing/2014/main" id="{D7743B81-7B0D-4642-91EF-E66A066699DA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79425" y="2711450"/>
          <a:ext cx="7786688" cy="2633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8" name="VISIO" r:id="rId9" imgW="0" imgH="0" progId="Visio.Drawing.6">
                  <p:embed/>
                </p:oleObj>
              </mc:Choice>
              <mc:Fallback>
                <p:oleObj name="VISIO" r:id="rId9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2711450"/>
                        <a:ext cx="7786688" cy="2633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2995" name="Rectangle 2">
            <a:extLst>
              <a:ext uri="{FF2B5EF4-FFF2-40B4-BE49-F238E27FC236}">
                <a16:creationId xmlns:a16="http://schemas.microsoft.com/office/drawing/2014/main" id="{B8A54B61-7BA9-49FA-B4DB-FDFCD302703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12996" name="Rectangle 4">
            <a:extLst>
              <a:ext uri="{FF2B5EF4-FFF2-40B4-BE49-F238E27FC236}">
                <a16:creationId xmlns:a16="http://schemas.microsoft.com/office/drawing/2014/main" id="{11DFA62B-5957-4174-909A-18871D9D5D8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12997" name="Object 3">
            <a:extLst>
              <a:ext uri="{FF2B5EF4-FFF2-40B4-BE49-F238E27FC236}">
                <a16:creationId xmlns:a16="http://schemas.microsoft.com/office/drawing/2014/main" id="{2D7FF4E7-1AB0-4D8E-8861-3834E9AE74C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362200" y="5562600"/>
          <a:ext cx="388620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9" name="VISIO" r:id="rId11" imgW="0" imgH="0" progId="Visio.Drawing.6">
                  <p:embed/>
                </p:oleObj>
              </mc:Choice>
              <mc:Fallback>
                <p:oleObj name="VISIO" r:id="rId11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562600"/>
                        <a:ext cx="3886200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Rectangle 3">
            <a:extLst>
              <a:ext uri="{FF2B5EF4-FFF2-40B4-BE49-F238E27FC236}">
                <a16:creationId xmlns:a16="http://schemas.microsoft.com/office/drawing/2014/main" id="{F9ADAF0D-D816-4E9F-85DB-FC690BE9B5B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memory read</a:t>
            </a:r>
          </a:p>
        </p:txBody>
      </p:sp>
      <p:graphicFrame>
        <p:nvGraphicFramePr>
          <p:cNvPr id="214018" name="Object 2">
            <a:extLst>
              <a:ext uri="{FF2B5EF4-FFF2-40B4-BE49-F238E27FC236}">
                <a16:creationId xmlns:a16="http://schemas.microsoft.com/office/drawing/2014/main" id="{2C454B0D-3D8B-49B4-B9F2-94F59A4E9FB1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79425" y="2713038"/>
          <a:ext cx="7786688" cy="269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22" name="VISIO" r:id="rId9" imgW="0" imgH="0" progId="Visio.Drawing.6">
                  <p:embed/>
                </p:oleObj>
              </mc:Choice>
              <mc:Fallback>
                <p:oleObj name="VISIO" r:id="rId9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2713038"/>
                        <a:ext cx="7786688" cy="2697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4019" name="Rectangle 2">
            <a:extLst>
              <a:ext uri="{FF2B5EF4-FFF2-40B4-BE49-F238E27FC236}">
                <a16:creationId xmlns:a16="http://schemas.microsoft.com/office/drawing/2014/main" id="{CA5A1C7C-4316-4D9F-8D68-D8A80E9D132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14020" name="Rectangle 4">
            <a:extLst>
              <a:ext uri="{FF2B5EF4-FFF2-40B4-BE49-F238E27FC236}">
                <a16:creationId xmlns:a16="http://schemas.microsoft.com/office/drawing/2014/main" id="{27E735F6-556E-47AC-AB3D-454FE5275032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14021" name="Object 3">
            <a:extLst>
              <a:ext uri="{FF2B5EF4-FFF2-40B4-BE49-F238E27FC236}">
                <a16:creationId xmlns:a16="http://schemas.microsoft.com/office/drawing/2014/main" id="{9ACA784E-75B8-4377-A705-9598251DAE62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362200" y="5562600"/>
          <a:ext cx="388620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23" name="VISIO" r:id="rId11" imgW="0" imgH="0" progId="Visio.Drawing.6">
                  <p:embed/>
                </p:oleObj>
              </mc:Choice>
              <mc:Fallback>
                <p:oleObj name="VISIO" r:id="rId11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562600"/>
                        <a:ext cx="3886200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Rectangle 3">
            <a:extLst>
              <a:ext uri="{FF2B5EF4-FFF2-40B4-BE49-F238E27FC236}">
                <a16:creationId xmlns:a16="http://schemas.microsoft.com/office/drawing/2014/main" id="{4AF2131C-17AD-421A-A8EA-41FA245B392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write register</a:t>
            </a:r>
          </a:p>
        </p:txBody>
      </p:sp>
      <p:graphicFrame>
        <p:nvGraphicFramePr>
          <p:cNvPr id="215042" name="Object 2">
            <a:extLst>
              <a:ext uri="{FF2B5EF4-FFF2-40B4-BE49-F238E27FC236}">
                <a16:creationId xmlns:a16="http://schemas.microsoft.com/office/drawing/2014/main" id="{7AACD710-6D83-421B-8E0D-5F5E54CB19C8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79425" y="2713038"/>
          <a:ext cx="7786688" cy="269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46" name="VISIO" r:id="rId9" imgW="0" imgH="0" progId="Visio.Drawing.6">
                  <p:embed/>
                </p:oleObj>
              </mc:Choice>
              <mc:Fallback>
                <p:oleObj name="VISIO" r:id="rId9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2713038"/>
                        <a:ext cx="7786688" cy="2697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43" name="Rectangle 2">
            <a:extLst>
              <a:ext uri="{FF2B5EF4-FFF2-40B4-BE49-F238E27FC236}">
                <a16:creationId xmlns:a16="http://schemas.microsoft.com/office/drawing/2014/main" id="{47B862B8-979A-4E62-B226-5FA70C560CC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15044" name="Rectangle 4">
            <a:extLst>
              <a:ext uri="{FF2B5EF4-FFF2-40B4-BE49-F238E27FC236}">
                <a16:creationId xmlns:a16="http://schemas.microsoft.com/office/drawing/2014/main" id="{7B730E6C-6ADA-4AB7-9E8C-73B4C424B44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15045" name="Object 3">
            <a:extLst>
              <a:ext uri="{FF2B5EF4-FFF2-40B4-BE49-F238E27FC236}">
                <a16:creationId xmlns:a16="http://schemas.microsoft.com/office/drawing/2014/main" id="{5AAC7064-AC71-4395-A85A-0E037C2FC3D3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362200" y="5562600"/>
          <a:ext cx="388620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47" name="VISIO" r:id="rId11" imgW="0" imgH="0" progId="Visio.Drawing.6">
                  <p:embed/>
                </p:oleObj>
              </mc:Choice>
              <mc:Fallback>
                <p:oleObj name="VISIO" r:id="rId11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562600"/>
                        <a:ext cx="3886200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Rectangle 3">
            <a:extLst>
              <a:ext uri="{FF2B5EF4-FFF2-40B4-BE49-F238E27FC236}">
                <a16:creationId xmlns:a16="http://schemas.microsoft.com/office/drawing/2014/main" id="{DEF28374-D791-4E15-A822-A1D59E91ECF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increment PC</a:t>
            </a:r>
          </a:p>
        </p:txBody>
      </p:sp>
      <p:graphicFrame>
        <p:nvGraphicFramePr>
          <p:cNvPr id="216066" name="Object 2">
            <a:extLst>
              <a:ext uri="{FF2B5EF4-FFF2-40B4-BE49-F238E27FC236}">
                <a16:creationId xmlns:a16="http://schemas.microsoft.com/office/drawing/2014/main" id="{46325E98-F0D7-4350-9048-0AFD3255F2C4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81000" y="2705100"/>
          <a:ext cx="8031163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69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705100"/>
                        <a:ext cx="8031163" cy="285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6067" name="Rectangle 2">
            <a:extLst>
              <a:ext uri="{FF2B5EF4-FFF2-40B4-BE49-F238E27FC236}">
                <a16:creationId xmlns:a16="http://schemas.microsoft.com/office/drawing/2014/main" id="{3AA2D015-B28A-4089-8855-473587809C7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16068" name="Rectangle 4">
            <a:extLst>
              <a:ext uri="{FF2B5EF4-FFF2-40B4-BE49-F238E27FC236}">
                <a16:creationId xmlns:a16="http://schemas.microsoft.com/office/drawing/2014/main" id="{4D5AEE0D-D5DE-4FBC-94AB-58915E4CCBC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Title 1">
            <a:extLst>
              <a:ext uri="{FF2B5EF4-FFF2-40B4-BE49-F238E27FC236}">
                <a16:creationId xmlns:a16="http://schemas.microsoft.com/office/drawing/2014/main" id="{CAC3EAFD-FF59-47A1-8FB1-6A7163FF0B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 Flow Nodes</a:t>
            </a:r>
          </a:p>
        </p:txBody>
      </p:sp>
      <p:sp>
        <p:nvSpPr>
          <p:cNvPr id="113666" name="Slide Number Placeholder 3">
            <a:extLst>
              <a:ext uri="{FF2B5EF4-FFF2-40B4-BE49-F238E27FC236}">
                <a16:creationId xmlns:a16="http://schemas.microsoft.com/office/drawing/2014/main" id="{A2EF1BDE-AA87-46AA-87F6-0139BDAB46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B284C9A-7A2D-48C3-8ABD-ECF1F938AD8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13667" name="Picture 2">
            <a:extLst>
              <a:ext uri="{FF2B5EF4-FFF2-40B4-BE49-F238E27FC236}">
                <a16:creationId xmlns:a16="http://schemas.microsoft.com/office/drawing/2014/main" id="{008B7040-CC59-4BE8-A565-A3A1C6EAE7D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08125" y="996950"/>
            <a:ext cx="6051550" cy="5194300"/>
          </a:xfrm>
        </p:spPr>
      </p:pic>
    </p:spTree>
  </p:cSld>
  <p:clrMapOvr>
    <a:masterClrMapping/>
  </p:clrMapOvr>
  <p:transition/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Rectangle 3">
            <a:extLst>
              <a:ext uri="{FF2B5EF4-FFF2-40B4-BE49-F238E27FC236}">
                <a16:creationId xmlns:a16="http://schemas.microsoft.com/office/drawing/2014/main" id="{46F4828B-E062-4639-9704-3F6CB99B7F1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sw</a:t>
            </a:r>
          </a:p>
        </p:txBody>
      </p:sp>
      <p:sp>
        <p:nvSpPr>
          <p:cNvPr id="217090" name="Content Placeholder 1">
            <a:extLst>
              <a:ext uri="{FF2B5EF4-FFF2-40B4-BE49-F238E27FC236}">
                <a16:creationId xmlns:a16="http://schemas.microsoft.com/office/drawing/2014/main" id="{0E21B7E6-17BD-41FC-BAFC-C120AB2676C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Write data in rt to memory</a:t>
            </a:r>
          </a:p>
          <a:p>
            <a:pPr eaLnBrk="1" hangingPunct="1"/>
            <a:endParaRPr lang="de-CH" altLang="en-US"/>
          </a:p>
        </p:txBody>
      </p:sp>
      <p:graphicFrame>
        <p:nvGraphicFramePr>
          <p:cNvPr id="217091" name="Content Placeholder 3">
            <a:extLst>
              <a:ext uri="{FF2B5EF4-FFF2-40B4-BE49-F238E27FC236}">
                <a16:creationId xmlns:a16="http://schemas.microsoft.com/office/drawing/2014/main" id="{DA8442FF-A946-4471-97A1-7EF29F1B0A94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3"/>
            </p:custDataLst>
          </p:nvPr>
        </p:nvGraphicFramePr>
        <p:xfrm>
          <a:off x="381000" y="2705100"/>
          <a:ext cx="8031163" cy="285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4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705100"/>
                        <a:ext cx="8031163" cy="285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7092" name="Rectangle 4">
            <a:extLst>
              <a:ext uri="{FF2B5EF4-FFF2-40B4-BE49-F238E27FC236}">
                <a16:creationId xmlns:a16="http://schemas.microsoft.com/office/drawing/2014/main" id="{D52AB34C-4064-4C8B-989E-56DB611E890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17093" name="Rectangle 6">
            <a:extLst>
              <a:ext uri="{FF2B5EF4-FFF2-40B4-BE49-F238E27FC236}">
                <a16:creationId xmlns:a16="http://schemas.microsoft.com/office/drawing/2014/main" id="{4F025D03-7743-40F4-86E9-2B30C317656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" y="1143000"/>
            <a:ext cx="7696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en-US" altLang="en-US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3">
            <a:extLst>
              <a:ext uri="{FF2B5EF4-FFF2-40B4-BE49-F238E27FC236}">
                <a16:creationId xmlns:a16="http://schemas.microsoft.com/office/drawing/2014/main" id="{D447AEA2-AEDC-4AE5-BDC0-07A129FEBB9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329612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R-type Instructions</a:t>
            </a:r>
          </a:p>
        </p:txBody>
      </p:sp>
      <p:sp>
        <p:nvSpPr>
          <p:cNvPr id="218114" name="Content Placeholder 1">
            <a:extLst>
              <a:ext uri="{FF2B5EF4-FFF2-40B4-BE49-F238E27FC236}">
                <a16:creationId xmlns:a16="http://schemas.microsoft.com/office/drawing/2014/main" id="{70B9CD15-FDBE-40B3-9A23-78372E5FBE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1362075"/>
            <a:ext cx="7896225" cy="1304925"/>
          </a:xfrm>
        </p:spPr>
        <p:txBody>
          <a:bodyPr/>
          <a:lstStyle/>
          <a:p>
            <a:pPr eaLnBrk="1" hangingPunct="1"/>
            <a:r>
              <a:rPr lang="en-US" altLang="en-US"/>
              <a:t>Read from rs and rt</a:t>
            </a:r>
          </a:p>
          <a:p>
            <a:pPr lvl="1" eaLnBrk="1" hangingPunct="1"/>
            <a:r>
              <a:rPr lang="en-US" altLang="en-US"/>
              <a:t>Write ALUResult to register file</a:t>
            </a:r>
          </a:p>
          <a:p>
            <a:pPr lvl="1" eaLnBrk="1" hangingPunct="1"/>
            <a:r>
              <a:rPr lang="en-US" altLang="en-US"/>
              <a:t>Write to rd (instead of rt)</a:t>
            </a:r>
          </a:p>
          <a:p>
            <a:pPr eaLnBrk="1" hangingPunct="1"/>
            <a:endParaRPr lang="de-CH" altLang="en-US"/>
          </a:p>
        </p:txBody>
      </p:sp>
      <p:graphicFrame>
        <p:nvGraphicFramePr>
          <p:cNvPr id="218115" name="Content Placeholder 3">
            <a:extLst>
              <a:ext uri="{FF2B5EF4-FFF2-40B4-BE49-F238E27FC236}">
                <a16:creationId xmlns:a16="http://schemas.microsoft.com/office/drawing/2014/main" id="{8107CA83-093E-4D29-9580-B390A4D5D94F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3"/>
            </p:custDataLst>
          </p:nvPr>
        </p:nvGraphicFramePr>
        <p:xfrm>
          <a:off x="381000" y="2705100"/>
          <a:ext cx="8031163" cy="285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8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705100"/>
                        <a:ext cx="8031163" cy="285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8116" name="Rectangle 4">
            <a:extLst>
              <a:ext uri="{FF2B5EF4-FFF2-40B4-BE49-F238E27FC236}">
                <a16:creationId xmlns:a16="http://schemas.microsoft.com/office/drawing/2014/main" id="{E7CAD64C-E744-4603-8ECB-CB9F1B3E82BE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18117" name="Rectangle 6">
            <a:extLst>
              <a:ext uri="{FF2B5EF4-FFF2-40B4-BE49-F238E27FC236}">
                <a16:creationId xmlns:a16="http://schemas.microsoft.com/office/drawing/2014/main" id="{6A615BBF-486F-4E29-A1F4-A407826218B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" y="1143000"/>
            <a:ext cx="7696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en-US" altLang="en-US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Rectangle 3">
            <a:extLst>
              <a:ext uri="{FF2B5EF4-FFF2-40B4-BE49-F238E27FC236}">
                <a16:creationId xmlns:a16="http://schemas.microsoft.com/office/drawing/2014/main" id="{5FA229F4-6AFB-46C3-BFA7-3F041D7D106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beq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F75FC69-02E7-7845-AC99-67F701CB44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1152525"/>
          </a:xfrm>
        </p:spPr>
        <p:txBody>
          <a:bodyPr/>
          <a:lstStyle/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>
                <a:ea typeface="+mn-ea"/>
              </a:rPr>
              <a:t>Determine whether values in </a:t>
            </a:r>
            <a:r>
              <a:rPr lang="en-US" dirty="0" err="1">
                <a:ea typeface="+mn-ea"/>
              </a:rPr>
              <a:t>rs</a:t>
            </a:r>
            <a:r>
              <a:rPr lang="en-US" dirty="0">
                <a:ea typeface="+mn-ea"/>
              </a:rPr>
              <a:t> and </a:t>
            </a:r>
            <a:r>
              <a:rPr lang="en-US" dirty="0" err="1">
                <a:ea typeface="+mn-ea"/>
              </a:rPr>
              <a:t>rt</a:t>
            </a:r>
            <a:r>
              <a:rPr lang="en-US" dirty="0">
                <a:ea typeface="+mn-ea"/>
              </a:rPr>
              <a:t> are equal</a:t>
            </a:r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Calculate branch target address: </a:t>
            </a:r>
            <a:br>
              <a:rPr lang="en-US" dirty="0"/>
            </a:b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BTA</a:t>
            </a:r>
            <a:r>
              <a:rPr lang="en-US" dirty="0"/>
              <a:t> = (sign-extended immediate &lt;&lt; 2) + (PC+4)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de-CH" dirty="0">
              <a:ea typeface="+mn-ea"/>
            </a:endParaRPr>
          </a:p>
        </p:txBody>
      </p:sp>
      <p:graphicFrame>
        <p:nvGraphicFramePr>
          <p:cNvPr id="219139" name="Content Placeholder 9">
            <a:extLst>
              <a:ext uri="{FF2B5EF4-FFF2-40B4-BE49-F238E27FC236}">
                <a16:creationId xmlns:a16="http://schemas.microsoft.com/office/drawing/2014/main" id="{EBC146D1-54E7-4D18-B1F9-980177597E31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3"/>
            </p:custDataLst>
          </p:nvPr>
        </p:nvGraphicFramePr>
        <p:xfrm>
          <a:off x="382588" y="2505075"/>
          <a:ext cx="8245475" cy="305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41" name="VISIO" r:id="rId7" imgW="0" imgH="0" progId="Visio.Drawing.6">
                  <p:embed/>
                </p:oleObj>
              </mc:Choice>
              <mc:Fallback>
                <p:oleObj name="VISIO" r:id="rId7" imgW="0" imgH="0" progId="Visio.Drawing.6">
                  <p:embed/>
                  <p:pic>
                    <p:nvPicPr>
                      <p:cNvPr id="0" name="Content Placeholder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588" y="2505075"/>
                        <a:ext cx="8245475" cy="305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9140" name="Rectangle 4">
            <a:extLst>
              <a:ext uri="{FF2B5EF4-FFF2-40B4-BE49-F238E27FC236}">
                <a16:creationId xmlns:a16="http://schemas.microsoft.com/office/drawing/2014/main" id="{148AF0C8-5281-4CE5-AAAF-6C4DBFA8B17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Rectangle 3">
            <a:extLst>
              <a:ext uri="{FF2B5EF4-FFF2-40B4-BE49-F238E27FC236}">
                <a16:creationId xmlns:a16="http://schemas.microsoft.com/office/drawing/2014/main" id="{B40F7E93-A964-493F-A19B-0FE701BD655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Complete Multi-cycle Processor</a:t>
            </a:r>
            <a:endParaRPr lang="en-US" altLang="en-US">
              <a:latin typeface="Consolas" panose="020B0609020204030204" pitchFamily="49" charset="0"/>
            </a:endParaRPr>
          </a:p>
        </p:txBody>
      </p:sp>
      <p:graphicFrame>
        <p:nvGraphicFramePr>
          <p:cNvPr id="220162" name="Object 2">
            <a:extLst>
              <a:ext uri="{FF2B5EF4-FFF2-40B4-BE49-F238E27FC236}">
                <a16:creationId xmlns:a16="http://schemas.microsoft.com/office/drawing/2014/main" id="{612FAD55-3CBF-4761-8553-532B593629CB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81000" y="1501775"/>
          <a:ext cx="8048625" cy="406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5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01775"/>
                        <a:ext cx="8048625" cy="406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0163" name="Rectangle 2">
            <a:extLst>
              <a:ext uri="{FF2B5EF4-FFF2-40B4-BE49-F238E27FC236}">
                <a16:creationId xmlns:a16="http://schemas.microsoft.com/office/drawing/2014/main" id="{AF9459C5-AB7C-4C43-90DF-C49C7264A4E6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20164" name="Rectangle 4">
            <a:extLst>
              <a:ext uri="{FF2B5EF4-FFF2-40B4-BE49-F238E27FC236}">
                <a16:creationId xmlns:a16="http://schemas.microsoft.com/office/drawing/2014/main" id="{1019AE8C-8588-4531-9370-68A3FDEE4CA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Rectangle 3">
            <a:extLst>
              <a:ext uri="{FF2B5EF4-FFF2-40B4-BE49-F238E27FC236}">
                <a16:creationId xmlns:a16="http://schemas.microsoft.com/office/drawing/2014/main" id="{32F2C08B-BFAB-4F0F-A5B0-277760294AC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Unit</a:t>
            </a:r>
          </a:p>
        </p:txBody>
      </p:sp>
      <p:graphicFrame>
        <p:nvGraphicFramePr>
          <p:cNvPr id="221186" name="Object 2">
            <a:extLst>
              <a:ext uri="{FF2B5EF4-FFF2-40B4-BE49-F238E27FC236}">
                <a16:creationId xmlns:a16="http://schemas.microsoft.com/office/drawing/2014/main" id="{21EA4786-2A23-4E64-AF3C-7D0DAA2E5D78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1752600" y="1174750"/>
          <a:ext cx="5562600" cy="518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89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174750"/>
                        <a:ext cx="5562600" cy="5186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1187" name="Rectangle 2">
            <a:extLst>
              <a:ext uri="{FF2B5EF4-FFF2-40B4-BE49-F238E27FC236}">
                <a16:creationId xmlns:a16="http://schemas.microsoft.com/office/drawing/2014/main" id="{F4ABAC0D-B9D5-41EA-A8E2-19D8A4E973F7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21188" name="Rectangle 4">
            <a:extLst>
              <a:ext uri="{FF2B5EF4-FFF2-40B4-BE49-F238E27FC236}">
                <a16:creationId xmlns:a16="http://schemas.microsoft.com/office/drawing/2014/main" id="{38BCF90C-B6F4-4C0F-AFC7-1F0F0BF9AEA7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Rectangle 3">
            <a:extLst>
              <a:ext uri="{FF2B5EF4-FFF2-40B4-BE49-F238E27FC236}">
                <a16:creationId xmlns:a16="http://schemas.microsoft.com/office/drawing/2014/main" id="{E7B803F4-722F-4A95-BCCA-65FA5AE7E95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Fetch</a:t>
            </a:r>
          </a:p>
        </p:txBody>
      </p:sp>
      <p:graphicFrame>
        <p:nvGraphicFramePr>
          <p:cNvPr id="222210" name="Object 3">
            <a:extLst>
              <a:ext uri="{FF2B5EF4-FFF2-40B4-BE49-F238E27FC236}">
                <a16:creationId xmlns:a16="http://schemas.microsoft.com/office/drawing/2014/main" id="{2156015A-DC82-445E-90A9-B74EB01B9597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257300"/>
          <a:ext cx="1600200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3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57300"/>
                        <a:ext cx="1600200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2211" name="Object 2">
            <a:extLst>
              <a:ext uri="{FF2B5EF4-FFF2-40B4-BE49-F238E27FC236}">
                <a16:creationId xmlns:a16="http://schemas.microsoft.com/office/drawing/2014/main" id="{EF1B0A09-F77A-4BDB-A0C9-16C82BB4AD91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1843088" y="2743200"/>
          <a:ext cx="7300912" cy="369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4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3088" y="2743200"/>
                        <a:ext cx="7300912" cy="369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2212" name="Rectangle 4">
            <a:extLst>
              <a:ext uri="{FF2B5EF4-FFF2-40B4-BE49-F238E27FC236}">
                <a16:creationId xmlns:a16="http://schemas.microsoft.com/office/drawing/2014/main" id="{16F83140-A756-4A02-99DD-6AF31DE6BDFE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Rectangle 2">
            <a:extLst>
              <a:ext uri="{FF2B5EF4-FFF2-40B4-BE49-F238E27FC236}">
                <a16:creationId xmlns:a16="http://schemas.microsoft.com/office/drawing/2014/main" id="{7A125DF7-EB2A-439C-BCDF-60FE1449D71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Fetch</a:t>
            </a:r>
          </a:p>
        </p:txBody>
      </p:sp>
      <p:graphicFrame>
        <p:nvGraphicFramePr>
          <p:cNvPr id="223234" name="Object 2">
            <a:extLst>
              <a:ext uri="{FF2B5EF4-FFF2-40B4-BE49-F238E27FC236}">
                <a16:creationId xmlns:a16="http://schemas.microsoft.com/office/drawing/2014/main" id="{B977E404-00AB-487C-8DB9-7D9BA2F5A746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1843088" y="2743200"/>
          <a:ext cx="7300912" cy="369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37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3088" y="2743200"/>
                        <a:ext cx="7300912" cy="369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3235" name="Object 3">
            <a:extLst>
              <a:ext uri="{FF2B5EF4-FFF2-40B4-BE49-F238E27FC236}">
                <a16:creationId xmlns:a16="http://schemas.microsoft.com/office/drawing/2014/main" id="{13C6C2A1-0813-4A6B-97B5-8C0841BAC87B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0" y="1258888"/>
          <a:ext cx="1600200" cy="1255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38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58888"/>
                        <a:ext cx="1600200" cy="1255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3236" name="Rectangle 3">
            <a:extLst>
              <a:ext uri="{FF2B5EF4-FFF2-40B4-BE49-F238E27FC236}">
                <a16:creationId xmlns:a16="http://schemas.microsoft.com/office/drawing/2014/main" id="{047C3A60-609F-4228-807E-2AACB8178AC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Rectangle 2">
            <a:extLst>
              <a:ext uri="{FF2B5EF4-FFF2-40B4-BE49-F238E27FC236}">
                <a16:creationId xmlns:a16="http://schemas.microsoft.com/office/drawing/2014/main" id="{1E6DF826-8531-4B6C-8F70-33F146669EB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Decode</a:t>
            </a:r>
          </a:p>
        </p:txBody>
      </p:sp>
      <p:graphicFrame>
        <p:nvGraphicFramePr>
          <p:cNvPr id="224258" name="Object 2">
            <a:extLst>
              <a:ext uri="{FF2B5EF4-FFF2-40B4-BE49-F238E27FC236}">
                <a16:creationId xmlns:a16="http://schemas.microsoft.com/office/drawing/2014/main" id="{8FF65B69-D050-46AD-B539-7C637C0C05E8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258888"/>
          <a:ext cx="2974975" cy="1255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61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58888"/>
                        <a:ext cx="2974975" cy="1255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4259" name="Object 3">
            <a:extLst>
              <a:ext uri="{FF2B5EF4-FFF2-40B4-BE49-F238E27FC236}">
                <a16:creationId xmlns:a16="http://schemas.microsoft.com/office/drawing/2014/main" id="{6A54E1DD-73A2-4FFE-85E6-900585D3098C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1843088" y="2743200"/>
          <a:ext cx="7300912" cy="368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62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3088" y="2743200"/>
                        <a:ext cx="7300912" cy="368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0" name="Rectangle 3">
            <a:extLst>
              <a:ext uri="{FF2B5EF4-FFF2-40B4-BE49-F238E27FC236}">
                <a16:creationId xmlns:a16="http://schemas.microsoft.com/office/drawing/2014/main" id="{85D85C57-BDB2-4E94-ADD4-F7FC108034B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Rectangle 2">
            <a:extLst>
              <a:ext uri="{FF2B5EF4-FFF2-40B4-BE49-F238E27FC236}">
                <a16:creationId xmlns:a16="http://schemas.microsoft.com/office/drawing/2014/main" id="{D0438140-6538-43C3-AE69-22626798D62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8253412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</a:t>
            </a:r>
            <a:r>
              <a:rPr lang="en-US" altLang="en-US" sz="2400"/>
              <a:t> </a:t>
            </a:r>
            <a:r>
              <a:rPr lang="en-US" altLang="en-US"/>
              <a:t>Address Calculation</a:t>
            </a:r>
          </a:p>
        </p:txBody>
      </p:sp>
      <p:graphicFrame>
        <p:nvGraphicFramePr>
          <p:cNvPr id="225282" name="Object 2">
            <a:extLst>
              <a:ext uri="{FF2B5EF4-FFF2-40B4-BE49-F238E27FC236}">
                <a16:creationId xmlns:a16="http://schemas.microsoft.com/office/drawing/2014/main" id="{A3C299C5-8D67-46B1-984D-CCFD17C55DE8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270000"/>
          <a:ext cx="3568700" cy="280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85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70000"/>
                        <a:ext cx="3568700" cy="280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283" name="Object 3">
            <a:extLst>
              <a:ext uri="{FF2B5EF4-FFF2-40B4-BE49-F238E27FC236}">
                <a16:creationId xmlns:a16="http://schemas.microsoft.com/office/drawing/2014/main" id="{04175C61-8CA4-4D2A-A993-0999F7462ECE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1828800" y="2743200"/>
          <a:ext cx="7315200" cy="369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86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743200"/>
                        <a:ext cx="7315200" cy="3690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284" name="Rectangle 4">
            <a:extLst>
              <a:ext uri="{FF2B5EF4-FFF2-40B4-BE49-F238E27FC236}">
                <a16:creationId xmlns:a16="http://schemas.microsoft.com/office/drawing/2014/main" id="{3F8BB721-693B-467C-A6AE-0F3853C024E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2">
            <a:extLst>
              <a:ext uri="{FF2B5EF4-FFF2-40B4-BE49-F238E27FC236}">
                <a16:creationId xmlns:a16="http://schemas.microsoft.com/office/drawing/2014/main" id="{1709D888-8A78-431F-B60B-BC7E703360B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8482012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</a:t>
            </a:r>
            <a:r>
              <a:rPr lang="en-US" altLang="en-US" sz="2400"/>
              <a:t> </a:t>
            </a:r>
            <a:r>
              <a:rPr lang="en-US" altLang="en-US"/>
              <a:t>Address Calculation</a:t>
            </a:r>
          </a:p>
        </p:txBody>
      </p:sp>
      <p:graphicFrame>
        <p:nvGraphicFramePr>
          <p:cNvPr id="226306" name="Object 2">
            <a:extLst>
              <a:ext uri="{FF2B5EF4-FFF2-40B4-BE49-F238E27FC236}">
                <a16:creationId xmlns:a16="http://schemas.microsoft.com/office/drawing/2014/main" id="{E6E4F3EA-5D64-4AD9-8684-8521735416DE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263650"/>
          <a:ext cx="3575050" cy="279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09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63650"/>
                        <a:ext cx="3575050" cy="279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307" name="Object 3">
            <a:extLst>
              <a:ext uri="{FF2B5EF4-FFF2-40B4-BE49-F238E27FC236}">
                <a16:creationId xmlns:a16="http://schemas.microsoft.com/office/drawing/2014/main" id="{50CC48D5-718F-4DAC-BD22-0E8A890E92CF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1828800" y="2743200"/>
          <a:ext cx="7315200" cy="369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10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743200"/>
                        <a:ext cx="7315200" cy="3690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6308" name="Rectangle 3">
            <a:extLst>
              <a:ext uri="{FF2B5EF4-FFF2-40B4-BE49-F238E27FC236}">
                <a16:creationId xmlns:a16="http://schemas.microsoft.com/office/drawing/2014/main" id="{A8BCD1C9-7BFC-4598-8920-F85B3D5BA138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Title 1">
            <a:extLst>
              <a:ext uri="{FF2B5EF4-FFF2-40B4-BE49-F238E27FC236}">
                <a16:creationId xmlns:a16="http://schemas.microsoft.com/office/drawing/2014/main" id="{F00664E1-5E85-407E-BBC1-0E1561375F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Example Data Flow Program</a:t>
            </a:r>
          </a:p>
        </p:txBody>
      </p:sp>
      <p:sp>
        <p:nvSpPr>
          <p:cNvPr id="114690" name="Slide Number Placeholder 3">
            <a:extLst>
              <a:ext uri="{FF2B5EF4-FFF2-40B4-BE49-F238E27FC236}">
                <a16:creationId xmlns:a16="http://schemas.microsoft.com/office/drawing/2014/main" id="{94AE31BC-CC49-4A1B-8D54-3657F8C63C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F8BBACF-D0E0-4877-BE30-F10E5BF7819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14691" name="Picture 2">
            <a:extLst>
              <a:ext uri="{FF2B5EF4-FFF2-40B4-BE49-F238E27FC236}">
                <a16:creationId xmlns:a16="http://schemas.microsoft.com/office/drawing/2014/main" id="{22A082FF-A4FD-4FC0-BA47-5DE311EBDB3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540000">
            <a:off x="2116138" y="984250"/>
            <a:ext cx="4913312" cy="5678488"/>
          </a:xfrm>
        </p:spPr>
      </p:pic>
      <p:sp>
        <p:nvSpPr>
          <p:cNvPr id="114692" name="TextBox 4">
            <a:extLst>
              <a:ext uri="{FF2B5EF4-FFF2-40B4-BE49-F238E27FC236}">
                <a16:creationId xmlns:a16="http://schemas.microsoft.com/office/drawing/2014/main" id="{28582F47-0811-4778-810D-A0009A0B08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5410200"/>
            <a:ext cx="6858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OUT</a:t>
            </a:r>
          </a:p>
        </p:txBody>
      </p:sp>
    </p:spTree>
  </p:cSld>
  <p:clrMapOvr>
    <a:masterClrMapping/>
  </p:clrMapOvr>
  <p:transition/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Rectangle 2">
            <a:extLst>
              <a:ext uri="{FF2B5EF4-FFF2-40B4-BE49-F238E27FC236}">
                <a16:creationId xmlns:a16="http://schemas.microsoft.com/office/drawing/2014/main" id="{7B6C697C-29D9-4F1E-AA9E-1BED33175B6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</a:p>
        </p:txBody>
      </p:sp>
      <p:graphicFrame>
        <p:nvGraphicFramePr>
          <p:cNvPr id="227330" name="Object 2">
            <a:extLst>
              <a:ext uri="{FF2B5EF4-FFF2-40B4-BE49-F238E27FC236}">
                <a16:creationId xmlns:a16="http://schemas.microsoft.com/office/drawing/2014/main" id="{A9D228C9-F5D3-4CAE-BB31-C9A084974208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152525"/>
          <a:ext cx="6061075" cy="565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32" name="VISIO" r:id="rId7" imgW="0" imgH="0" progId="Visio.Drawing.6">
                  <p:embed/>
                </p:oleObj>
              </mc:Choice>
              <mc:Fallback>
                <p:oleObj name="VISIO" r:id="rId7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2525"/>
                        <a:ext cx="6061075" cy="565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7331" name="Rectangle 3">
            <a:extLst>
              <a:ext uri="{FF2B5EF4-FFF2-40B4-BE49-F238E27FC236}">
                <a16:creationId xmlns:a16="http://schemas.microsoft.com/office/drawing/2014/main" id="{94D4FF9E-72F7-4ED9-A4C5-CAD304CEB12E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Rectangle 2">
            <a:extLst>
              <a:ext uri="{FF2B5EF4-FFF2-40B4-BE49-F238E27FC236}">
                <a16:creationId xmlns:a16="http://schemas.microsoft.com/office/drawing/2014/main" id="{683E992F-73B3-4BC8-8773-079E0864A2B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</a:t>
            </a:r>
            <a:r>
              <a:rPr lang="en-US" altLang="en-US">
                <a:latin typeface="Consolas" panose="020B0609020204030204" pitchFamily="49" charset="0"/>
              </a:rPr>
              <a:t>sw</a:t>
            </a:r>
          </a:p>
        </p:txBody>
      </p:sp>
      <p:graphicFrame>
        <p:nvGraphicFramePr>
          <p:cNvPr id="228354" name="Object 2">
            <a:extLst>
              <a:ext uri="{FF2B5EF4-FFF2-40B4-BE49-F238E27FC236}">
                <a16:creationId xmlns:a16="http://schemas.microsoft.com/office/drawing/2014/main" id="{F72E8062-9D82-44CC-8962-74A1077119BE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150938"/>
          <a:ext cx="6061075" cy="564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56" name="VISIO" r:id="rId7" imgW="0" imgH="0" progId="Visio.Drawing.6">
                  <p:embed/>
                </p:oleObj>
              </mc:Choice>
              <mc:Fallback>
                <p:oleObj name="VISIO" r:id="rId7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38"/>
                        <a:ext cx="6061075" cy="564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8355" name="Rectangle 3">
            <a:extLst>
              <a:ext uri="{FF2B5EF4-FFF2-40B4-BE49-F238E27FC236}">
                <a16:creationId xmlns:a16="http://schemas.microsoft.com/office/drawing/2014/main" id="{65FE978D-C9C3-4EE0-B8D2-DB9C91394796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7" name="Rectangle 2">
            <a:extLst>
              <a:ext uri="{FF2B5EF4-FFF2-40B4-BE49-F238E27FC236}">
                <a16:creationId xmlns:a16="http://schemas.microsoft.com/office/drawing/2014/main" id="{9BB9BF0C-DE25-48F5-B0ED-B6460ACCD08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</a:t>
            </a:r>
            <a:r>
              <a:rPr lang="en-US" altLang="en-US">
                <a:latin typeface="Consolas" panose="020B0609020204030204" pitchFamily="49" charset="0"/>
              </a:rPr>
              <a:t>R-Type</a:t>
            </a:r>
          </a:p>
        </p:txBody>
      </p:sp>
      <p:graphicFrame>
        <p:nvGraphicFramePr>
          <p:cNvPr id="229378" name="Object 2">
            <a:extLst>
              <a:ext uri="{FF2B5EF4-FFF2-40B4-BE49-F238E27FC236}">
                <a16:creationId xmlns:a16="http://schemas.microsoft.com/office/drawing/2014/main" id="{519A065A-153E-429F-A109-E4C596C006B9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150938"/>
          <a:ext cx="6061075" cy="564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80" name="VISIO" r:id="rId7" imgW="0" imgH="0" progId="Visio.Drawing.6">
                  <p:embed/>
                </p:oleObj>
              </mc:Choice>
              <mc:Fallback>
                <p:oleObj name="VISIO" r:id="rId7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38"/>
                        <a:ext cx="6061075" cy="564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9379" name="Rectangle 3">
            <a:extLst>
              <a:ext uri="{FF2B5EF4-FFF2-40B4-BE49-F238E27FC236}">
                <a16:creationId xmlns:a16="http://schemas.microsoft.com/office/drawing/2014/main" id="{B3A762BF-E0C8-4583-A00F-BCB91E84BA3C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Rectangle 2">
            <a:extLst>
              <a:ext uri="{FF2B5EF4-FFF2-40B4-BE49-F238E27FC236}">
                <a16:creationId xmlns:a16="http://schemas.microsoft.com/office/drawing/2014/main" id="{10B935E9-7F49-40BD-9F77-329178DFDCE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</a:t>
            </a:r>
            <a:r>
              <a:rPr lang="en-US" altLang="en-US">
                <a:latin typeface="Consolas" panose="020B0609020204030204" pitchFamily="49" charset="0"/>
              </a:rPr>
              <a:t>beq</a:t>
            </a:r>
          </a:p>
        </p:txBody>
      </p:sp>
      <p:graphicFrame>
        <p:nvGraphicFramePr>
          <p:cNvPr id="230402" name="Object 2">
            <a:extLst>
              <a:ext uri="{FF2B5EF4-FFF2-40B4-BE49-F238E27FC236}">
                <a16:creationId xmlns:a16="http://schemas.microsoft.com/office/drawing/2014/main" id="{EA4AAB2E-04AE-4605-BF2C-861A06C7407E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154113"/>
          <a:ext cx="6061075" cy="564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04" name="VISIO" r:id="rId7" imgW="0" imgH="0" progId="Visio.Drawing.6">
                  <p:embed/>
                </p:oleObj>
              </mc:Choice>
              <mc:Fallback>
                <p:oleObj name="VISIO" r:id="rId7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4113"/>
                        <a:ext cx="6061075" cy="564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0403" name="Rectangle 3">
            <a:extLst>
              <a:ext uri="{FF2B5EF4-FFF2-40B4-BE49-F238E27FC236}">
                <a16:creationId xmlns:a16="http://schemas.microsoft.com/office/drawing/2014/main" id="{F66F7C27-156C-4574-BBD1-BAA578FBFC76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Rectangle 3">
            <a:extLst>
              <a:ext uri="{FF2B5EF4-FFF2-40B4-BE49-F238E27FC236}">
                <a16:creationId xmlns:a16="http://schemas.microsoft.com/office/drawing/2014/main" id="{62DB2AEF-C558-4875-8648-BFE20B62B18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Complete Multi-cycle Controller FSM</a:t>
            </a:r>
          </a:p>
        </p:txBody>
      </p:sp>
      <p:graphicFrame>
        <p:nvGraphicFramePr>
          <p:cNvPr id="231426" name="Object 2">
            <a:extLst>
              <a:ext uri="{FF2B5EF4-FFF2-40B4-BE49-F238E27FC236}">
                <a16:creationId xmlns:a16="http://schemas.microsoft.com/office/drawing/2014/main" id="{80EB2921-203A-461B-AED3-63205633F004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0" y="1152525"/>
          <a:ext cx="6061075" cy="565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29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2525"/>
                        <a:ext cx="6061075" cy="565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1427" name="Rectangle 2">
            <a:extLst>
              <a:ext uri="{FF2B5EF4-FFF2-40B4-BE49-F238E27FC236}">
                <a16:creationId xmlns:a16="http://schemas.microsoft.com/office/drawing/2014/main" id="{A1285EDA-AFA5-48A6-8336-6C7FF6E0D61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31428" name="Rectangle 4">
            <a:extLst>
              <a:ext uri="{FF2B5EF4-FFF2-40B4-BE49-F238E27FC236}">
                <a16:creationId xmlns:a16="http://schemas.microsoft.com/office/drawing/2014/main" id="{74AFE6F5-0825-48C1-8E28-4A1C1F0D06F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Rectangle 3">
            <a:extLst>
              <a:ext uri="{FF2B5EF4-FFF2-40B4-BE49-F238E27FC236}">
                <a16:creationId xmlns:a16="http://schemas.microsoft.com/office/drawing/2014/main" id="{8D64756A-D716-4EFF-ABF1-1B64360F3C2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</a:t>
            </a:r>
            <a:r>
              <a:rPr lang="en-US" altLang="en-US">
                <a:latin typeface="Consolas" panose="020B0609020204030204" pitchFamily="49" charset="0"/>
              </a:rPr>
              <a:t>addi</a:t>
            </a:r>
          </a:p>
        </p:txBody>
      </p:sp>
      <p:graphicFrame>
        <p:nvGraphicFramePr>
          <p:cNvPr id="232450" name="Object 2">
            <a:extLst>
              <a:ext uri="{FF2B5EF4-FFF2-40B4-BE49-F238E27FC236}">
                <a16:creationId xmlns:a16="http://schemas.microsoft.com/office/drawing/2014/main" id="{3DEEC231-4268-4568-B643-0DE3D8275075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0" y="1150938"/>
          <a:ext cx="7419975" cy="565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53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38"/>
                        <a:ext cx="7419975" cy="5659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2451" name="Rectangle 2">
            <a:extLst>
              <a:ext uri="{FF2B5EF4-FFF2-40B4-BE49-F238E27FC236}">
                <a16:creationId xmlns:a16="http://schemas.microsoft.com/office/drawing/2014/main" id="{C00D7F77-FF9B-48A9-9B19-79D1EA2A8AF7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32452" name="Rectangle 4">
            <a:extLst>
              <a:ext uri="{FF2B5EF4-FFF2-40B4-BE49-F238E27FC236}">
                <a16:creationId xmlns:a16="http://schemas.microsoft.com/office/drawing/2014/main" id="{DC254EAE-55D7-4083-8BE1-A0832F7A71E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3" name="Rectangle 3">
            <a:extLst>
              <a:ext uri="{FF2B5EF4-FFF2-40B4-BE49-F238E27FC236}">
                <a16:creationId xmlns:a16="http://schemas.microsoft.com/office/drawing/2014/main" id="{B9454C0C-70A6-43CC-A61F-49BE381A9D4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</a:t>
            </a:r>
            <a:r>
              <a:rPr lang="en-US" altLang="en-US">
                <a:latin typeface="Consolas" panose="020B0609020204030204" pitchFamily="49" charset="0"/>
              </a:rPr>
              <a:t>addi</a:t>
            </a:r>
          </a:p>
        </p:txBody>
      </p:sp>
      <p:graphicFrame>
        <p:nvGraphicFramePr>
          <p:cNvPr id="233474" name="Object 2">
            <a:extLst>
              <a:ext uri="{FF2B5EF4-FFF2-40B4-BE49-F238E27FC236}">
                <a16:creationId xmlns:a16="http://schemas.microsoft.com/office/drawing/2014/main" id="{F264554F-BFB1-4561-B37A-0CD2A670120B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0" y="1150938"/>
          <a:ext cx="7432675" cy="564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77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38"/>
                        <a:ext cx="7432675" cy="564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3475" name="Rectangle 2">
            <a:extLst>
              <a:ext uri="{FF2B5EF4-FFF2-40B4-BE49-F238E27FC236}">
                <a16:creationId xmlns:a16="http://schemas.microsoft.com/office/drawing/2014/main" id="{9A806EC4-EEDB-41A9-B376-4F2CE51FC11E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33476" name="Rectangle 4">
            <a:extLst>
              <a:ext uri="{FF2B5EF4-FFF2-40B4-BE49-F238E27FC236}">
                <a16:creationId xmlns:a16="http://schemas.microsoft.com/office/drawing/2014/main" id="{FA25230B-3984-4D96-AAF0-0CBD1EC56752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Rectangle 3">
            <a:extLst>
              <a:ext uri="{FF2B5EF4-FFF2-40B4-BE49-F238E27FC236}">
                <a16:creationId xmlns:a16="http://schemas.microsoft.com/office/drawing/2014/main" id="{E1804AA5-B435-4C7A-B510-E1DE3F20FD4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Extended Functionality: </a:t>
            </a:r>
            <a:r>
              <a:rPr lang="en-US" altLang="en-US">
                <a:latin typeface="Consolas" panose="020B0609020204030204" pitchFamily="49" charset="0"/>
              </a:rPr>
              <a:t>j</a:t>
            </a:r>
          </a:p>
        </p:txBody>
      </p:sp>
      <p:graphicFrame>
        <p:nvGraphicFramePr>
          <p:cNvPr id="234498" name="Object 2">
            <a:extLst>
              <a:ext uri="{FF2B5EF4-FFF2-40B4-BE49-F238E27FC236}">
                <a16:creationId xmlns:a16="http://schemas.microsoft.com/office/drawing/2014/main" id="{08AAC711-1C50-4E66-AC8F-B76B4ABCC154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81000" y="2700338"/>
          <a:ext cx="8248650" cy="321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01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700338"/>
                        <a:ext cx="8248650" cy="321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4499" name="Rectangle 2">
            <a:extLst>
              <a:ext uri="{FF2B5EF4-FFF2-40B4-BE49-F238E27FC236}">
                <a16:creationId xmlns:a16="http://schemas.microsoft.com/office/drawing/2014/main" id="{6EBF592F-29DF-442C-B151-D9BC7F0C675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34500" name="Rectangle 4">
            <a:extLst>
              <a:ext uri="{FF2B5EF4-FFF2-40B4-BE49-F238E27FC236}">
                <a16:creationId xmlns:a16="http://schemas.microsoft.com/office/drawing/2014/main" id="{80622D7A-C405-4C49-AEFC-0AD65CEE893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1" name="Rectangle 3">
            <a:extLst>
              <a:ext uri="{FF2B5EF4-FFF2-40B4-BE49-F238E27FC236}">
                <a16:creationId xmlns:a16="http://schemas.microsoft.com/office/drawing/2014/main" id="{AC42DFBD-F272-4F9C-81F5-4AD3133A668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FSM: </a:t>
            </a:r>
            <a:r>
              <a:rPr lang="en-US" altLang="en-US">
                <a:latin typeface="Consolas" panose="020B0609020204030204" pitchFamily="49" charset="0"/>
              </a:rPr>
              <a:t>j</a:t>
            </a:r>
          </a:p>
        </p:txBody>
      </p:sp>
      <p:graphicFrame>
        <p:nvGraphicFramePr>
          <p:cNvPr id="235522" name="Object 2">
            <a:extLst>
              <a:ext uri="{FF2B5EF4-FFF2-40B4-BE49-F238E27FC236}">
                <a16:creationId xmlns:a16="http://schemas.microsoft.com/office/drawing/2014/main" id="{148C1797-2B22-49DD-85AA-AFC7BC6384C0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0" y="1150938"/>
          <a:ext cx="7419975" cy="565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25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38"/>
                        <a:ext cx="7419975" cy="5659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23" name="Rectangle 2">
            <a:extLst>
              <a:ext uri="{FF2B5EF4-FFF2-40B4-BE49-F238E27FC236}">
                <a16:creationId xmlns:a16="http://schemas.microsoft.com/office/drawing/2014/main" id="{1EB3C17A-7CFD-422C-A520-70751F3CD6F4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35524" name="Rectangle 4">
            <a:extLst>
              <a:ext uri="{FF2B5EF4-FFF2-40B4-BE49-F238E27FC236}">
                <a16:creationId xmlns:a16="http://schemas.microsoft.com/office/drawing/2014/main" id="{D6A70907-7DD7-49CA-A1DB-38D0EC5DF317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Rectangle 3">
            <a:extLst>
              <a:ext uri="{FF2B5EF4-FFF2-40B4-BE49-F238E27FC236}">
                <a16:creationId xmlns:a16="http://schemas.microsoft.com/office/drawing/2014/main" id="{D9616734-658F-4874-92DC-FA7E8E53144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FSM: </a:t>
            </a:r>
            <a:r>
              <a:rPr lang="en-US" altLang="en-US">
                <a:latin typeface="Consolas" panose="020B0609020204030204" pitchFamily="49" charset="0"/>
              </a:rPr>
              <a:t>j</a:t>
            </a:r>
          </a:p>
        </p:txBody>
      </p:sp>
      <p:graphicFrame>
        <p:nvGraphicFramePr>
          <p:cNvPr id="236546" name="Object 2">
            <a:extLst>
              <a:ext uri="{FF2B5EF4-FFF2-40B4-BE49-F238E27FC236}">
                <a16:creationId xmlns:a16="http://schemas.microsoft.com/office/drawing/2014/main" id="{3ABDB7C2-5AC7-45DE-AAC7-8C8C4B28ACDB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0" y="1155700"/>
          <a:ext cx="7431088" cy="564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49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5700"/>
                        <a:ext cx="7431088" cy="564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6547" name="Rectangle 2">
            <a:extLst>
              <a:ext uri="{FF2B5EF4-FFF2-40B4-BE49-F238E27FC236}">
                <a16:creationId xmlns:a16="http://schemas.microsoft.com/office/drawing/2014/main" id="{42986236-ED61-43E5-992E-FD3BE0690FA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36548" name="Rectangle 4">
            <a:extLst>
              <a:ext uri="{FF2B5EF4-FFF2-40B4-BE49-F238E27FC236}">
                <a16:creationId xmlns:a16="http://schemas.microsoft.com/office/drawing/2014/main" id="{7C0A623F-C85E-4F42-A709-57DB2B581B7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Title 1">
            <a:extLst>
              <a:ext uri="{FF2B5EF4-FFF2-40B4-BE49-F238E27FC236}">
                <a16:creationId xmlns:a16="http://schemas.microsoft.com/office/drawing/2014/main" id="{F4A83E9B-8EA3-4F0F-82AF-FF0E7C78D0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ISA-level Tradeoff: Instruction Pointer</a:t>
            </a:r>
          </a:p>
        </p:txBody>
      </p:sp>
      <p:sp>
        <p:nvSpPr>
          <p:cNvPr id="43011" name="Content Placeholder 2">
            <a:extLst>
              <a:ext uri="{FF2B5EF4-FFF2-40B4-BE49-F238E27FC236}">
                <a16:creationId xmlns:a16="http://schemas.microsoft.com/office/drawing/2014/main" id="{D490C558-A1F2-CC40-945B-C501176C9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Do we need an instruction pointer in the ISA?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</a:rPr>
              <a:t>Yes: Control-driven, sequential execution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dirty="0">
                <a:ea typeface="ＭＳ Ｐゴシック" charset="0"/>
              </a:rPr>
              <a:t>An instruction is executed when the IP points to it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dirty="0">
                <a:ea typeface="ＭＳ Ｐゴシック" charset="0"/>
              </a:rPr>
              <a:t>IP automatically changes sequentially (except for control flow instructions)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</a:rPr>
              <a:t>No: Data-driven, parallel execution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dirty="0">
                <a:ea typeface="ＭＳ Ｐゴシック" charset="0"/>
              </a:rPr>
              <a:t>An instruction is executed when all its operand values are available (</a:t>
            </a:r>
            <a:r>
              <a:rPr lang="en-US" dirty="0">
                <a:solidFill>
                  <a:srgbClr val="0000FF"/>
                </a:solidFill>
                <a:ea typeface="ＭＳ Ｐゴシック" charset="0"/>
              </a:rPr>
              <a:t>data flow</a:t>
            </a:r>
            <a:r>
              <a:rPr lang="en-US" dirty="0">
                <a:ea typeface="ＭＳ Ｐゴシック" charset="0"/>
              </a:rPr>
              <a:t>)</a:t>
            </a:r>
          </a:p>
          <a:p>
            <a:pPr lvl="2">
              <a:buFont typeface="Wingdings" charset="0"/>
              <a:buChar char="n"/>
              <a:defRPr/>
            </a:pPr>
            <a:endParaRPr lang="en-US" dirty="0">
              <a:ea typeface="ＭＳ Ｐゴシック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Tradeoffs: MANY high-level ones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Ease of programming (for average programmers)?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Ease of compilation?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Performance: Extraction of parallelism?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Hardware complexity?</a:t>
            </a:r>
          </a:p>
          <a:p>
            <a:pPr marL="344487" lvl="1" indent="0">
              <a:buFont typeface="Wingdings" charset="0"/>
              <a:buNone/>
              <a:defRPr/>
            </a:pPr>
            <a:endParaRPr lang="en-US" sz="2000" dirty="0">
              <a:ea typeface="ＭＳ Ｐゴシック" charset="0"/>
            </a:endParaRPr>
          </a:p>
        </p:txBody>
      </p:sp>
      <p:sp>
        <p:nvSpPr>
          <p:cNvPr id="115715" name="Slide Number Placeholder 3">
            <a:extLst>
              <a:ext uri="{FF2B5EF4-FFF2-40B4-BE49-F238E27FC236}">
                <a16:creationId xmlns:a16="http://schemas.microsoft.com/office/drawing/2014/main" id="{265B46A0-4886-4258-9F50-D46B4FAC9D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B3F7DAC-DA9E-4828-9D70-11E94DDC856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69" name="Rectangle 3">
            <a:extLst>
              <a:ext uri="{FF2B5EF4-FFF2-40B4-BE49-F238E27FC236}">
                <a16:creationId xmlns:a16="http://schemas.microsoft.com/office/drawing/2014/main" id="{E9C40563-9A4E-4DA1-910C-71E84710970A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Review: Single-Cycle MIPS Processor</a:t>
            </a:r>
            <a:endParaRPr lang="en-US" altLang="en-US">
              <a:latin typeface="Consolas" panose="020B06090202040302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237570" name="Object 2">
            <a:extLst>
              <a:ext uri="{FF2B5EF4-FFF2-40B4-BE49-F238E27FC236}">
                <a16:creationId xmlns:a16="http://schemas.microsoft.com/office/drawing/2014/main" id="{9179BD24-1043-4087-9CFE-7D22204AEF62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657225" y="1435100"/>
          <a:ext cx="7829550" cy="450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74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5" y="1435100"/>
                        <a:ext cx="7829550" cy="450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7571" name="Rectangle 2">
            <a:extLst>
              <a:ext uri="{FF2B5EF4-FFF2-40B4-BE49-F238E27FC236}">
                <a16:creationId xmlns:a16="http://schemas.microsoft.com/office/drawing/2014/main" id="{904E3F83-EDF8-4AA1-9C49-E38D74B0728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37572" name="Rectangle 4">
            <a:extLst>
              <a:ext uri="{FF2B5EF4-FFF2-40B4-BE49-F238E27FC236}">
                <a16:creationId xmlns:a16="http://schemas.microsoft.com/office/drawing/2014/main" id="{AC513027-284E-4FC1-AF86-AC4736B49FE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37573" name="Slide Number Placeholder 1">
            <a:extLst>
              <a:ext uri="{FF2B5EF4-FFF2-40B4-BE49-F238E27FC236}">
                <a16:creationId xmlns:a16="http://schemas.microsoft.com/office/drawing/2014/main" id="{0F610628-A4C2-4153-A89A-F777D3536C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40915A8-3C02-4318-9D1B-12E1934FBA96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190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3" name="Rectangle 3">
            <a:extLst>
              <a:ext uri="{FF2B5EF4-FFF2-40B4-BE49-F238E27FC236}">
                <a16:creationId xmlns:a16="http://schemas.microsoft.com/office/drawing/2014/main" id="{61D68A79-0DB5-4F04-BEDD-43CFD331F42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Review: Multi-Cycle MIPS Processor</a:t>
            </a:r>
            <a:endParaRPr lang="en-US" altLang="en-US">
              <a:latin typeface="Consolas" panose="020B06090202040302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238594" name="Object 2">
            <a:extLst>
              <a:ext uri="{FF2B5EF4-FFF2-40B4-BE49-F238E27FC236}">
                <a16:creationId xmlns:a16="http://schemas.microsoft.com/office/drawing/2014/main" id="{6B72E5CA-3EF3-4F2F-8C1A-78855AC8A10B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77838" y="1398588"/>
          <a:ext cx="8188325" cy="469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98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1398588"/>
                        <a:ext cx="8188325" cy="469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595" name="Rectangle 2">
            <a:extLst>
              <a:ext uri="{FF2B5EF4-FFF2-40B4-BE49-F238E27FC236}">
                <a16:creationId xmlns:a16="http://schemas.microsoft.com/office/drawing/2014/main" id="{6F7BAB67-8EDD-4920-A1AF-0978838521A0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38596" name="Rectangle 4">
            <a:extLst>
              <a:ext uri="{FF2B5EF4-FFF2-40B4-BE49-F238E27FC236}">
                <a16:creationId xmlns:a16="http://schemas.microsoft.com/office/drawing/2014/main" id="{98EDD4AE-861F-408B-AD0F-29D3237415A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38597" name="Slide Number Placeholder 1">
            <a:extLst>
              <a:ext uri="{FF2B5EF4-FFF2-40B4-BE49-F238E27FC236}">
                <a16:creationId xmlns:a16="http://schemas.microsoft.com/office/drawing/2014/main" id="{FA4A078D-B313-42AC-B570-4DC605E3DD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E5DD323-6565-4DE2-9341-7B8077F30F87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191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7" name="Rectangle 3">
            <a:extLst>
              <a:ext uri="{FF2B5EF4-FFF2-40B4-BE49-F238E27FC236}">
                <a16:creationId xmlns:a16="http://schemas.microsoft.com/office/drawing/2014/main" id="{2C0C652D-FA71-4806-B299-3575442B7F5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Review: Multi-Cycle MIPS FSM</a:t>
            </a:r>
            <a:endParaRPr lang="en-US" altLang="en-US">
              <a:latin typeface="Consolas" panose="020B06090202040302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239618" name="Object 2">
            <a:extLst>
              <a:ext uri="{FF2B5EF4-FFF2-40B4-BE49-F238E27FC236}">
                <a16:creationId xmlns:a16="http://schemas.microsoft.com/office/drawing/2014/main" id="{125EAEF5-3942-48DE-8E1D-F9B880D66608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36513" y="1066800"/>
          <a:ext cx="7431087" cy="564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624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13" y="1066800"/>
                        <a:ext cx="7431087" cy="56499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19" name="Rectangle 2">
            <a:extLst>
              <a:ext uri="{FF2B5EF4-FFF2-40B4-BE49-F238E27FC236}">
                <a16:creationId xmlns:a16="http://schemas.microsoft.com/office/drawing/2014/main" id="{7293739C-F482-436D-A95B-8C0B6B1AB794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39620" name="Rectangle 4">
            <a:extLst>
              <a:ext uri="{FF2B5EF4-FFF2-40B4-BE49-F238E27FC236}">
                <a16:creationId xmlns:a16="http://schemas.microsoft.com/office/drawing/2014/main" id="{5182C3ED-188C-498E-8D7D-1F00434AF2F4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6EF4AB-8D2E-40E0-9414-FB0F41693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457450"/>
            <a:ext cx="2286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What is the shortcoming of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this design?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36D474-0237-4D99-AF5E-227EEA24B8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3981450"/>
            <a:ext cx="2438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What does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this design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assume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about memory?</a:t>
            </a:r>
          </a:p>
        </p:txBody>
      </p:sp>
      <p:sp>
        <p:nvSpPr>
          <p:cNvPr id="239623" name="Slide Number Placeholder 2">
            <a:extLst>
              <a:ext uri="{FF2B5EF4-FFF2-40B4-BE49-F238E27FC236}">
                <a16:creationId xmlns:a16="http://schemas.microsoft.com/office/drawing/2014/main" id="{66915ACE-2A10-4BE3-9772-42DB7CEC6A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62254B6-BF1D-40D6-99D7-75D977648160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192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1" name="Title 1">
            <a:extLst>
              <a:ext uri="{FF2B5EF4-FFF2-40B4-BE49-F238E27FC236}">
                <a16:creationId xmlns:a16="http://schemas.microsoft.com/office/drawing/2014/main" id="{BF120E57-727A-42BF-9FC9-F0709B25CC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0"/>
            <a:ext cx="8482012" cy="86995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If Memory Takes &gt; One Cycle?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298CDA-C3EC-4388-AC16-D33AF8606D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Stay in the same “memory access” state until memory returns the data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“Memory Ready?” bit is an input to the control logic that determines the next state</a:t>
            </a:r>
          </a:p>
        </p:txBody>
      </p:sp>
      <p:sp>
        <p:nvSpPr>
          <p:cNvPr id="414723" name="Slide Number Placeholder 1">
            <a:extLst>
              <a:ext uri="{FF2B5EF4-FFF2-40B4-BE49-F238E27FC236}">
                <a16:creationId xmlns:a16="http://schemas.microsoft.com/office/drawing/2014/main" id="{D357F0A8-6DEF-409B-BC45-520F8CBA9F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7DCB047-1EF8-471A-80A7-A24F1419C067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193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1" name="Title 4">
            <a:extLst>
              <a:ext uri="{FF2B5EF4-FFF2-40B4-BE49-F238E27FC236}">
                <a16:creationId xmlns:a16="http://schemas.microsoft.com/office/drawing/2014/main" id="{21CD263A-EDB4-47C8-B7FF-A37ED7C9148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752600"/>
            <a:ext cx="8305800" cy="1752600"/>
          </a:xfrm>
        </p:spPr>
        <p:txBody>
          <a:bodyPr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More on Performance Analysis</a:t>
            </a:r>
          </a:p>
        </p:txBody>
      </p:sp>
      <p:sp>
        <p:nvSpPr>
          <p:cNvPr id="240642" name="Subtitle 5">
            <a:extLst>
              <a:ext uri="{FF2B5EF4-FFF2-40B4-BE49-F238E27FC236}">
                <a16:creationId xmlns:a16="http://schemas.microsoft.com/office/drawing/2014/main" id="{153B85C6-64C0-4CC5-9074-F488E60A506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5" name="Rectangle 2">
            <a:extLst>
              <a:ext uri="{FF2B5EF4-FFF2-40B4-BE49-F238E27FC236}">
                <a16:creationId xmlns:a16="http://schemas.microsoft.com/office/drawing/2014/main" id="{52509DA0-74FA-40D8-B469-757E8061DB1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1666" name="Rectangle 3">
            <a:extLst>
              <a:ext uri="{FF2B5EF4-FFF2-40B4-BE49-F238E27FC236}">
                <a16:creationId xmlns:a16="http://schemas.microsoft.com/office/drawing/2014/main" id="{1D111CD7-2CEA-4225-812F-0EE5329088D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0"/>
            <a:ext cx="7591425" cy="871538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Single-Cycle Performance</a:t>
            </a:r>
          </a:p>
        </p:txBody>
      </p:sp>
      <p:sp>
        <p:nvSpPr>
          <p:cNvPr id="241667" name="Content Placeholder 1">
            <a:extLst>
              <a:ext uri="{FF2B5EF4-FFF2-40B4-BE49-F238E27FC236}">
                <a16:creationId xmlns:a16="http://schemas.microsoft.com/office/drawing/2014/main" id="{99495B3E-AFC8-4A10-AA63-9E0A2DF701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1066800"/>
            <a:ext cx="7896225" cy="542925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  <a:cs typeface="Arial" panose="020B0604020202020204" pitchFamily="34" charset="0"/>
              </a:rPr>
              <a:t>T</a:t>
            </a:r>
            <a:r>
              <a:rPr lang="en-US" altLang="en-US" baseline="-25000">
                <a:ea typeface="ＭＳ Ｐゴシック" panose="020B0600070205080204" pitchFamily="34" charset="-128"/>
                <a:cs typeface="Arial" panose="020B0604020202020204" pitchFamily="34" charset="0"/>
              </a:rPr>
              <a:t>C</a:t>
            </a:r>
            <a:r>
              <a:rPr lang="en-US" altLang="en-US">
                <a:ea typeface="ＭＳ Ｐゴシック" panose="020B0600070205080204" pitchFamily="34" charset="-128"/>
                <a:cs typeface="Arial" panose="020B0604020202020204" pitchFamily="34" charset="0"/>
              </a:rPr>
              <a:t> is limited by the critical path (</a:t>
            </a:r>
            <a:r>
              <a:rPr lang="en-US" altLang="en-US">
                <a:latin typeface="Consolas" panose="020B0609020204030204" pitchFamily="49" charset="0"/>
                <a:ea typeface="ＭＳ Ｐゴシック" panose="020B0600070205080204" pitchFamily="34" charset="-128"/>
                <a:cs typeface="Arial" panose="020B0604020202020204" pitchFamily="34" charset="0"/>
              </a:rPr>
              <a:t>lw</a:t>
            </a:r>
            <a:r>
              <a:rPr lang="en-US" altLang="en-US"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eaLnBrk="1" hangingPunct="1"/>
            <a:endParaRPr lang="de-CH" altLang="en-US">
              <a:ea typeface="ＭＳ Ｐゴシック" panose="020B0600070205080204" pitchFamily="34" charset="-128"/>
            </a:endParaRPr>
          </a:p>
        </p:txBody>
      </p:sp>
      <p:sp>
        <p:nvSpPr>
          <p:cNvPr id="241668" name="Rectangle 4">
            <a:extLst>
              <a:ext uri="{FF2B5EF4-FFF2-40B4-BE49-F238E27FC236}">
                <a16:creationId xmlns:a16="http://schemas.microsoft.com/office/drawing/2014/main" id="{9EE6313B-D149-4AC4-AF7B-706F4D9136F3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41669" name="Object 2">
            <a:extLst>
              <a:ext uri="{FF2B5EF4-FFF2-40B4-BE49-F238E27FC236}">
                <a16:creationId xmlns:a16="http://schemas.microsoft.com/office/drawing/2014/main" id="{864DB07C-E097-48E2-89DE-4ABDBDEC9AE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5"/>
            </p:custDataLst>
          </p:nvPr>
        </p:nvGraphicFramePr>
        <p:xfrm>
          <a:off x="611188" y="1752600"/>
          <a:ext cx="7923212" cy="442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671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752600"/>
                        <a:ext cx="7923212" cy="4427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1670" name="Slide Number Placeholder 1">
            <a:extLst>
              <a:ext uri="{FF2B5EF4-FFF2-40B4-BE49-F238E27FC236}">
                <a16:creationId xmlns:a16="http://schemas.microsoft.com/office/drawing/2014/main" id="{F725AF89-6506-4458-A545-FE866385D2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8F7A5B7-32B7-4DCA-AA17-FE77F0DD21CC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195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89" name="Rectangle 2">
            <a:extLst>
              <a:ext uri="{FF2B5EF4-FFF2-40B4-BE49-F238E27FC236}">
                <a16:creationId xmlns:a16="http://schemas.microsoft.com/office/drawing/2014/main" id="{5CD79F19-CF33-4683-90A1-A10115D337A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2690" name="Rectangle 3">
            <a:extLst>
              <a:ext uri="{FF2B5EF4-FFF2-40B4-BE49-F238E27FC236}">
                <a16:creationId xmlns:a16="http://schemas.microsoft.com/office/drawing/2014/main" id="{87288895-AFE8-448E-9CAB-16CAA0CAC50A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0"/>
            <a:ext cx="7591425" cy="860425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Single-Cycle Performance</a:t>
            </a:r>
          </a:p>
        </p:txBody>
      </p:sp>
      <p:sp>
        <p:nvSpPr>
          <p:cNvPr id="242691" name="Content Placeholder 1">
            <a:extLst>
              <a:ext uri="{FF2B5EF4-FFF2-40B4-BE49-F238E27FC236}">
                <a16:creationId xmlns:a16="http://schemas.microsoft.com/office/drawing/2014/main" id="{3EF978E6-5B44-431C-86B0-0B576A6013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971550"/>
            <a:ext cx="8213725" cy="4972050"/>
          </a:xfrm>
        </p:spPr>
        <p:txBody>
          <a:bodyPr/>
          <a:lstStyle/>
          <a:p>
            <a:pPr eaLnBrk="1" hangingPunct="1"/>
            <a:r>
              <a:rPr lang="de-CH" altLang="en-US">
                <a:ea typeface="ＭＳ Ｐゴシック" panose="020B0600070205080204" pitchFamily="34" charset="-128"/>
                <a:cs typeface="Arial" panose="020B0604020202020204" pitchFamily="34" charset="0"/>
              </a:rPr>
              <a:t>Single-cycle critical path:</a:t>
            </a:r>
          </a:p>
          <a:p>
            <a:pPr lvl="1"/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c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=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pcq_PC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+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mem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+ max(t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RFread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,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sext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+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mux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) +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ALU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+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mem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+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mux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+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RFsetup</a:t>
            </a:r>
            <a:endParaRPr lang="de-CH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de-CH" altLang="en-US">
                <a:ea typeface="ＭＳ Ｐゴシック" panose="020B0600070205080204" pitchFamily="34" charset="-128"/>
                <a:cs typeface="Arial" panose="020B0604020202020204" pitchFamily="34" charset="0"/>
              </a:rPr>
              <a:t>In most implementations, limiting paths are: </a:t>
            </a:r>
          </a:p>
          <a:p>
            <a:pPr lvl="1"/>
            <a:r>
              <a:rPr lang="de-CH" altLang="en-US">
                <a:ea typeface="ＭＳ Ｐゴシック" panose="020B0600070205080204" pitchFamily="34" charset="-128"/>
              </a:rPr>
              <a:t>memory, ALU, register file. </a:t>
            </a:r>
          </a:p>
          <a:p>
            <a:pPr lvl="1"/>
            <a:r>
              <a:rPr lang="de-CH" altLang="en-US">
                <a:ea typeface="ＭＳ Ｐゴシック" panose="020B0600070205080204" pitchFamily="34" charset="-128"/>
              </a:rPr>
              <a:t>T</a:t>
            </a:r>
            <a:r>
              <a:rPr lang="de-CH" altLang="en-US" baseline="-25000">
                <a:ea typeface="ＭＳ Ｐゴシック" panose="020B0600070205080204" pitchFamily="34" charset="-128"/>
              </a:rPr>
              <a:t>c</a:t>
            </a:r>
            <a:r>
              <a:rPr lang="de-CH" altLang="en-US">
                <a:ea typeface="ＭＳ Ｐゴシック" panose="020B0600070205080204" pitchFamily="34" charset="-128"/>
              </a:rPr>
              <a:t> = t</a:t>
            </a:r>
            <a:r>
              <a:rPr lang="de-CH" altLang="en-US" baseline="-25000">
                <a:ea typeface="ＭＳ Ｐゴシック" panose="020B0600070205080204" pitchFamily="34" charset="-128"/>
              </a:rPr>
              <a:t>pcq_PC</a:t>
            </a:r>
            <a:r>
              <a:rPr lang="de-CH" altLang="en-US">
                <a:ea typeface="ＭＳ Ｐゴシック" panose="020B0600070205080204" pitchFamily="34" charset="-128"/>
              </a:rPr>
              <a:t> + 2t</a:t>
            </a:r>
            <a:r>
              <a:rPr lang="de-CH" altLang="en-US" baseline="-25000">
                <a:ea typeface="ＭＳ Ｐゴシック" panose="020B0600070205080204" pitchFamily="34" charset="-128"/>
              </a:rPr>
              <a:t>mem</a:t>
            </a:r>
            <a:r>
              <a:rPr lang="de-CH" altLang="en-US">
                <a:ea typeface="ＭＳ Ｐゴシック" panose="020B0600070205080204" pitchFamily="34" charset="-128"/>
              </a:rPr>
              <a:t> + t</a:t>
            </a:r>
            <a:r>
              <a:rPr lang="de-CH" altLang="en-US" baseline="-25000">
                <a:ea typeface="ＭＳ Ｐゴシック" panose="020B0600070205080204" pitchFamily="34" charset="-128"/>
              </a:rPr>
              <a:t>RFread</a:t>
            </a:r>
            <a:r>
              <a:rPr lang="de-CH" altLang="en-US">
                <a:ea typeface="ＭＳ Ｐゴシック" panose="020B0600070205080204" pitchFamily="34" charset="-128"/>
              </a:rPr>
              <a:t> + t</a:t>
            </a:r>
            <a:r>
              <a:rPr lang="de-CH" altLang="en-US" baseline="-25000">
                <a:ea typeface="ＭＳ Ｐゴシック" panose="020B0600070205080204" pitchFamily="34" charset="-128"/>
              </a:rPr>
              <a:t>mux</a:t>
            </a:r>
            <a:r>
              <a:rPr lang="de-CH" altLang="en-US">
                <a:ea typeface="ＭＳ Ｐゴシック" panose="020B0600070205080204" pitchFamily="34" charset="-128"/>
              </a:rPr>
              <a:t> + t</a:t>
            </a:r>
            <a:r>
              <a:rPr lang="de-CH" altLang="en-US" baseline="-25000">
                <a:ea typeface="ＭＳ Ｐゴシック" panose="020B0600070205080204" pitchFamily="34" charset="-128"/>
              </a:rPr>
              <a:t>ALU</a:t>
            </a:r>
            <a:r>
              <a:rPr lang="de-CH" altLang="en-US">
                <a:ea typeface="ＭＳ Ｐゴシック" panose="020B0600070205080204" pitchFamily="34" charset="-128"/>
              </a:rPr>
              <a:t> + t</a:t>
            </a:r>
            <a:r>
              <a:rPr lang="de-CH" altLang="en-US" baseline="-25000">
                <a:ea typeface="ＭＳ Ｐゴシック" panose="020B0600070205080204" pitchFamily="34" charset="-128"/>
              </a:rPr>
              <a:t>RFsetup</a:t>
            </a:r>
          </a:p>
        </p:txBody>
      </p:sp>
      <p:sp>
        <p:nvSpPr>
          <p:cNvPr id="242692" name="Rectangle 4">
            <a:extLst>
              <a:ext uri="{FF2B5EF4-FFF2-40B4-BE49-F238E27FC236}">
                <a16:creationId xmlns:a16="http://schemas.microsoft.com/office/drawing/2014/main" id="{77EAF648-D791-4EF9-9FED-7FEA2CBB7A9C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42693" name="Object 2">
            <a:extLst>
              <a:ext uri="{FF2B5EF4-FFF2-40B4-BE49-F238E27FC236}">
                <a16:creationId xmlns:a16="http://schemas.microsoft.com/office/drawing/2014/main" id="{880E5F8C-3A2F-40F7-81C4-995AF7C0862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1616075" y="3557588"/>
          <a:ext cx="5867400" cy="327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695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075" y="3557588"/>
                        <a:ext cx="5867400" cy="32781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2694" name="Slide Number Placeholder 2">
            <a:extLst>
              <a:ext uri="{FF2B5EF4-FFF2-40B4-BE49-F238E27FC236}">
                <a16:creationId xmlns:a16="http://schemas.microsoft.com/office/drawing/2014/main" id="{485DEC07-D074-406E-9F57-B7B4468EB9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B751E7C-9D5D-4813-B911-ED952F21E6D7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196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3" name="Rectangle 2">
            <a:extLst>
              <a:ext uri="{FF2B5EF4-FFF2-40B4-BE49-F238E27FC236}">
                <a16:creationId xmlns:a16="http://schemas.microsoft.com/office/drawing/2014/main" id="{02921E01-692A-4AF8-BD32-A81D38A08F0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17794" name="Rectangle 4">
            <a:extLst>
              <a:ext uri="{FF2B5EF4-FFF2-40B4-BE49-F238E27FC236}">
                <a16:creationId xmlns:a16="http://schemas.microsoft.com/office/drawing/2014/main" id="{C1B2C701-ACF9-4AF0-B019-97D541AD77A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17795" name="Rectangle 5">
            <a:extLst>
              <a:ext uri="{FF2B5EF4-FFF2-40B4-BE49-F238E27FC236}">
                <a16:creationId xmlns:a16="http://schemas.microsoft.com/office/drawing/2014/main" id="{F6DDC954-4F02-4567-9286-80586BA14DB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5029200"/>
            <a:ext cx="7696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en-US" sz="2000" i="1">
                <a:solidFill>
                  <a:srgbClr val="000000"/>
                </a:solidFill>
                <a:latin typeface="Calibri" panose="020F0502020204030204" pitchFamily="34" charset="0"/>
              </a:rPr>
              <a:t>	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i="1" baseline="-25000">
                <a:solidFill>
                  <a:srgbClr val="000000"/>
                </a:solidFill>
                <a:latin typeface="Calibri" panose="020F0502020204030204" pitchFamily="34" charset="0"/>
              </a:rPr>
              <a:t>c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=</a:t>
            </a:r>
            <a:endParaRPr lang="en-US" altLang="en-US" baseline="-25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17796" name="Slide Number Placeholder 1">
            <a:extLst>
              <a:ext uri="{FF2B5EF4-FFF2-40B4-BE49-F238E27FC236}">
                <a16:creationId xmlns:a16="http://schemas.microsoft.com/office/drawing/2014/main" id="{FE435EBE-E7AD-4CE7-BFCD-654767CB82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908C25C-6FAF-4FF0-AC52-369D442D49C9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197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17797" name="Rectangle 3">
            <a:extLst>
              <a:ext uri="{FF2B5EF4-FFF2-40B4-BE49-F238E27FC236}">
                <a16:creationId xmlns:a16="http://schemas.microsoft.com/office/drawing/2014/main" id="{8E19CF5A-2B38-4D94-BC7F-2F24B60E8B0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>
          <a:xfrm>
            <a:off x="357188" y="0"/>
            <a:ext cx="7591425" cy="871538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Single-Cycle Performance Example</a:t>
            </a:r>
          </a:p>
        </p:txBody>
      </p:sp>
      <p:graphicFrame>
        <p:nvGraphicFramePr>
          <p:cNvPr id="10" name="Group 6">
            <a:extLst>
              <a:ext uri="{FF2B5EF4-FFF2-40B4-BE49-F238E27FC236}">
                <a16:creationId xmlns:a16="http://schemas.microsoft.com/office/drawing/2014/main" id="{1423D30F-78C1-034B-8AFE-87CABCF02E19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5"/>
            </p:custDataLst>
          </p:nvPr>
        </p:nvGraphicFramePr>
        <p:xfrm>
          <a:off x="623888" y="1362075"/>
          <a:ext cx="7896225" cy="3471863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88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5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Element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Parameter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Delay (</a:t>
                      </a: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ps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clock-to-Q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pcq_PC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Multiplexer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mux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Memory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mem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RFread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1" name="Rectangle 2">
            <a:extLst>
              <a:ext uri="{FF2B5EF4-FFF2-40B4-BE49-F238E27FC236}">
                <a16:creationId xmlns:a16="http://schemas.microsoft.com/office/drawing/2014/main" id="{01332CDE-67DC-4B56-9EE1-F2D145CB7E8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19842" name="Rectangle 3">
            <a:extLst>
              <a:ext uri="{FF2B5EF4-FFF2-40B4-BE49-F238E27FC236}">
                <a16:creationId xmlns:a16="http://schemas.microsoft.com/office/drawing/2014/main" id="{CA379B1C-EC50-4423-BF00-A0406E13C5A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871538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Single-Cycle Performance Example</a:t>
            </a:r>
          </a:p>
        </p:txBody>
      </p:sp>
      <p:sp>
        <p:nvSpPr>
          <p:cNvPr id="419843" name="Rectangle 4">
            <a:extLst>
              <a:ext uri="{FF2B5EF4-FFF2-40B4-BE49-F238E27FC236}">
                <a16:creationId xmlns:a16="http://schemas.microsoft.com/office/drawing/2014/main" id="{BBCCD67E-B9ED-43FE-B43E-04765547E68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19844" name="Rectangle 5">
            <a:extLst>
              <a:ext uri="{FF2B5EF4-FFF2-40B4-BE49-F238E27FC236}">
                <a16:creationId xmlns:a16="http://schemas.microsoft.com/office/drawing/2014/main" id="{274FA946-1526-4870-8CC2-391AA49EA442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5029200"/>
            <a:ext cx="7696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en-US" sz="2000" i="1">
                <a:solidFill>
                  <a:srgbClr val="000000"/>
                </a:solidFill>
                <a:latin typeface="Calibri" panose="020F0502020204030204" pitchFamily="34" charset="0"/>
              </a:rPr>
              <a:t>	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i="1" baseline="-25000">
                <a:solidFill>
                  <a:srgbClr val="000000"/>
                </a:solidFill>
                <a:latin typeface="Calibri" panose="020F0502020204030204" pitchFamily="34" charset="0"/>
              </a:rPr>
              <a:t>c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= 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i="1" baseline="-25000">
                <a:solidFill>
                  <a:srgbClr val="000000"/>
                </a:solidFill>
                <a:latin typeface="Calibri" panose="020F0502020204030204" pitchFamily="34" charset="0"/>
              </a:rPr>
              <a:t>pcq_PC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+ 2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baseline="-25000">
                <a:solidFill>
                  <a:srgbClr val="000000"/>
                </a:solidFill>
                <a:latin typeface="Calibri" panose="020F0502020204030204" pitchFamily="34" charset="0"/>
              </a:rPr>
              <a:t>mem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+ 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i="1" baseline="-25000">
                <a:solidFill>
                  <a:srgbClr val="000000"/>
                </a:solidFill>
                <a:latin typeface="Calibri" panose="020F0502020204030204" pitchFamily="34" charset="0"/>
              </a:rPr>
              <a:t>RF</a:t>
            </a:r>
            <a:r>
              <a:rPr lang="en-US" altLang="en-US" baseline="-25000">
                <a:solidFill>
                  <a:srgbClr val="000000"/>
                </a:solidFill>
                <a:latin typeface="Calibri" panose="020F0502020204030204" pitchFamily="34" charset="0"/>
              </a:rPr>
              <a:t>read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+ 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baseline="-25000">
                <a:solidFill>
                  <a:srgbClr val="000000"/>
                </a:solidFill>
                <a:latin typeface="Calibri" panose="020F0502020204030204" pitchFamily="34" charset="0"/>
              </a:rPr>
              <a:t>mux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+ 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baseline="-25000">
                <a:solidFill>
                  <a:srgbClr val="000000"/>
                </a:solidFill>
                <a:latin typeface="Calibri" panose="020F0502020204030204" pitchFamily="34" charset="0"/>
              </a:rPr>
              <a:t>ALU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+ 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i="1" baseline="-25000">
                <a:solidFill>
                  <a:srgbClr val="000000"/>
                </a:solidFill>
                <a:latin typeface="Calibri" panose="020F0502020204030204" pitchFamily="34" charset="0"/>
              </a:rPr>
              <a:t>RF</a:t>
            </a:r>
            <a:r>
              <a:rPr lang="en-US" altLang="en-US" baseline="-25000">
                <a:solidFill>
                  <a:srgbClr val="000000"/>
                </a:solidFill>
                <a:latin typeface="Calibri" panose="020F0502020204030204" pitchFamily="34" charset="0"/>
              </a:rPr>
              <a:t>setup</a:t>
            </a:r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	    = [30 + 2(250) + 150 + 25 + 200 + 20] ps</a:t>
            </a:r>
            <a:endParaRPr lang="en-US" altLang="en-US" baseline="-25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	    = 925 ps</a:t>
            </a:r>
            <a:endParaRPr lang="en-US" altLang="en-US" baseline="-25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19845" name="Slide Number Placeholder 1">
            <a:extLst>
              <a:ext uri="{FF2B5EF4-FFF2-40B4-BE49-F238E27FC236}">
                <a16:creationId xmlns:a16="http://schemas.microsoft.com/office/drawing/2014/main" id="{ED00F7C6-CE2E-4AF2-B600-3DEA04F73A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01CAD74-0039-4C58-8894-6E9DCBE49198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198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9" name="Group 6">
            <a:extLst>
              <a:ext uri="{FF2B5EF4-FFF2-40B4-BE49-F238E27FC236}">
                <a16:creationId xmlns:a16="http://schemas.microsoft.com/office/drawing/2014/main" id="{1423D30F-78C1-034B-8AFE-87CABCF02E19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5"/>
            </p:custDataLst>
          </p:nvPr>
        </p:nvGraphicFramePr>
        <p:xfrm>
          <a:off x="623888" y="1362075"/>
          <a:ext cx="7896225" cy="3471863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88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5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Element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Parameter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Delay (</a:t>
                      </a: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ps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clock-to-Q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pcq_PC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Multiplexer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mux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Memory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mem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RFread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89" name="Rectangle 2">
            <a:extLst>
              <a:ext uri="{FF2B5EF4-FFF2-40B4-BE49-F238E27FC236}">
                <a16:creationId xmlns:a16="http://schemas.microsoft.com/office/drawing/2014/main" id="{D8411A23-A441-4266-85B4-AD9F7983EEE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21890" name="Rectangle 3">
            <a:extLst>
              <a:ext uri="{FF2B5EF4-FFF2-40B4-BE49-F238E27FC236}">
                <a16:creationId xmlns:a16="http://schemas.microsoft.com/office/drawing/2014/main" id="{DF7EFD97-EF2A-4F62-9A00-6BB91B9B129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86995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Single-Cycle Performance Example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B8CB45A-382C-7346-AEBE-00C7C23285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Arial" panose="020B0604020202020204" pitchFamily="34" charset="0"/>
              </a:rPr>
              <a:t>Example:</a:t>
            </a:r>
          </a:p>
          <a:p>
            <a:pPr marL="45720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dirty="0"/>
              <a:t>For a program with 100 billion instructions executing on a single-cycle MIPS processor: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  <p:sp>
        <p:nvSpPr>
          <p:cNvPr id="421892" name="Rectangle 4">
            <a:extLst>
              <a:ext uri="{FF2B5EF4-FFF2-40B4-BE49-F238E27FC236}">
                <a16:creationId xmlns:a16="http://schemas.microsoft.com/office/drawing/2014/main" id="{ACEFC58C-9CE5-4633-B9D0-9818D03354C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21893" name="Slide Number Placeholder 2">
            <a:extLst>
              <a:ext uri="{FF2B5EF4-FFF2-40B4-BE49-F238E27FC236}">
                <a16:creationId xmlns:a16="http://schemas.microsoft.com/office/drawing/2014/main" id="{49CB8C68-B789-4B62-A5F6-C34E5DECB7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6A5C513-E605-44A0-B270-802BF9F58B66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199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>
            <a:extLst>
              <a:ext uri="{FF2B5EF4-FFF2-40B4-BE49-F238E27FC236}">
                <a16:creationId xmlns:a16="http://schemas.microsoft.com/office/drawing/2014/main" id="{481AC4CB-78CB-4352-9842-FF17FF5D5E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Readings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11999A4A-8D8C-0542-9D21-8306EAFE9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This week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Introduction to microarchitecture and single-cycle microarchitecture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7.1-7.3</a:t>
            </a:r>
            <a:endParaRPr lang="en-US" dirty="0"/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P&amp;P, Appendices A and C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dirty="0"/>
              <a:t>Multi-cycle microarchitecture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</a:t>
            </a:r>
            <a:r>
              <a:rPr lang="en-US" dirty="0"/>
              <a:t>.4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P&amp;P, Appendices A and C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0432FF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Next week</a:t>
            </a: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dirty="0"/>
              <a:t>Pipelining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7.5</a:t>
            </a:r>
          </a:p>
          <a:p>
            <a:pPr lvl="1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Pipelining Issues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7.8.1-7.8.3</a:t>
            </a:r>
          </a:p>
          <a:p>
            <a:pPr lvl="2">
              <a:buFont typeface="Wingdings" charset="2"/>
              <a:buChar char="n"/>
              <a:defRPr/>
            </a:pPr>
            <a:endParaRPr lang="en-US" dirty="0">
              <a:ea typeface="ＭＳ Ｐゴシック" charset="-128"/>
            </a:endParaRPr>
          </a:p>
          <a:p>
            <a:pPr marL="344487" lvl="1" indent="0">
              <a:buFont typeface="Wingdings" panose="05000000000000000000" pitchFamily="2" charset="2"/>
              <a:buNone/>
              <a:defRPr/>
            </a:pPr>
            <a:endParaRPr lang="en-US" altLang="en-US" dirty="0">
              <a:ea typeface="ＭＳ Ｐゴシック" charset="-128"/>
            </a:endParaRPr>
          </a:p>
        </p:txBody>
      </p:sp>
      <p:sp>
        <p:nvSpPr>
          <p:cNvPr id="97283" name="Slide Number Placeholder 3">
            <a:extLst>
              <a:ext uri="{FF2B5EF4-FFF2-40B4-BE49-F238E27FC236}">
                <a16:creationId xmlns:a16="http://schemas.microsoft.com/office/drawing/2014/main" id="{CC24C9F6-8C0F-4AF3-A4A4-D2D665BF3E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68325FA-F9F1-4FE6-AC4C-2E7A3FFC2C5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>
            <a:extLst>
              <a:ext uri="{FF2B5EF4-FFF2-40B4-BE49-F238E27FC236}">
                <a16:creationId xmlns:a16="http://schemas.microsoft.com/office/drawing/2014/main" id="{A12D1B9D-D6DD-4F4B-8690-6EFAF7DBC0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ISA vs. Microarchitecture Level Tradeoff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005DC-985A-4F67-ABFC-0D2D40EAAF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similar tradeoff (control vs. data-driven execution) can be made at the microarchitecture level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ISA: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Specifies how the </a:t>
            </a:r>
            <a:r>
              <a:rPr lang="en-US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programmer sees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the instructions to be executed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Programmer sees a sequential, control-flow execution order vs.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Programmer sees a data-flow execution order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Microarchitecture: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How the </a:t>
            </a:r>
            <a:r>
              <a:rPr lang="en-US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underlying implementation actually executes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 instructions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Microarchitecture can execute instructions in any order as long as it obeys the semantics specified by the ISA when making the instruction results visible to software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Programmer should see the order specified by the ISA</a:t>
            </a:r>
          </a:p>
        </p:txBody>
      </p:sp>
      <p:sp>
        <p:nvSpPr>
          <p:cNvPr id="116739" name="Slide Number Placeholder 3">
            <a:extLst>
              <a:ext uri="{FF2B5EF4-FFF2-40B4-BE49-F238E27FC236}">
                <a16:creationId xmlns:a16="http://schemas.microsoft.com/office/drawing/2014/main" id="{6CE317A9-2095-4E95-8A62-09BF37958F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5565CD1-C723-4206-9991-C2E62E6F748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7" name="Rectangle 2">
            <a:extLst>
              <a:ext uri="{FF2B5EF4-FFF2-40B4-BE49-F238E27FC236}">
                <a16:creationId xmlns:a16="http://schemas.microsoft.com/office/drawing/2014/main" id="{5ED375D5-E193-47B0-BA0B-761EFD9A3F6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23938" name="Rectangle 3">
            <a:extLst>
              <a:ext uri="{FF2B5EF4-FFF2-40B4-BE49-F238E27FC236}">
                <a16:creationId xmlns:a16="http://schemas.microsoft.com/office/drawing/2014/main" id="{9CAC89CC-C73C-41DF-9727-8F77FEF175B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86995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Single-Cycle Performance Example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27DAD3-6C26-8144-BAB5-58C2E4EED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Arial" panose="020B0604020202020204" pitchFamily="34" charset="0"/>
              </a:rPr>
              <a:t>Example:</a:t>
            </a:r>
          </a:p>
          <a:p>
            <a:pPr marL="45720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dirty="0"/>
              <a:t>For a program with 100 billion instructions executing on a single-cycle MIPS processor: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sz="2400" b="1" i="1" dirty="0">
                <a:solidFill>
                  <a:srgbClr val="0432FF"/>
                </a:solidFill>
              </a:rPr>
              <a:t>Execution Time	</a:t>
            </a:r>
            <a:r>
              <a:rPr lang="en-US" sz="2400" dirty="0"/>
              <a:t>= # instructions x CPI x </a:t>
            </a:r>
            <a:r>
              <a:rPr lang="en-US" altLang="en-US" sz="2400" dirty="0">
                <a:ea typeface="ＭＳ Ｐゴシック" panose="020B0600070205080204" pitchFamily="34" charset="-128"/>
              </a:rPr>
              <a:t>T</a:t>
            </a:r>
            <a:r>
              <a:rPr lang="en-US" altLang="en-US" sz="2400" baseline="-25000" dirty="0">
                <a:ea typeface="ＭＳ Ｐゴシック" panose="020B0600070205080204" pitchFamily="34" charset="-128"/>
              </a:rPr>
              <a:t>c</a:t>
            </a:r>
            <a:endParaRPr lang="en-US" sz="2400" dirty="0"/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sz="2400" dirty="0"/>
              <a:t>		           	= (100 × 10</a:t>
            </a:r>
            <a:r>
              <a:rPr lang="en-US" sz="2400" baseline="30000" dirty="0"/>
              <a:t>9</a:t>
            </a:r>
            <a:r>
              <a:rPr lang="en-US" sz="2400" dirty="0"/>
              <a:t>)(1)(925  × 10</a:t>
            </a:r>
            <a:r>
              <a:rPr lang="en-US" sz="2400" baseline="30000" dirty="0"/>
              <a:t>-12</a:t>
            </a:r>
            <a:r>
              <a:rPr lang="en-US" sz="2400" dirty="0"/>
              <a:t> s)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sz="2400" dirty="0"/>
              <a:t>		            	= 92.5 seconds	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/>
          </a:p>
        </p:txBody>
      </p:sp>
      <p:sp>
        <p:nvSpPr>
          <p:cNvPr id="423940" name="Rectangle 4">
            <a:extLst>
              <a:ext uri="{FF2B5EF4-FFF2-40B4-BE49-F238E27FC236}">
                <a16:creationId xmlns:a16="http://schemas.microsoft.com/office/drawing/2014/main" id="{4502E02E-BFBD-4049-A2E3-5A723EDDC2EC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23941" name="Slide Number Placeholder 2">
            <a:extLst>
              <a:ext uri="{FF2B5EF4-FFF2-40B4-BE49-F238E27FC236}">
                <a16:creationId xmlns:a16="http://schemas.microsoft.com/office/drawing/2014/main" id="{4AF6B088-AF1D-41B4-BC15-33051F99377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DB7888E-7DB5-471D-98C2-E35C58C3CC89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200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5" name="Rectangle 3">
            <a:extLst>
              <a:ext uri="{FF2B5EF4-FFF2-40B4-BE49-F238E27FC236}">
                <a16:creationId xmlns:a16="http://schemas.microsoft.com/office/drawing/2014/main" id="{C28F8D7C-11D4-417D-8BE3-13762D0E84C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0"/>
            <a:ext cx="7591425" cy="86995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Multi-Cycle Performance: CPI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860049-6E0B-184E-89C5-52B0C312F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defRPr/>
            </a:pPr>
            <a:r>
              <a:rPr lang="de-CH" dirty="0" err="1">
                <a:ea typeface="ＭＳ Ｐゴシック" panose="020B0600070205080204" pitchFamily="34" charset="-128"/>
              </a:rPr>
              <a:t>Instructions</a:t>
            </a:r>
            <a:r>
              <a:rPr lang="de-CH" dirty="0">
                <a:ea typeface="ＭＳ Ｐゴシック" panose="020B0600070205080204" pitchFamily="34" charset="-128"/>
              </a:rPr>
              <a:t> </a:t>
            </a:r>
            <a:r>
              <a:rPr lang="de-CH" dirty="0" err="1">
                <a:ea typeface="ＭＳ Ｐゴシック" panose="020B0600070205080204" pitchFamily="34" charset="-128"/>
              </a:rPr>
              <a:t>take</a:t>
            </a:r>
            <a:r>
              <a:rPr lang="de-CH" dirty="0">
                <a:ea typeface="ＭＳ Ｐゴシック" panose="020B0600070205080204" pitchFamily="34" charset="-128"/>
              </a:rPr>
              <a:t> different </a:t>
            </a:r>
            <a:r>
              <a:rPr lang="de-CH" dirty="0" err="1">
                <a:ea typeface="ＭＳ Ｐゴシック" panose="020B0600070205080204" pitchFamily="34" charset="-128"/>
              </a:rPr>
              <a:t>number</a:t>
            </a:r>
            <a:r>
              <a:rPr lang="de-CH" dirty="0">
                <a:ea typeface="ＭＳ Ｐゴシック" panose="020B0600070205080204" pitchFamily="34" charset="-128"/>
              </a:rPr>
              <a:t> </a:t>
            </a:r>
            <a:r>
              <a:rPr lang="de-CH" dirty="0" err="1">
                <a:ea typeface="ＭＳ Ｐゴシック" panose="020B0600070205080204" pitchFamily="34" charset="-128"/>
              </a:rPr>
              <a:t>of</a:t>
            </a:r>
            <a:r>
              <a:rPr lang="de-CH" dirty="0">
                <a:ea typeface="ＭＳ Ｐゴシック" panose="020B0600070205080204" pitchFamily="34" charset="-128"/>
              </a:rPr>
              <a:t> </a:t>
            </a:r>
            <a:r>
              <a:rPr lang="de-CH" dirty="0" err="1">
                <a:ea typeface="ＭＳ Ｐゴシック" panose="020B0600070205080204" pitchFamily="34" charset="-128"/>
              </a:rPr>
              <a:t>cycles</a:t>
            </a:r>
            <a:r>
              <a:rPr lang="de-CH" dirty="0">
                <a:ea typeface="ＭＳ Ｐゴシック" panose="020B0600070205080204" pitchFamily="34" charset="-128"/>
              </a:rPr>
              <a:t>:</a:t>
            </a: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3 </a:t>
            </a:r>
            <a:r>
              <a:rPr lang="de-CH" dirty="0" err="1">
                <a:ea typeface="ＭＳ Ｐゴシック" panose="020B0600070205080204" pitchFamily="34" charset="-128"/>
              </a:rPr>
              <a:t>cycles</a:t>
            </a:r>
            <a:r>
              <a:rPr lang="de-CH" dirty="0">
                <a:ea typeface="ＭＳ Ｐゴシック" panose="020B0600070205080204" pitchFamily="34" charset="-128"/>
              </a:rPr>
              <a:t>: 	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beq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, j</a:t>
            </a: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4 </a:t>
            </a:r>
            <a:r>
              <a:rPr lang="de-CH" dirty="0" err="1">
                <a:ea typeface="ＭＳ Ｐゴシック" panose="020B0600070205080204" pitchFamily="34" charset="-128"/>
              </a:rPr>
              <a:t>cycles</a:t>
            </a:r>
            <a:r>
              <a:rPr lang="de-CH" dirty="0">
                <a:ea typeface="ＭＳ Ｐゴシック" panose="020B0600070205080204" pitchFamily="34" charset="-128"/>
              </a:rPr>
              <a:t>: 	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R-Type,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sw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,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addi</a:t>
            </a:r>
            <a:endParaRPr lang="de-CH" dirty="0">
              <a:latin typeface="Courier" charset="0"/>
              <a:ea typeface="Courier" charset="0"/>
              <a:cs typeface="Courier" charset="0"/>
            </a:endParaRP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5 </a:t>
            </a:r>
            <a:r>
              <a:rPr lang="de-CH" dirty="0" err="1">
                <a:ea typeface="ＭＳ Ｐゴシック" panose="020B0600070205080204" pitchFamily="34" charset="-128"/>
              </a:rPr>
              <a:t>cycles</a:t>
            </a:r>
            <a:r>
              <a:rPr lang="de-CH" dirty="0">
                <a:ea typeface="ＭＳ Ｐゴシック" panose="020B0600070205080204" pitchFamily="34" charset="-128"/>
              </a:rPr>
              <a:t>: 	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lw</a:t>
            </a:r>
            <a:endParaRPr lang="de-CH" dirty="0"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de-CH" dirty="0">
                <a:ea typeface="ＭＳ Ｐゴシック" panose="020B0600070205080204" pitchFamily="34" charset="-128"/>
              </a:rPr>
              <a:t>CPI </a:t>
            </a:r>
            <a:r>
              <a:rPr lang="de-CH" dirty="0" err="1">
                <a:ea typeface="ＭＳ Ｐゴシック" panose="020B0600070205080204" pitchFamily="34" charset="-128"/>
              </a:rPr>
              <a:t>is</a:t>
            </a:r>
            <a:r>
              <a:rPr lang="de-CH" dirty="0">
                <a:ea typeface="ＭＳ Ｐゴシック" panose="020B0600070205080204" pitchFamily="34" charset="-128"/>
              </a:rPr>
              <a:t> </a:t>
            </a:r>
            <a:r>
              <a:rPr lang="de-CH" dirty="0" err="1">
                <a:ea typeface="ＭＳ Ｐゴシック" panose="020B0600070205080204" pitchFamily="34" charset="-128"/>
              </a:rPr>
              <a:t>weighted</a:t>
            </a:r>
            <a:r>
              <a:rPr lang="de-CH" dirty="0">
                <a:ea typeface="ＭＳ Ｐゴシック" panose="020B0600070205080204" pitchFamily="34" charset="-128"/>
              </a:rPr>
              <a:t> </a:t>
            </a:r>
            <a:r>
              <a:rPr lang="de-CH" dirty="0" err="1">
                <a:ea typeface="ＭＳ Ｐゴシック" panose="020B0600070205080204" pitchFamily="34" charset="-128"/>
              </a:rPr>
              <a:t>average</a:t>
            </a:r>
            <a:r>
              <a:rPr lang="de-CH" dirty="0">
                <a:ea typeface="ＭＳ Ｐゴシック" panose="020B0600070205080204" pitchFamily="34" charset="-128"/>
              </a:rPr>
              <a:t>, e.g. SPECINT2000 </a:t>
            </a:r>
            <a:r>
              <a:rPr lang="de-CH" dirty="0" err="1">
                <a:ea typeface="ＭＳ Ｐゴシック" panose="020B0600070205080204" pitchFamily="34" charset="-128"/>
              </a:rPr>
              <a:t>benchmark</a:t>
            </a:r>
            <a:r>
              <a:rPr lang="de-CH" dirty="0">
                <a:ea typeface="ＭＳ Ｐゴシック" panose="020B0600070205080204" pitchFamily="34" charset="-128"/>
              </a:rPr>
              <a:t>: </a:t>
            </a: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25% 	</a:t>
            </a:r>
            <a:r>
              <a:rPr lang="de-CH" dirty="0" err="1">
                <a:ea typeface="ＭＳ Ｐゴシック" panose="020B0600070205080204" pitchFamily="34" charset="-128"/>
              </a:rPr>
              <a:t>loads</a:t>
            </a:r>
            <a:endParaRPr lang="de-CH" dirty="0">
              <a:ea typeface="ＭＳ Ｐゴシック" panose="020B0600070205080204" pitchFamily="34" charset="-128"/>
            </a:endParaRP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10% 	</a:t>
            </a:r>
            <a:r>
              <a:rPr lang="de-CH" dirty="0" err="1">
                <a:ea typeface="ＭＳ Ｐゴシック" panose="020B0600070205080204" pitchFamily="34" charset="-128"/>
              </a:rPr>
              <a:t>stores</a:t>
            </a:r>
            <a:r>
              <a:rPr lang="de-CH" dirty="0">
                <a:ea typeface="ＭＳ Ｐゴシック" panose="020B0600070205080204" pitchFamily="34" charset="-128"/>
              </a:rPr>
              <a:t> </a:t>
            </a: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11% 	</a:t>
            </a:r>
            <a:r>
              <a:rPr lang="de-CH" dirty="0" err="1">
                <a:ea typeface="ＭＳ Ｐゴシック" panose="020B0600070205080204" pitchFamily="34" charset="-128"/>
              </a:rPr>
              <a:t>branches</a:t>
            </a:r>
            <a:endParaRPr lang="de-CH" dirty="0">
              <a:ea typeface="ＭＳ Ｐゴシック" panose="020B0600070205080204" pitchFamily="34" charset="-128"/>
            </a:endParaRP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2% 	</a:t>
            </a:r>
            <a:r>
              <a:rPr lang="de-CH" dirty="0" err="1">
                <a:ea typeface="ＭＳ Ｐゴシック" panose="020B0600070205080204" pitchFamily="34" charset="-128"/>
              </a:rPr>
              <a:t>jumps</a:t>
            </a:r>
            <a:endParaRPr lang="de-CH" dirty="0">
              <a:ea typeface="ＭＳ Ｐゴシック" panose="020B0600070205080204" pitchFamily="34" charset="-128"/>
            </a:endParaRP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52% 	R-type</a:t>
            </a:r>
          </a:p>
          <a:p>
            <a:pPr lvl="1" eaLnBrk="1" hangingPunct="1">
              <a:defRPr/>
            </a:pPr>
            <a:endParaRPr lang="de-CH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de-CH" i="1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Average CPI</a:t>
            </a:r>
            <a:r>
              <a:rPr lang="de-CH" dirty="0">
                <a:ea typeface="ＭＳ Ｐゴシック" panose="020B0600070205080204" pitchFamily="34" charset="-128"/>
              </a:rPr>
              <a:t> = (0.11 + 0.02) 3 +(0.52 + 0.10) 4 +(0.25) 5 </a:t>
            </a:r>
            <a:br>
              <a:rPr lang="de-CH" dirty="0">
                <a:ea typeface="ＭＳ Ｐゴシック" panose="020B0600070205080204" pitchFamily="34" charset="-128"/>
              </a:rPr>
            </a:br>
            <a:r>
              <a:rPr lang="de-CH" dirty="0">
                <a:ea typeface="ＭＳ Ｐゴシック" panose="020B0600070205080204" pitchFamily="34" charset="-128"/>
              </a:rPr>
              <a:t>		  = 4.12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>
              <a:ea typeface="+mn-ea"/>
              <a:cs typeface="+mn-cs"/>
            </a:endParaRPr>
          </a:p>
        </p:txBody>
      </p:sp>
      <p:sp>
        <p:nvSpPr>
          <p:cNvPr id="425987" name="Rectangle 2">
            <a:extLst>
              <a:ext uri="{FF2B5EF4-FFF2-40B4-BE49-F238E27FC236}">
                <a16:creationId xmlns:a16="http://schemas.microsoft.com/office/drawing/2014/main" id="{08E3E66B-6B91-467F-865E-1C6AA190EEC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25988" name="Rectangle 4">
            <a:extLst>
              <a:ext uri="{FF2B5EF4-FFF2-40B4-BE49-F238E27FC236}">
                <a16:creationId xmlns:a16="http://schemas.microsoft.com/office/drawing/2014/main" id="{67763A39-B816-4744-BF4B-73BB8CDF86A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6FE6765-F2D2-014C-A2AD-77150040F05E}"/>
              </a:ext>
            </a:extLst>
          </p:cNvPr>
          <p:cNvSpPr/>
          <p:nvPr/>
        </p:nvSpPr>
        <p:spPr>
          <a:xfrm>
            <a:off x="914400" y="2209800"/>
            <a:ext cx="2647950" cy="45243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FB5237-C216-45D5-9ECC-1AAFEA7B2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2350" y="2209800"/>
            <a:ext cx="1390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Calibri" panose="020F0502020204030204" pitchFamily="34" charset="0"/>
              </a:rPr>
              <a:t>Realistic?</a:t>
            </a:r>
          </a:p>
        </p:txBody>
      </p:sp>
      <p:sp>
        <p:nvSpPr>
          <p:cNvPr id="425991" name="Slide Number Placeholder 3">
            <a:extLst>
              <a:ext uri="{FF2B5EF4-FFF2-40B4-BE49-F238E27FC236}">
                <a16:creationId xmlns:a16="http://schemas.microsoft.com/office/drawing/2014/main" id="{6A9BA267-598C-423D-B8EA-D968F963B4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F46D2BE-CA1D-48A7-9F61-9494B267C4E4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201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</p:bld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3" name="Rectangle 3">
            <a:extLst>
              <a:ext uri="{FF2B5EF4-FFF2-40B4-BE49-F238E27FC236}">
                <a16:creationId xmlns:a16="http://schemas.microsoft.com/office/drawing/2014/main" id="{5C233C1A-B30C-4C3D-9086-C0D7CE8C482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latin typeface="Garamond" panose="02020404030301010803" pitchFamily="18" charset="0"/>
                <a:ea typeface="ＭＳ Ｐゴシック" panose="020B0600070205080204" pitchFamily="34" charset="-128"/>
              </a:rPr>
              <a:t>Multi-cycle Performance: Cycle Time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99781B-FC12-114A-A601-19B612C87F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990600"/>
            <a:ext cx="7896225" cy="2447925"/>
          </a:xfrm>
        </p:spPr>
        <p:txBody>
          <a:bodyPr/>
          <a:lstStyle/>
          <a:p>
            <a:pPr eaLnBrk="1" hangingPunct="1">
              <a:defRPr/>
            </a:pPr>
            <a:r>
              <a:rPr lang="de-CH" dirty="0">
                <a:latin typeface="+mn-lt"/>
                <a:cs typeface="Arial" panose="020B0604020202020204" pitchFamily="34" charset="0"/>
              </a:rPr>
              <a:t>Multi-</a:t>
            </a:r>
            <a:r>
              <a:rPr lang="de-CH" dirty="0" err="1">
                <a:latin typeface="+mn-lt"/>
                <a:cs typeface="Arial" panose="020B0604020202020204" pitchFamily="34" charset="0"/>
              </a:rPr>
              <a:t>cycle</a:t>
            </a:r>
            <a:r>
              <a:rPr lang="de-CH" dirty="0">
                <a:latin typeface="+mn-lt"/>
                <a:cs typeface="Arial" panose="020B0604020202020204" pitchFamily="34" charset="0"/>
              </a:rPr>
              <a:t> </a:t>
            </a:r>
            <a:r>
              <a:rPr lang="de-CH" dirty="0" err="1">
                <a:latin typeface="+mn-lt"/>
                <a:cs typeface="Arial" panose="020B0604020202020204" pitchFamily="34" charset="0"/>
              </a:rPr>
              <a:t>critical</a:t>
            </a:r>
            <a:r>
              <a:rPr lang="de-CH" dirty="0">
                <a:latin typeface="+mn-lt"/>
                <a:cs typeface="Arial" panose="020B0604020202020204" pitchFamily="34" charset="0"/>
              </a:rPr>
              <a:t> </a:t>
            </a:r>
            <a:r>
              <a:rPr lang="de-CH" dirty="0" err="1">
                <a:latin typeface="+mn-lt"/>
                <a:cs typeface="Arial" panose="020B0604020202020204" pitchFamily="34" charset="0"/>
              </a:rPr>
              <a:t>path</a:t>
            </a:r>
            <a:r>
              <a:rPr lang="de-CH" dirty="0">
                <a:latin typeface="+mn-lt"/>
                <a:cs typeface="Arial" panose="020B0604020202020204" pitchFamily="34" charset="0"/>
              </a:rPr>
              <a:t>:</a:t>
            </a:r>
          </a:p>
          <a:p>
            <a:pPr marL="0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	</a:t>
            </a:r>
            <a:r>
              <a:rPr lang="de-CH" dirty="0" err="1">
                <a:solidFill>
                  <a:srgbClr val="0432FF"/>
                </a:solidFill>
                <a:ea typeface="+mn-ea"/>
                <a:cs typeface="+mn-cs"/>
              </a:rPr>
              <a:t>T</a:t>
            </a:r>
            <a:r>
              <a:rPr lang="de-CH" baseline="-25000" dirty="0" err="1">
                <a:solidFill>
                  <a:srgbClr val="0432FF"/>
                </a:solidFill>
                <a:ea typeface="+mn-ea"/>
                <a:cs typeface="+mn-cs"/>
              </a:rPr>
              <a:t>c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 </a:t>
            </a:r>
            <a:r>
              <a:rPr lang="de-CH" dirty="0">
                <a:ea typeface="+mn-ea"/>
                <a:cs typeface="+mn-cs"/>
              </a:rPr>
              <a:t>=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>
              <a:ea typeface="+mn-ea"/>
              <a:cs typeface="+mn-cs"/>
            </a:endParaRPr>
          </a:p>
        </p:txBody>
      </p:sp>
      <p:graphicFrame>
        <p:nvGraphicFramePr>
          <p:cNvPr id="243715" name="Content Placeholder 3">
            <a:extLst>
              <a:ext uri="{FF2B5EF4-FFF2-40B4-BE49-F238E27FC236}">
                <a16:creationId xmlns:a16="http://schemas.microsoft.com/office/drawing/2014/main" id="{1BBCCF7D-9533-4ADA-B65F-49E47A6C02C5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3"/>
            </p:custDataLst>
          </p:nvPr>
        </p:nvGraphicFramePr>
        <p:xfrm>
          <a:off x="561975" y="2362200"/>
          <a:ext cx="8048625" cy="406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18" name="VISIO" r:id="rId7" imgW="0" imgH="0" progId="Visio.Drawing.6">
                  <p:embed/>
                </p:oleObj>
              </mc:Choice>
              <mc:Fallback>
                <p:oleObj name="VISIO" r:id="rId7" imgW="0" imgH="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975" y="2362200"/>
                        <a:ext cx="8048625" cy="40608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3716" name="Rectangle 4">
            <a:extLst>
              <a:ext uri="{FF2B5EF4-FFF2-40B4-BE49-F238E27FC236}">
                <a16:creationId xmlns:a16="http://schemas.microsoft.com/office/drawing/2014/main" id="{A55457E4-9407-4289-ABAB-A4396FCB6FC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D4AB2DA6-ED5F-4407-ABB2-E35D835B2620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en-US" sz="1600" kern="0">
                <a:solidFill>
                  <a:srgbClr val="000000"/>
                </a:solidFill>
                <a:latin typeface="Garamond" charset="0"/>
                <a:ea typeface="Garamond" charset="0"/>
                <a:cs typeface="Garamond" charset="0"/>
              </a:rPr>
              <a:t>16</a:t>
            </a:r>
            <a:endParaRPr lang="en-US" altLang="en-US" sz="1600" kern="0" dirty="0">
              <a:solidFill>
                <a:srgbClr val="000000"/>
              </a:solidFill>
              <a:latin typeface="Garamond" charset="0"/>
              <a:ea typeface="Garamond" charset="0"/>
              <a:cs typeface="Garamond" charset="0"/>
            </a:endParaRPr>
          </a:p>
        </p:txBody>
      </p:sp>
    </p:spTree>
  </p:cSld>
  <p:clrMapOvr>
    <a:masterClrMapping/>
  </p:clrMapOvr>
  <p:transition/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7" name="Rectangle 3">
            <a:extLst>
              <a:ext uri="{FF2B5EF4-FFF2-40B4-BE49-F238E27FC236}">
                <a16:creationId xmlns:a16="http://schemas.microsoft.com/office/drawing/2014/main" id="{676F7B7D-ACAB-4807-933C-B2545E4F60C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latin typeface="Garamond" panose="02020404030301010803" pitchFamily="18" charset="0"/>
                <a:ea typeface="ＭＳ Ｐゴシック" panose="020B0600070205080204" pitchFamily="34" charset="-128"/>
              </a:rPr>
              <a:t>Multi-cycle Performance: Cycle Time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77E50D4-50A6-A849-B0E8-B7D1533F3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990600"/>
            <a:ext cx="7896225" cy="2447925"/>
          </a:xfrm>
        </p:spPr>
        <p:txBody>
          <a:bodyPr/>
          <a:lstStyle/>
          <a:p>
            <a:pPr eaLnBrk="1" hangingPunct="1">
              <a:defRPr/>
            </a:pPr>
            <a:r>
              <a:rPr lang="de-CH" dirty="0">
                <a:latin typeface="+mn-lt"/>
                <a:cs typeface="Arial" panose="020B0604020202020204" pitchFamily="34" charset="0"/>
              </a:rPr>
              <a:t>Multi-</a:t>
            </a:r>
            <a:r>
              <a:rPr lang="de-CH" dirty="0" err="1">
                <a:latin typeface="+mn-lt"/>
                <a:cs typeface="Arial" panose="020B0604020202020204" pitchFamily="34" charset="0"/>
              </a:rPr>
              <a:t>cycle</a:t>
            </a:r>
            <a:r>
              <a:rPr lang="de-CH" dirty="0">
                <a:latin typeface="+mn-lt"/>
                <a:cs typeface="Arial" panose="020B0604020202020204" pitchFamily="34" charset="0"/>
              </a:rPr>
              <a:t> </a:t>
            </a:r>
            <a:r>
              <a:rPr lang="de-CH" dirty="0" err="1">
                <a:latin typeface="+mn-lt"/>
                <a:cs typeface="Arial" panose="020B0604020202020204" pitchFamily="34" charset="0"/>
              </a:rPr>
              <a:t>critical</a:t>
            </a:r>
            <a:r>
              <a:rPr lang="de-CH" dirty="0">
                <a:latin typeface="+mn-lt"/>
                <a:cs typeface="Arial" panose="020B0604020202020204" pitchFamily="34" charset="0"/>
              </a:rPr>
              <a:t> </a:t>
            </a:r>
            <a:r>
              <a:rPr lang="de-CH" dirty="0" err="1">
                <a:latin typeface="+mn-lt"/>
                <a:cs typeface="Arial" panose="020B0604020202020204" pitchFamily="34" charset="0"/>
              </a:rPr>
              <a:t>path</a:t>
            </a:r>
            <a:r>
              <a:rPr lang="de-CH" dirty="0">
                <a:latin typeface="+mn-lt"/>
                <a:cs typeface="Arial" panose="020B0604020202020204" pitchFamily="34" charset="0"/>
              </a:rPr>
              <a:t>:</a:t>
            </a:r>
          </a:p>
          <a:p>
            <a:pPr marL="0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	</a:t>
            </a:r>
            <a:r>
              <a:rPr lang="de-CH" dirty="0" err="1">
                <a:solidFill>
                  <a:srgbClr val="0432FF"/>
                </a:solidFill>
                <a:ea typeface="+mn-ea"/>
                <a:cs typeface="+mn-cs"/>
              </a:rPr>
              <a:t>T</a:t>
            </a:r>
            <a:r>
              <a:rPr lang="de-CH" baseline="-25000" dirty="0" err="1">
                <a:solidFill>
                  <a:srgbClr val="0432FF"/>
                </a:solidFill>
                <a:ea typeface="+mn-ea"/>
                <a:cs typeface="+mn-cs"/>
              </a:rPr>
              <a:t>c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 </a:t>
            </a:r>
            <a:r>
              <a:rPr lang="de-CH" dirty="0">
                <a:ea typeface="+mn-ea"/>
                <a:cs typeface="+mn-cs"/>
              </a:rPr>
              <a:t>=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pcq</a:t>
            </a:r>
            <a:r>
              <a:rPr lang="de-CH" dirty="0">
                <a:ea typeface="+mn-ea"/>
                <a:cs typeface="+mn-cs"/>
              </a:rPr>
              <a:t> +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mux</a:t>
            </a:r>
            <a:r>
              <a:rPr lang="de-CH" dirty="0">
                <a:ea typeface="+mn-ea"/>
                <a:cs typeface="+mn-cs"/>
              </a:rPr>
              <a:t> + </a:t>
            </a:r>
            <a:r>
              <a:rPr lang="de-CH" dirty="0" err="1">
                <a:ea typeface="+mn-ea"/>
                <a:cs typeface="+mn-cs"/>
              </a:rPr>
              <a:t>max</a:t>
            </a:r>
            <a:r>
              <a:rPr lang="de-CH" dirty="0">
                <a:ea typeface="+mn-ea"/>
                <a:cs typeface="+mn-cs"/>
              </a:rPr>
              <a:t>(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ALU</a:t>
            </a:r>
            <a:r>
              <a:rPr lang="de-CH" dirty="0">
                <a:ea typeface="+mn-ea"/>
                <a:cs typeface="+mn-cs"/>
              </a:rPr>
              <a:t> +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mux</a:t>
            </a:r>
            <a:r>
              <a:rPr lang="de-CH" dirty="0">
                <a:ea typeface="+mn-ea"/>
                <a:cs typeface="+mn-cs"/>
              </a:rPr>
              <a:t>,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mem</a:t>
            </a:r>
            <a:r>
              <a:rPr lang="de-CH" dirty="0">
                <a:ea typeface="+mn-ea"/>
                <a:cs typeface="+mn-cs"/>
              </a:rPr>
              <a:t>) +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setup</a:t>
            </a:r>
            <a:endParaRPr lang="de-CH" baseline="-25000" dirty="0">
              <a:ea typeface="+mn-ea"/>
              <a:cs typeface="+mn-cs"/>
            </a:endParaRP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>
              <a:ea typeface="+mn-ea"/>
              <a:cs typeface="+mn-cs"/>
            </a:endParaRP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>
              <a:ea typeface="+mn-ea"/>
              <a:cs typeface="+mn-cs"/>
            </a:endParaRPr>
          </a:p>
        </p:txBody>
      </p:sp>
      <p:graphicFrame>
        <p:nvGraphicFramePr>
          <p:cNvPr id="244739" name="Content Placeholder 3">
            <a:extLst>
              <a:ext uri="{FF2B5EF4-FFF2-40B4-BE49-F238E27FC236}">
                <a16:creationId xmlns:a16="http://schemas.microsoft.com/office/drawing/2014/main" id="{29F6F194-6464-491F-9BA1-8EB9545F239D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3"/>
            </p:custDataLst>
          </p:nvPr>
        </p:nvGraphicFramePr>
        <p:xfrm>
          <a:off x="561975" y="2362200"/>
          <a:ext cx="8048625" cy="406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42" name="VISIO" r:id="rId7" imgW="0" imgH="0" progId="Visio.Drawing.6">
                  <p:embed/>
                </p:oleObj>
              </mc:Choice>
              <mc:Fallback>
                <p:oleObj name="VISIO" r:id="rId7" imgW="0" imgH="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975" y="2362200"/>
                        <a:ext cx="8048625" cy="40608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4740" name="Rectangle 4">
            <a:extLst>
              <a:ext uri="{FF2B5EF4-FFF2-40B4-BE49-F238E27FC236}">
                <a16:creationId xmlns:a16="http://schemas.microsoft.com/office/drawing/2014/main" id="{5838AF4E-A0B5-44CD-8C53-12B43B5D224E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1FCFEBD-25F1-4C42-831D-A30DE2100D1A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en-US" sz="1600" kern="0" dirty="0">
                <a:solidFill>
                  <a:srgbClr val="000000"/>
                </a:solidFill>
                <a:latin typeface="Garamond" charset="0"/>
                <a:ea typeface="Garamond" charset="0"/>
                <a:cs typeface="Garamond" charset="0"/>
              </a:rPr>
              <a:t>17</a:t>
            </a:r>
          </a:p>
        </p:txBody>
      </p:sp>
    </p:spTree>
  </p:cSld>
  <p:clrMapOvr>
    <a:masterClrMapping/>
  </p:clrMapOvr>
  <p:transition/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1" name="Rectangle 3">
            <a:extLst>
              <a:ext uri="{FF2B5EF4-FFF2-40B4-BE49-F238E27FC236}">
                <a16:creationId xmlns:a16="http://schemas.microsoft.com/office/drawing/2014/main" id="{05044923-EF08-43CA-8F0F-E9E289D6F48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latin typeface="Garamond" panose="02020404030301010803" pitchFamily="18" charset="0"/>
                <a:ea typeface="ＭＳ Ｐゴシック" panose="020B0600070205080204" pitchFamily="34" charset="-128"/>
              </a:rPr>
              <a:t>Multi-Cycle Performance Example</a:t>
            </a:r>
          </a:p>
        </p:txBody>
      </p:sp>
      <p:graphicFrame>
        <p:nvGraphicFramePr>
          <p:cNvPr id="1503238" name="Group 6">
            <a:extLst>
              <a:ext uri="{FF2B5EF4-FFF2-40B4-BE49-F238E27FC236}">
                <a16:creationId xmlns:a16="http://schemas.microsoft.com/office/drawing/2014/main" id="{1423D30F-78C1-034B-8AFE-87CABCF02E19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623888" y="1362075"/>
          <a:ext cx="7896225" cy="3471863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88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5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Element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Parameter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Delay (</a:t>
                      </a: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ps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clock-to-Q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pcq_PC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Multiplexer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mux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Memory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mem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RFread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30ACB8-CE19-4846-A8AF-8AC6FF12CE8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4862513"/>
            <a:ext cx="7896225" cy="1766887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de-CH" dirty="0" err="1">
                <a:solidFill>
                  <a:srgbClr val="0432FF"/>
                </a:solidFill>
                <a:ea typeface="+mn-ea"/>
                <a:cs typeface="+mn-cs"/>
              </a:rPr>
              <a:t>T</a:t>
            </a:r>
            <a:r>
              <a:rPr lang="de-CH" baseline="-25000" dirty="0" err="1">
                <a:solidFill>
                  <a:srgbClr val="0432FF"/>
                </a:solidFill>
                <a:ea typeface="+mn-ea"/>
                <a:cs typeface="+mn-cs"/>
              </a:rPr>
              <a:t>c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 </a:t>
            </a:r>
            <a:r>
              <a:rPr lang="de-CH" dirty="0">
                <a:ea typeface="+mn-ea"/>
                <a:cs typeface="+mn-cs"/>
              </a:rPr>
              <a:t>	=</a:t>
            </a:r>
          </a:p>
        </p:txBody>
      </p:sp>
      <p:sp>
        <p:nvSpPr>
          <p:cNvPr id="430108" name="Rectangle 2">
            <a:extLst>
              <a:ext uri="{FF2B5EF4-FFF2-40B4-BE49-F238E27FC236}">
                <a16:creationId xmlns:a16="http://schemas.microsoft.com/office/drawing/2014/main" id="{D68B9D27-4E00-4042-BCC8-701F72B24AA3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30109" name="Rectangle 4">
            <a:extLst>
              <a:ext uri="{FF2B5EF4-FFF2-40B4-BE49-F238E27FC236}">
                <a16:creationId xmlns:a16="http://schemas.microsoft.com/office/drawing/2014/main" id="{EA519B1F-E3EE-44E0-97AB-460242B54852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05476596-CFCA-4714-B073-252977F9FA57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en-US" sz="1600" kern="0" dirty="0">
                <a:solidFill>
                  <a:srgbClr val="000000"/>
                </a:solidFill>
                <a:latin typeface="Garamond" charset="0"/>
                <a:ea typeface="Garamond" charset="0"/>
                <a:cs typeface="Garamond" charset="0"/>
              </a:rPr>
              <a:t>18</a:t>
            </a:r>
          </a:p>
        </p:txBody>
      </p:sp>
    </p:spTree>
  </p:cSld>
  <p:clrMapOvr>
    <a:masterClrMapping/>
  </p:clrMapOvr>
  <p:transition/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29" name="Rectangle 3">
            <a:extLst>
              <a:ext uri="{FF2B5EF4-FFF2-40B4-BE49-F238E27FC236}">
                <a16:creationId xmlns:a16="http://schemas.microsoft.com/office/drawing/2014/main" id="{40DB863D-993E-48DF-B837-E03B1B3BA1C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latin typeface="Garamond" panose="02020404030301010803" pitchFamily="18" charset="0"/>
                <a:ea typeface="ＭＳ Ｐゴシック" panose="020B0600070205080204" pitchFamily="34" charset="-128"/>
              </a:rPr>
              <a:t>Multi-Cycle Performance Example</a:t>
            </a:r>
          </a:p>
        </p:txBody>
      </p:sp>
      <p:graphicFrame>
        <p:nvGraphicFramePr>
          <p:cNvPr id="1503238" name="Group 6">
            <a:extLst>
              <a:ext uri="{FF2B5EF4-FFF2-40B4-BE49-F238E27FC236}">
                <a16:creationId xmlns:a16="http://schemas.microsoft.com/office/drawing/2014/main" id="{62F28E7F-E4B9-1240-A995-A903612CACB8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623888" y="1362075"/>
          <a:ext cx="7896225" cy="3471863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88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5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Element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Parameter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Delay (</a:t>
                      </a: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ps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clock-to-Q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pcq_PC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Multiplexer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mux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Memory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mem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RFread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B63AB1-E25F-BF45-A4A6-6143DC4AD99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4862513"/>
            <a:ext cx="7896225" cy="1766887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de-CH" dirty="0" err="1">
                <a:solidFill>
                  <a:srgbClr val="0432FF"/>
                </a:solidFill>
                <a:ea typeface="+mn-ea"/>
                <a:cs typeface="+mn-cs"/>
              </a:rPr>
              <a:t>T</a:t>
            </a:r>
            <a:r>
              <a:rPr lang="de-CH" baseline="-25000" dirty="0" err="1">
                <a:solidFill>
                  <a:srgbClr val="0432FF"/>
                </a:solidFill>
                <a:ea typeface="+mn-ea"/>
                <a:cs typeface="+mn-cs"/>
              </a:rPr>
              <a:t>c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 </a:t>
            </a:r>
            <a:r>
              <a:rPr lang="de-CH" dirty="0">
                <a:ea typeface="+mn-ea"/>
                <a:cs typeface="+mn-cs"/>
              </a:rPr>
              <a:t>	=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pcq_PC</a:t>
            </a:r>
            <a:r>
              <a:rPr lang="de-CH" dirty="0">
                <a:ea typeface="+mn-ea"/>
                <a:cs typeface="+mn-cs"/>
              </a:rPr>
              <a:t> +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mux</a:t>
            </a:r>
            <a:r>
              <a:rPr lang="de-CH" dirty="0">
                <a:ea typeface="+mn-ea"/>
                <a:cs typeface="+mn-cs"/>
              </a:rPr>
              <a:t> + </a:t>
            </a:r>
            <a:r>
              <a:rPr lang="de-CH" dirty="0" err="1">
                <a:ea typeface="+mn-ea"/>
                <a:cs typeface="+mn-cs"/>
              </a:rPr>
              <a:t>max</a:t>
            </a:r>
            <a:r>
              <a:rPr lang="de-CH" dirty="0">
                <a:ea typeface="+mn-ea"/>
                <a:cs typeface="+mn-cs"/>
              </a:rPr>
              <a:t>(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ALU</a:t>
            </a:r>
            <a:r>
              <a:rPr lang="de-CH" dirty="0">
                <a:ea typeface="+mn-ea"/>
                <a:cs typeface="+mn-cs"/>
              </a:rPr>
              <a:t> +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mux</a:t>
            </a:r>
            <a:r>
              <a:rPr lang="de-CH" dirty="0">
                <a:ea typeface="+mn-ea"/>
                <a:cs typeface="+mn-cs"/>
              </a:rPr>
              <a:t>,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mem</a:t>
            </a:r>
            <a:r>
              <a:rPr lang="de-CH" dirty="0">
                <a:ea typeface="+mn-ea"/>
                <a:cs typeface="+mn-cs"/>
              </a:rPr>
              <a:t>) +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setup</a:t>
            </a:r>
            <a:br>
              <a:rPr lang="de-CH" dirty="0">
                <a:ea typeface="+mn-ea"/>
                <a:cs typeface="+mn-cs"/>
              </a:rPr>
            </a:br>
            <a:r>
              <a:rPr lang="de-CH" dirty="0">
                <a:ea typeface="+mn-ea"/>
                <a:cs typeface="+mn-cs"/>
              </a:rPr>
              <a:t>	= [30 + 25 + 250 + 20] </a:t>
            </a:r>
            <a:r>
              <a:rPr lang="de-CH" dirty="0" err="1">
                <a:ea typeface="+mn-ea"/>
                <a:cs typeface="+mn-cs"/>
              </a:rPr>
              <a:t>ps</a:t>
            </a:r>
            <a:br>
              <a:rPr lang="de-CH" dirty="0">
                <a:ea typeface="+mn-ea"/>
                <a:cs typeface="+mn-cs"/>
              </a:rPr>
            </a:br>
            <a:r>
              <a:rPr lang="de-CH" dirty="0">
                <a:ea typeface="+mn-ea"/>
                <a:cs typeface="+mn-cs"/>
              </a:rPr>
              <a:t>	= 325 </a:t>
            </a:r>
            <a:r>
              <a:rPr lang="de-CH" dirty="0" err="1">
                <a:ea typeface="+mn-ea"/>
                <a:cs typeface="+mn-cs"/>
              </a:rPr>
              <a:t>ps</a:t>
            </a:r>
            <a:endParaRPr lang="de-CH" dirty="0">
              <a:ea typeface="+mn-ea"/>
              <a:cs typeface="+mn-cs"/>
            </a:endParaRPr>
          </a:p>
        </p:txBody>
      </p:sp>
      <p:sp>
        <p:nvSpPr>
          <p:cNvPr id="432156" name="Rectangle 2">
            <a:extLst>
              <a:ext uri="{FF2B5EF4-FFF2-40B4-BE49-F238E27FC236}">
                <a16:creationId xmlns:a16="http://schemas.microsoft.com/office/drawing/2014/main" id="{3EA3D11A-CD6E-4B43-881D-A9672A0587A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32157" name="Rectangle 4">
            <a:extLst>
              <a:ext uri="{FF2B5EF4-FFF2-40B4-BE49-F238E27FC236}">
                <a16:creationId xmlns:a16="http://schemas.microsoft.com/office/drawing/2014/main" id="{BDEF1B89-F99E-45B0-8FD0-EE3E99618ED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82DC737-F74B-4973-9663-205861BD1ED6}"/>
              </a:ext>
            </a:extLst>
          </p:cNvPr>
          <p:cNvSpPr txBox="1">
            <a:spLocks/>
          </p:cNvSpPr>
          <p:nvPr/>
        </p:nvSpPr>
        <p:spPr bwMode="auto">
          <a:xfrm>
            <a:off x="6777038" y="63246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en-US" sz="1600" kern="0" dirty="0">
                <a:solidFill>
                  <a:srgbClr val="000000"/>
                </a:solidFill>
                <a:latin typeface="Garamond" charset="0"/>
                <a:ea typeface="Garamond" charset="0"/>
                <a:cs typeface="Garamond" charset="0"/>
              </a:rPr>
              <a:t>19</a:t>
            </a:r>
          </a:p>
        </p:txBody>
      </p:sp>
    </p:spTree>
  </p:cSld>
  <p:clrMapOvr>
    <a:masterClrMapping/>
  </p:clrMapOvr>
  <p:transition/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7" name="Rectangle 3">
            <a:extLst>
              <a:ext uri="{FF2B5EF4-FFF2-40B4-BE49-F238E27FC236}">
                <a16:creationId xmlns:a16="http://schemas.microsoft.com/office/drawing/2014/main" id="{9333A967-4FFA-440E-9BCC-4EF7FA48F81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0"/>
            <a:ext cx="7591425" cy="92075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Multi-Cycle Performance Example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0CB0AA6-4AD7-4661-A299-D54D56E3C5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1066800"/>
            <a:ext cx="8518525" cy="54102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For a program with 100 billion instructions executing on a multi-cycle MIPS processor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CPI = 4.12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</a:t>
            </a:r>
            <a:r>
              <a:rPr lang="en-US" altLang="en-US" baseline="-25000">
                <a:ea typeface="ＭＳ Ｐゴシック" panose="020B0600070205080204" pitchFamily="34" charset="-128"/>
              </a:rPr>
              <a:t>c</a:t>
            </a:r>
            <a:r>
              <a:rPr lang="en-US" altLang="en-US">
                <a:ea typeface="ＭＳ Ｐゴシック" panose="020B0600070205080204" pitchFamily="34" charset="-128"/>
              </a:rPr>
              <a:t> = 325 ps</a:t>
            </a:r>
          </a:p>
          <a:p>
            <a:pPr eaLnBrk="1" hangingPunct="1"/>
            <a:r>
              <a:rPr lang="en-US" altLang="en-US" i="1">
                <a:solidFill>
                  <a:srgbClr val="00B050"/>
                </a:solidFill>
                <a:ea typeface="ＭＳ Ｐゴシック" panose="020B0600070205080204" pitchFamily="34" charset="-128"/>
              </a:rPr>
              <a:t>Execution Time </a:t>
            </a:r>
            <a:r>
              <a:rPr lang="en-US" altLang="en-US">
                <a:ea typeface="ＭＳ Ｐゴシック" panose="020B0600070205080204" pitchFamily="34" charset="-128"/>
              </a:rPr>
              <a:t>	= (# instructions) × CPI × T</a:t>
            </a:r>
            <a:r>
              <a:rPr lang="en-US" altLang="en-US" baseline="-25000">
                <a:ea typeface="ＭＳ Ｐゴシック" panose="020B0600070205080204" pitchFamily="34" charset="-128"/>
              </a:rPr>
              <a:t>c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		      	= (100 × 10</a:t>
            </a:r>
            <a:r>
              <a:rPr lang="en-US" altLang="en-US" baseline="30000">
                <a:ea typeface="ＭＳ Ｐゴシック" panose="020B0600070205080204" pitchFamily="34" charset="-128"/>
              </a:rPr>
              <a:t>9</a:t>
            </a:r>
            <a:r>
              <a:rPr lang="en-US" altLang="en-US">
                <a:ea typeface="ＭＳ Ｐゴシック" panose="020B0600070205080204" pitchFamily="34" charset="-128"/>
              </a:rPr>
              <a:t>)(4.12)(325  × 10</a:t>
            </a:r>
            <a:r>
              <a:rPr lang="en-US" altLang="en-US" baseline="30000">
                <a:ea typeface="ＭＳ Ｐゴシック" panose="020B0600070205080204" pitchFamily="34" charset="-128"/>
              </a:rPr>
              <a:t>-12</a:t>
            </a:r>
            <a:r>
              <a:rPr lang="en-US" altLang="en-US">
                <a:ea typeface="ＭＳ Ｐゴシック" panose="020B0600070205080204" pitchFamily="34" charset="-128"/>
              </a:rPr>
              <a:t>)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		           	= 133.9 seconds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This is slower than the single-cycle processor (92.5 seconds).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Why? </a:t>
            </a:r>
          </a:p>
          <a:p>
            <a:pPr eaLnBrk="1" hangingPunct="1"/>
            <a:endParaRPr lang="en-US" altLang="en-US" sz="100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Did we break the stages in a balanced manner?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Overhead of register setup/hold paid many times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How would the results change with different assumptions on memory latency and instruction mix?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de-CH" altLang="en-US">
              <a:ea typeface="ＭＳ Ｐゴシック" panose="020B0600070205080204" pitchFamily="34" charset="-128"/>
            </a:endParaRPr>
          </a:p>
        </p:txBody>
      </p:sp>
      <p:sp>
        <p:nvSpPr>
          <p:cNvPr id="434179" name="Rectangle 2">
            <a:extLst>
              <a:ext uri="{FF2B5EF4-FFF2-40B4-BE49-F238E27FC236}">
                <a16:creationId xmlns:a16="http://schemas.microsoft.com/office/drawing/2014/main" id="{9B7CAF94-62F4-4E6C-A3F7-98E49EEA859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34180" name="Rectangle 4">
            <a:extLst>
              <a:ext uri="{FF2B5EF4-FFF2-40B4-BE49-F238E27FC236}">
                <a16:creationId xmlns:a16="http://schemas.microsoft.com/office/drawing/2014/main" id="{C3C9F568-D9D9-4488-B963-C83BD4FF60A8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34181" name="Slide Number Placeholder 2">
            <a:extLst>
              <a:ext uri="{FF2B5EF4-FFF2-40B4-BE49-F238E27FC236}">
                <a16:creationId xmlns:a16="http://schemas.microsoft.com/office/drawing/2014/main" id="{004DE536-52E2-4490-B5D4-42D56866C3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5228A56-EE97-4080-82A0-D95AF6289D85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206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1" name="Rectangle 3">
            <a:extLst>
              <a:ext uri="{FF2B5EF4-FFF2-40B4-BE49-F238E27FC236}">
                <a16:creationId xmlns:a16="http://schemas.microsoft.com/office/drawing/2014/main" id="{0C78F6BD-F35F-4992-BD2D-E6B29462CAE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Review: Single-Cycle MIPS Processor</a:t>
            </a:r>
            <a:endParaRPr lang="en-US" altLang="en-US">
              <a:latin typeface="Consolas" panose="020B06090202040302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245762" name="Object 2">
            <a:extLst>
              <a:ext uri="{FF2B5EF4-FFF2-40B4-BE49-F238E27FC236}">
                <a16:creationId xmlns:a16="http://schemas.microsoft.com/office/drawing/2014/main" id="{BC778B4E-D633-4F83-8F16-F72BA5472985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657225" y="1435100"/>
          <a:ext cx="7829550" cy="450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66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5" y="1435100"/>
                        <a:ext cx="7829550" cy="450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763" name="Rectangle 2">
            <a:extLst>
              <a:ext uri="{FF2B5EF4-FFF2-40B4-BE49-F238E27FC236}">
                <a16:creationId xmlns:a16="http://schemas.microsoft.com/office/drawing/2014/main" id="{B2D44010-07B2-4CB8-9AB2-155BC82563D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5764" name="Rectangle 4">
            <a:extLst>
              <a:ext uri="{FF2B5EF4-FFF2-40B4-BE49-F238E27FC236}">
                <a16:creationId xmlns:a16="http://schemas.microsoft.com/office/drawing/2014/main" id="{9F1D4577-E51A-46F0-8698-DADAC398993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45765" name="Slide Number Placeholder 1">
            <a:extLst>
              <a:ext uri="{FF2B5EF4-FFF2-40B4-BE49-F238E27FC236}">
                <a16:creationId xmlns:a16="http://schemas.microsoft.com/office/drawing/2014/main" id="{9B2D4F10-66BD-4AE4-94AB-A88A64617D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5CFA9A6-CD96-42FE-8053-845F274D491C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207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5" name="Rectangle 3">
            <a:extLst>
              <a:ext uri="{FF2B5EF4-FFF2-40B4-BE49-F238E27FC236}">
                <a16:creationId xmlns:a16="http://schemas.microsoft.com/office/drawing/2014/main" id="{5E46E7E8-7DAD-4555-B137-BC76BF2AC3C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Review: Multi-Cycle MIPS Processor</a:t>
            </a:r>
            <a:endParaRPr lang="en-US" altLang="en-US">
              <a:latin typeface="Consolas" panose="020B06090202040302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246786" name="Object 2">
            <a:extLst>
              <a:ext uri="{FF2B5EF4-FFF2-40B4-BE49-F238E27FC236}">
                <a16:creationId xmlns:a16="http://schemas.microsoft.com/office/drawing/2014/main" id="{9D18C79C-091A-4B89-BE68-8C16E490B7E4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77838" y="1398588"/>
          <a:ext cx="8188325" cy="469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90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1398588"/>
                        <a:ext cx="8188325" cy="469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787" name="Rectangle 2">
            <a:extLst>
              <a:ext uri="{FF2B5EF4-FFF2-40B4-BE49-F238E27FC236}">
                <a16:creationId xmlns:a16="http://schemas.microsoft.com/office/drawing/2014/main" id="{EF6B5182-8C85-42D7-880B-C9D72276AD3C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6788" name="Rectangle 4">
            <a:extLst>
              <a:ext uri="{FF2B5EF4-FFF2-40B4-BE49-F238E27FC236}">
                <a16:creationId xmlns:a16="http://schemas.microsoft.com/office/drawing/2014/main" id="{C2E39524-05B0-464C-9AAB-A6F696816B3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46789" name="Slide Number Placeholder 1">
            <a:extLst>
              <a:ext uri="{FF2B5EF4-FFF2-40B4-BE49-F238E27FC236}">
                <a16:creationId xmlns:a16="http://schemas.microsoft.com/office/drawing/2014/main" id="{0B554A5A-A02D-4AC8-A948-2AF10F05830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C8B7D2C-6F65-4BAE-84ED-BF5BF48B16E4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208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Rectangle 3">
            <a:extLst>
              <a:ext uri="{FF2B5EF4-FFF2-40B4-BE49-F238E27FC236}">
                <a16:creationId xmlns:a16="http://schemas.microsoft.com/office/drawing/2014/main" id="{C80B8EEA-F40A-4C6A-A665-0A02DF83A6D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Review: Multi-Cycle MIPS FSM</a:t>
            </a:r>
            <a:endParaRPr lang="en-US" altLang="en-US">
              <a:latin typeface="Consolas" panose="020B06090202040302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247810" name="Object 2">
            <a:extLst>
              <a:ext uri="{FF2B5EF4-FFF2-40B4-BE49-F238E27FC236}">
                <a16:creationId xmlns:a16="http://schemas.microsoft.com/office/drawing/2014/main" id="{7CEF68DA-DEA2-4AE9-A5A9-F7B73911DA88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36513" y="1066800"/>
          <a:ext cx="7431087" cy="564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16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13" y="1066800"/>
                        <a:ext cx="7431087" cy="56499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7811" name="Rectangle 2">
            <a:extLst>
              <a:ext uri="{FF2B5EF4-FFF2-40B4-BE49-F238E27FC236}">
                <a16:creationId xmlns:a16="http://schemas.microsoft.com/office/drawing/2014/main" id="{81C1E37A-CB93-4AC3-9413-1E73E1956E44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7812" name="Rectangle 4">
            <a:extLst>
              <a:ext uri="{FF2B5EF4-FFF2-40B4-BE49-F238E27FC236}">
                <a16:creationId xmlns:a16="http://schemas.microsoft.com/office/drawing/2014/main" id="{387F93EC-D527-4540-82F8-EA65623AC38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9B65C8-2CBF-4535-B42D-E846B15B94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457450"/>
            <a:ext cx="2286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What is the shortcoming of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this design?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0F5270-166E-4A4C-9A5F-E8D6AF80F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3981450"/>
            <a:ext cx="2438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What does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this design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assume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about memory?</a:t>
            </a:r>
          </a:p>
        </p:txBody>
      </p:sp>
      <p:sp>
        <p:nvSpPr>
          <p:cNvPr id="247815" name="Slide Number Placeholder 2">
            <a:extLst>
              <a:ext uri="{FF2B5EF4-FFF2-40B4-BE49-F238E27FC236}">
                <a16:creationId xmlns:a16="http://schemas.microsoft.com/office/drawing/2014/main" id="{FEC6DB7D-AE6B-4316-B19B-088CF3F226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EAD64E3-D864-4008-AF20-23895DDBC871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209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tle 1">
            <a:extLst>
              <a:ext uri="{FF2B5EF4-FFF2-40B4-BE49-F238E27FC236}">
                <a16:creationId xmlns:a16="http://schemas.microsoft.com/office/drawing/2014/main" id="{C531DC80-7F89-4B96-83EA-DEE45C1B36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Let’s Get Back to the Von Neumann Model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3D2E4DC7-2861-42E2-B853-A2A02F40C5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But, if you want to learn more about dataflow…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Dennis and Misunas,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A preliminary architecture for a basic data-flow processor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ISCA 1974.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Gurd et al.,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The Manchester prototype dataflow computer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CACM 1985.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 later lecture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If you are really impatient: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hlinkClick r:id="rId2"/>
              </a:rPr>
              <a:t>http://www.youtube.com/watch?v=D2uue7izU2c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  <a:hlinkClick r:id="rId3"/>
              </a:rPr>
              <a:t>http://www.ece.cmu.edu/~ece740/f13/lib/exe/fetch.php?media=onur-740-fall13-module5.2.1-dataflow-part1.ppt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7763" name="Slide Number Placeholder 3">
            <a:extLst>
              <a:ext uri="{FF2B5EF4-FFF2-40B4-BE49-F238E27FC236}">
                <a16:creationId xmlns:a16="http://schemas.microsoft.com/office/drawing/2014/main" id="{E25C68FB-3161-4CD1-AA88-BFD9FD0311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A9046F3-0F7F-4DF6-BBEA-5529884D5D5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7" name="Title 1">
            <a:extLst>
              <a:ext uri="{FF2B5EF4-FFF2-40B4-BE49-F238E27FC236}">
                <a16:creationId xmlns:a16="http://schemas.microsoft.com/office/drawing/2014/main" id="{B2CACDEF-BE0F-4240-A5F0-CD6A0198DE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0"/>
            <a:ext cx="8482012" cy="86995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If Memory Takes &gt; One Cycle?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ED9E89-B82A-4790-9C75-6DD0A2C2FA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Stay in the same “memory access” state until memory returns the data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“Memory Ready?” bit is an input to the control logic that determines the next state</a:t>
            </a:r>
          </a:p>
        </p:txBody>
      </p:sp>
      <p:sp>
        <p:nvSpPr>
          <p:cNvPr id="439299" name="Slide Number Placeholder 1">
            <a:extLst>
              <a:ext uri="{FF2B5EF4-FFF2-40B4-BE49-F238E27FC236}">
                <a16:creationId xmlns:a16="http://schemas.microsoft.com/office/drawing/2014/main" id="{891DAB20-26B2-4258-A503-855EAC4A6A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F81873F-B067-4ACD-88A9-58C47B56ABBE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210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3" name="Rectangle 4">
            <a:extLst>
              <a:ext uri="{FF2B5EF4-FFF2-40B4-BE49-F238E27FC236}">
                <a16:creationId xmlns:a16="http://schemas.microsoft.com/office/drawing/2014/main" id="{73F4ABCE-F5FA-4620-B782-0D9B9DC9A17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b="1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Lecture 11: Microarchitecture</a:t>
            </a:r>
          </a:p>
        </p:txBody>
      </p:sp>
      <p:sp>
        <p:nvSpPr>
          <p:cNvPr id="248834" name="Rectangle 5">
            <a:extLst>
              <a:ext uri="{FF2B5EF4-FFF2-40B4-BE49-F238E27FC236}">
                <a16:creationId xmlns:a16="http://schemas.microsoft.com/office/drawing/2014/main" id="{2E3D07BE-8AF7-4798-B906-7E003BB572E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Spring 2018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28 March 2019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1" name="Title 4">
            <a:extLst>
              <a:ext uri="{FF2B5EF4-FFF2-40B4-BE49-F238E27FC236}">
                <a16:creationId xmlns:a16="http://schemas.microsoft.com/office/drawing/2014/main" id="{A4F47A54-BB88-407A-82AA-AFD0ACD2BE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Backup Slides on Single-Cycle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Uarch for Your Own Study</a:t>
            </a:r>
          </a:p>
        </p:txBody>
      </p:sp>
      <p:sp>
        <p:nvSpPr>
          <p:cNvPr id="440322" name="Subtitle 5">
            <a:extLst>
              <a:ext uri="{FF2B5EF4-FFF2-40B4-BE49-F238E27FC236}">
                <a16:creationId xmlns:a16="http://schemas.microsoft.com/office/drawing/2014/main" id="{1005FF06-6086-4E3D-AF7B-6CF5E4BCBEC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810000"/>
            <a:ext cx="78486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Please study these to reinforce the concepts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we covered in lectures.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Please do the readings together with these slides: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H&amp;H, Chapter 7.1-7.3, 7.6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5" name="Title 4">
            <a:extLst>
              <a:ext uri="{FF2B5EF4-FFF2-40B4-BE49-F238E27FC236}">
                <a16:creationId xmlns:a16="http://schemas.microsoft.com/office/drawing/2014/main" id="{DF4F13EF-9C88-4ACB-993F-6489A5BF6E1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Single-Cycle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MIPS Processor (from H&amp;H)</a:t>
            </a:r>
          </a:p>
        </p:txBody>
      </p:sp>
      <p:sp>
        <p:nvSpPr>
          <p:cNvPr id="441346" name="Subtitle 5">
            <a:extLst>
              <a:ext uri="{FF2B5EF4-FFF2-40B4-BE49-F238E27FC236}">
                <a16:creationId xmlns:a16="http://schemas.microsoft.com/office/drawing/2014/main" id="{7BABF90A-CFD9-4F36-8F4B-4F470D7AC38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267200"/>
            <a:ext cx="78486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These are slides for your own study.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They are to complement your reading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H&amp;H, Chapter 7.1-7.3, 7.6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69" name="Title 4">
            <a:extLst>
              <a:ext uri="{FF2B5EF4-FFF2-40B4-BE49-F238E27FC236}">
                <a16:creationId xmlns:a16="http://schemas.microsoft.com/office/drawing/2014/main" id="{285B86EE-DA6D-42D2-B741-277E28534B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434975"/>
            <a:ext cx="7935912" cy="762000"/>
          </a:xfrm>
        </p:spPr>
        <p:txBody>
          <a:bodyPr/>
          <a:lstStyle/>
          <a:p>
            <a:pPr eaLnBrk="1" hangingPunct="1"/>
            <a:r>
              <a:rPr lang="en-US" altLang="en-US"/>
              <a:t>What to do with the Program Counter?</a:t>
            </a:r>
            <a:endParaRPr lang="de-CH" alt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F87744-007F-B143-BC55-83BAE9142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3200400"/>
            <a:ext cx="7896225" cy="3133725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b="1">
                <a:ea typeface="Consolas" panose="020B0609020204030204" pitchFamily="49" charset="0"/>
              </a:rPr>
              <a:t>reg</a:t>
            </a:r>
            <a:r>
              <a:rPr lang="de-CH" altLang="en-US">
                <a:ea typeface="Consolas" panose="020B0609020204030204" pitchFamily="49" charset="0"/>
              </a:rPr>
              <a:t> [31:0] PC_p, PC_n;      </a:t>
            </a:r>
            <a:r>
              <a:rPr lang="de-CH" altLang="en-US">
                <a:solidFill>
                  <a:srgbClr val="A03232"/>
                </a:solidFill>
                <a:ea typeface="Consolas" panose="020B0609020204030204" pitchFamily="49" charset="0"/>
              </a:rPr>
              <a:t>// Present and next state of PC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>
                <a:solidFill>
                  <a:srgbClr val="A03232"/>
                </a:solidFill>
                <a:ea typeface="Consolas" panose="020B0609020204030204" pitchFamily="49" charset="0"/>
              </a:rPr>
              <a:t>// […]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>
                <a:ea typeface="Consolas" panose="020B0609020204030204" pitchFamily="49" charset="0"/>
              </a:rPr>
              <a:t>  </a:t>
            </a:r>
            <a:r>
              <a:rPr lang="de-CH" altLang="en-US" b="1">
                <a:ea typeface="Consolas" panose="020B0609020204030204" pitchFamily="49" charset="0"/>
              </a:rPr>
              <a:t>assign</a:t>
            </a:r>
            <a:r>
              <a:rPr lang="de-CH" altLang="en-US">
                <a:ea typeface="Consolas" panose="020B0609020204030204" pitchFamily="49" charset="0"/>
              </a:rPr>
              <a:t> PC_n &lt;= PC_p + 4;                   </a:t>
            </a:r>
            <a:r>
              <a:rPr lang="de-CH" altLang="en-US">
                <a:solidFill>
                  <a:srgbClr val="A03232"/>
                </a:solidFill>
                <a:ea typeface="Consolas" panose="020B0609020204030204" pitchFamily="49" charset="0"/>
              </a:rPr>
              <a:t>// Increment by 4;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>
                <a:ea typeface="Consolas" panose="020B0609020204030204" pitchFamily="49" charset="0"/>
              </a:rPr>
              <a:t>  </a:t>
            </a:r>
            <a:r>
              <a:rPr lang="de-CH" altLang="en-US" b="1">
                <a:ea typeface="Consolas" panose="020B0609020204030204" pitchFamily="49" charset="0"/>
              </a:rPr>
              <a:t>always</a:t>
            </a:r>
            <a:r>
              <a:rPr lang="de-CH" altLang="en-US">
                <a:ea typeface="Consolas" panose="020B0609020204030204" pitchFamily="49" charset="0"/>
              </a:rPr>
              <a:t> @ (posedge clk, negedge rst)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>
                <a:ea typeface="Consolas" panose="020B0609020204030204" pitchFamily="49" charset="0"/>
              </a:rPr>
              <a:t>    </a:t>
            </a:r>
            <a:r>
              <a:rPr lang="de-CH" altLang="en-US" b="1">
                <a:ea typeface="Consolas" panose="020B0609020204030204" pitchFamily="49" charset="0"/>
              </a:rPr>
              <a:t>begin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>
                <a:ea typeface="Consolas" panose="020B0609020204030204" pitchFamily="49" charset="0"/>
              </a:rPr>
              <a:t>       </a:t>
            </a:r>
            <a:r>
              <a:rPr lang="de-CH" altLang="en-US" b="1">
                <a:ea typeface="Consolas" panose="020B0609020204030204" pitchFamily="49" charset="0"/>
              </a:rPr>
              <a:t>if</a:t>
            </a:r>
            <a:r>
              <a:rPr lang="de-CH" altLang="en-US">
                <a:ea typeface="Consolas" panose="020B0609020204030204" pitchFamily="49" charset="0"/>
              </a:rPr>
              <a:t> (rst == ‘0’) PC_p &lt;= 32’h00400000; </a:t>
            </a:r>
            <a:r>
              <a:rPr lang="de-CH" altLang="en-US">
                <a:solidFill>
                  <a:srgbClr val="A03232"/>
                </a:solidFill>
                <a:ea typeface="Consolas" panose="020B0609020204030204" pitchFamily="49" charset="0"/>
              </a:rPr>
              <a:t>// default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>
                <a:ea typeface="Consolas" panose="020B0609020204030204" pitchFamily="49" charset="0"/>
              </a:rPr>
              <a:t>       </a:t>
            </a:r>
            <a:r>
              <a:rPr lang="de-CH" altLang="en-US" b="1">
                <a:ea typeface="Consolas" panose="020B0609020204030204" pitchFamily="49" charset="0"/>
              </a:rPr>
              <a:t>else</a:t>
            </a:r>
            <a:r>
              <a:rPr lang="de-CH" altLang="en-US">
                <a:ea typeface="Consolas" panose="020B0609020204030204" pitchFamily="49" charset="0"/>
              </a:rPr>
              <a:t>            PC_p &lt;= PC_n;         </a:t>
            </a:r>
            <a:r>
              <a:rPr lang="de-CH" altLang="en-US">
                <a:solidFill>
                  <a:srgbClr val="A03232"/>
                </a:solidFill>
                <a:ea typeface="Consolas" panose="020B0609020204030204" pitchFamily="49" charset="0"/>
              </a:rPr>
              <a:t>// when clk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>
                <a:ea typeface="Consolas" panose="020B0609020204030204" pitchFamily="49" charset="0"/>
              </a:rPr>
              <a:t>    </a:t>
            </a:r>
            <a:r>
              <a:rPr lang="de-CH" altLang="en-US" b="1">
                <a:ea typeface="Consolas" panose="020B0609020204030204" pitchFamily="49" charset="0"/>
              </a:rPr>
              <a:t>end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>
              <a:ea typeface="Consolas" panose="020B0609020204030204" pitchFamily="49" charset="0"/>
            </a:endParaRPr>
          </a:p>
        </p:txBody>
      </p:sp>
      <p:sp>
        <p:nvSpPr>
          <p:cNvPr id="442371" name="Content Placeholder 6">
            <a:extLst>
              <a:ext uri="{FF2B5EF4-FFF2-40B4-BE49-F238E27FC236}">
                <a16:creationId xmlns:a16="http://schemas.microsoft.com/office/drawing/2014/main" id="{D0AB44D2-BD7E-4E63-A6C5-D9BC4CD0F222}"/>
              </a:ext>
            </a:extLst>
          </p:cNvPr>
          <p:cNvSpPr>
            <a:spLocks noGrp="1" noChangeArrowheads="1"/>
          </p:cNvSpPr>
          <p:nvPr>
            <p:ph idx="10"/>
          </p:nvPr>
        </p:nvSpPr>
        <p:spPr>
          <a:xfrm>
            <a:off x="396875" y="1362075"/>
            <a:ext cx="7896225" cy="1685925"/>
          </a:xfrm>
        </p:spPr>
        <p:txBody>
          <a:bodyPr/>
          <a:lstStyle/>
          <a:p>
            <a:pPr eaLnBrk="1" hangingPunct="1"/>
            <a:r>
              <a:rPr lang="en-US" altLang="en-US"/>
              <a:t>The PC needs to be incremented by 4 during each cycle (for the time being). </a:t>
            </a:r>
          </a:p>
          <a:p>
            <a:pPr eaLnBrk="1" hangingPunct="1"/>
            <a:r>
              <a:rPr lang="en-US" altLang="en-US"/>
              <a:t>Initial PC value (after reset) is </a:t>
            </a:r>
            <a:r>
              <a:rPr lang="en-US" altLang="en-US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0x00400000</a:t>
            </a:r>
          </a:p>
        </p:txBody>
      </p:sp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3" name="Rectangle 2">
            <a:extLst>
              <a:ext uri="{FF2B5EF4-FFF2-40B4-BE49-F238E27FC236}">
                <a16:creationId xmlns:a16="http://schemas.microsoft.com/office/drawing/2014/main" id="{CCB4992D-437C-4B0B-9162-4051A41C87A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We Need a Register File</a:t>
            </a:r>
            <a:endParaRPr lang="en-GB" altLang="en-US"/>
          </a:p>
        </p:txBody>
      </p:sp>
      <p:sp>
        <p:nvSpPr>
          <p:cNvPr id="443394" name="Rectangle 3">
            <a:extLst>
              <a:ext uri="{FF2B5EF4-FFF2-40B4-BE49-F238E27FC236}">
                <a16:creationId xmlns:a16="http://schemas.microsoft.com/office/drawing/2014/main" id="{63334B2C-5620-4AE3-A039-DBE01A81828C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Store 32 registers, each 32-bit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2</a:t>
            </a:r>
            <a:r>
              <a:rPr lang="en-US" altLang="en-US" baseline="30000"/>
              <a:t>5</a:t>
            </a:r>
            <a:r>
              <a:rPr lang="en-US" altLang="en-US"/>
              <a:t> == 32, we need 5 bits to address each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Every R-type instruction uses 3 register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Two for reading (RS, RT)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One for writing (RD)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We need a special memory with: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2 read ports (address x2, data out x2)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1 write port (address, data in)</a:t>
            </a:r>
          </a:p>
        </p:txBody>
      </p:sp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1" name="Rectangle 2">
            <a:extLst>
              <a:ext uri="{FF2B5EF4-FFF2-40B4-BE49-F238E27FC236}">
                <a16:creationId xmlns:a16="http://schemas.microsoft.com/office/drawing/2014/main" id="{7B9DCD51-DE7D-4FFE-BDAF-8436AFED28B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935912" cy="762000"/>
          </a:xfrm>
        </p:spPr>
        <p:txBody>
          <a:bodyPr/>
          <a:lstStyle/>
          <a:p>
            <a:pPr eaLnBrk="1" hangingPunct="1"/>
            <a:r>
              <a:rPr lang="en-US" altLang="en-US"/>
              <a:t>Register File</a:t>
            </a:r>
            <a:endParaRPr lang="en-GB" alt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1AC5F2-4381-5F44-BB3A-F1EA13763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362075"/>
            <a:ext cx="7896225" cy="497205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 b="1">
                <a:ea typeface="Consolas" panose="020B0609020204030204" pitchFamily="49" charset="0"/>
              </a:rPr>
              <a:t>input</a:t>
            </a:r>
            <a:r>
              <a:rPr lang="de-CH" altLang="en-US" sz="1800">
                <a:ea typeface="Consolas" panose="020B0609020204030204" pitchFamily="49" charset="0"/>
              </a:rPr>
              <a:t> [4:0]   a_rs, a_rt, a_rd;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 b="1">
                <a:ea typeface="Consolas" panose="020B0609020204030204" pitchFamily="49" charset="0"/>
              </a:rPr>
              <a:t>input</a:t>
            </a:r>
            <a:r>
              <a:rPr lang="de-CH" altLang="en-US" sz="1800">
                <a:ea typeface="Consolas" panose="020B0609020204030204" pitchFamily="49" charset="0"/>
              </a:rPr>
              <a:t> [31:0]  di_rd;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 b="1">
                <a:ea typeface="Consolas" panose="020B0609020204030204" pitchFamily="49" charset="0"/>
              </a:rPr>
              <a:t>input</a:t>
            </a:r>
            <a:r>
              <a:rPr lang="de-CH" altLang="en-US" sz="1800">
                <a:ea typeface="Consolas" panose="020B0609020204030204" pitchFamily="49" charset="0"/>
              </a:rPr>
              <a:t>         we_rd;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 b="1">
                <a:ea typeface="Consolas" panose="020B0609020204030204" pitchFamily="49" charset="0"/>
              </a:rPr>
              <a:t>output</a:t>
            </a:r>
            <a:r>
              <a:rPr lang="de-CH" altLang="en-US" sz="1800">
                <a:ea typeface="Consolas" panose="020B0609020204030204" pitchFamily="49" charset="0"/>
              </a:rPr>
              <a:t> [31:0] do_rs, do_rt;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reg</a:t>
            </a:r>
            <a:r>
              <a:rPr lang="de-CH" altLang="en-US" sz="1800">
                <a:ea typeface="Consolas" panose="020B0609020204030204" pitchFamily="49" charset="0"/>
              </a:rPr>
              <a:t> [31:0] R_arr [31:0];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Array that stores regs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Circuit description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assign</a:t>
            </a:r>
            <a:r>
              <a:rPr lang="de-CH" altLang="en-US" sz="1800">
                <a:ea typeface="Consolas" panose="020B0609020204030204" pitchFamily="49" charset="0"/>
              </a:rPr>
              <a:t> do_rs = R_arr[a_rs];        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Read RS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 sz="1800" b="1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 b="1">
                <a:ea typeface="Consolas" panose="020B0609020204030204" pitchFamily="49" charset="0"/>
              </a:rPr>
              <a:t>  assign</a:t>
            </a:r>
            <a:r>
              <a:rPr lang="de-CH" altLang="en-US" sz="1800">
                <a:ea typeface="Consolas" panose="020B0609020204030204" pitchFamily="49" charset="0"/>
              </a:rPr>
              <a:t> do_rt = R_arr[a_rt];        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Read RT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en-US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always</a:t>
            </a:r>
            <a:r>
              <a:rPr lang="de-CH" altLang="en-US" sz="1800">
                <a:ea typeface="Consolas" panose="020B0609020204030204" pitchFamily="49" charset="0"/>
              </a:rPr>
              <a:t> @ (</a:t>
            </a:r>
            <a:r>
              <a:rPr lang="de-CH" altLang="en-US" sz="1800" b="1">
                <a:ea typeface="Consolas" panose="020B0609020204030204" pitchFamily="49" charset="0"/>
              </a:rPr>
              <a:t>posedge</a:t>
            </a:r>
            <a:r>
              <a:rPr lang="de-CH" altLang="en-US" sz="1800">
                <a:ea typeface="Consolas" panose="020B0609020204030204" pitchFamily="49" charset="0"/>
              </a:rPr>
              <a:t> clk)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    </a:t>
            </a:r>
            <a:r>
              <a:rPr lang="de-CH" altLang="en-US" sz="1800" b="1">
                <a:ea typeface="Consolas" panose="020B0609020204030204" pitchFamily="49" charset="0"/>
              </a:rPr>
              <a:t>if</a:t>
            </a:r>
            <a:r>
              <a:rPr lang="de-CH" altLang="en-US" sz="1800">
                <a:ea typeface="Consolas" panose="020B0609020204030204" pitchFamily="49" charset="0"/>
              </a:rPr>
              <a:t> (we_rd) R_arr[a_rd] &lt;= di_rd;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write RD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 sz="1800">
              <a:ea typeface="Consolas" panose="020B0609020204030204" pitchFamily="49" charset="0"/>
            </a:endParaRPr>
          </a:p>
        </p:txBody>
      </p: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89" name="Rectangle 2">
            <a:extLst>
              <a:ext uri="{FF2B5EF4-FFF2-40B4-BE49-F238E27FC236}">
                <a16:creationId xmlns:a16="http://schemas.microsoft.com/office/drawing/2014/main" id="{64A52EEE-5CF0-48BD-85F3-C0E6E222E88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935912" cy="762000"/>
          </a:xfrm>
        </p:spPr>
        <p:txBody>
          <a:bodyPr/>
          <a:lstStyle/>
          <a:p>
            <a:pPr eaLnBrk="1" hangingPunct="1"/>
            <a:r>
              <a:rPr lang="en-US" altLang="en-US"/>
              <a:t>Register File</a:t>
            </a:r>
            <a:endParaRPr lang="en-GB" alt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81183B9-0398-784E-BC1E-7FCDF66C0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362075"/>
            <a:ext cx="7896225" cy="497205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 b="1">
                <a:ea typeface="Consolas" panose="020B0609020204030204" pitchFamily="49" charset="0"/>
              </a:rPr>
              <a:t>input</a:t>
            </a:r>
            <a:r>
              <a:rPr lang="de-CH" altLang="en-US" sz="1800">
                <a:ea typeface="Consolas" panose="020B0609020204030204" pitchFamily="49" charset="0"/>
              </a:rPr>
              <a:t> [4:0]   a_rs, a_rt, a_rd;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 b="1">
                <a:ea typeface="Consolas" panose="020B0609020204030204" pitchFamily="49" charset="0"/>
              </a:rPr>
              <a:t>input</a:t>
            </a:r>
            <a:r>
              <a:rPr lang="de-CH" altLang="en-US" sz="1800">
                <a:ea typeface="Consolas" panose="020B0609020204030204" pitchFamily="49" charset="0"/>
              </a:rPr>
              <a:t> [31:0]  di_rd;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 b="1">
                <a:ea typeface="Consolas" panose="020B0609020204030204" pitchFamily="49" charset="0"/>
              </a:rPr>
              <a:t>input</a:t>
            </a:r>
            <a:r>
              <a:rPr lang="de-CH" altLang="en-US" sz="1800">
                <a:ea typeface="Consolas" panose="020B0609020204030204" pitchFamily="49" charset="0"/>
              </a:rPr>
              <a:t>         we_rd;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 b="1">
                <a:ea typeface="Consolas" panose="020B0609020204030204" pitchFamily="49" charset="0"/>
              </a:rPr>
              <a:t>output</a:t>
            </a:r>
            <a:r>
              <a:rPr lang="de-CH" altLang="en-US" sz="1800">
                <a:ea typeface="Consolas" panose="020B0609020204030204" pitchFamily="49" charset="0"/>
              </a:rPr>
              <a:t> [31:0] do_rs, do_rt;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reg</a:t>
            </a:r>
            <a:r>
              <a:rPr lang="de-CH" altLang="en-US" sz="1800">
                <a:ea typeface="Consolas" panose="020B0609020204030204" pitchFamily="49" charset="0"/>
              </a:rPr>
              <a:t> [31:0] R_arr [31:0];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Array that stores regs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Circuit description; add the trick with $0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assign</a:t>
            </a:r>
            <a:r>
              <a:rPr lang="de-CH" altLang="en-US" sz="1800">
                <a:ea typeface="Consolas" panose="020B0609020204030204" pitchFamily="49" charset="0"/>
              </a:rPr>
              <a:t> do_rs = (a_rs != 5’b00000)</a:t>
            </a:r>
            <a:r>
              <a:rPr lang="de-CH" altLang="en-US" sz="1800" b="1">
                <a:ea typeface="Consolas" panose="020B0609020204030204" pitchFamily="49" charset="0"/>
              </a:rPr>
              <a:t>?</a:t>
            </a:r>
            <a:r>
              <a:rPr lang="de-CH" altLang="en-US" sz="1800">
                <a:ea typeface="Consolas" panose="020B0609020204030204" pitchFamily="49" charset="0"/>
              </a:rPr>
              <a:t> 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is address 0?  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                R_arr[a_rs] </a:t>
            </a:r>
            <a:r>
              <a:rPr lang="de-CH" altLang="en-US" sz="1800" b="1">
                <a:ea typeface="Consolas" panose="020B0609020204030204" pitchFamily="49" charset="0"/>
              </a:rPr>
              <a:t>:</a:t>
            </a:r>
            <a:r>
              <a:rPr lang="de-CH" altLang="en-US" sz="1800">
                <a:ea typeface="Consolas" panose="020B0609020204030204" pitchFamily="49" charset="0"/>
              </a:rPr>
              <a:t> 0;   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Read RS or 0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assign</a:t>
            </a:r>
            <a:r>
              <a:rPr lang="de-CH" altLang="en-US" sz="1800">
                <a:ea typeface="Consolas" panose="020B0609020204030204" pitchFamily="49" charset="0"/>
              </a:rPr>
              <a:t> do_rt = (a_rt != 5’b00000)</a:t>
            </a:r>
            <a:r>
              <a:rPr lang="de-CH" altLang="en-US" sz="1800" b="1">
                <a:ea typeface="Consolas" panose="020B0609020204030204" pitchFamily="49" charset="0"/>
              </a:rPr>
              <a:t>?</a:t>
            </a:r>
            <a:r>
              <a:rPr lang="de-CH" altLang="en-US" sz="1800">
                <a:ea typeface="Consolas" panose="020B0609020204030204" pitchFamily="49" charset="0"/>
              </a:rPr>
              <a:t> 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is address 0?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                R_arr[a_rt] </a:t>
            </a:r>
            <a:r>
              <a:rPr lang="de-CH" altLang="en-US" sz="1800" b="1">
                <a:ea typeface="Consolas" panose="020B0609020204030204" pitchFamily="49" charset="0"/>
              </a:rPr>
              <a:t>:</a:t>
            </a:r>
            <a:r>
              <a:rPr lang="de-CH" altLang="en-US" sz="1800">
                <a:ea typeface="Consolas" panose="020B0609020204030204" pitchFamily="49" charset="0"/>
              </a:rPr>
              <a:t> 0;   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Read RT or 0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always</a:t>
            </a:r>
            <a:r>
              <a:rPr lang="de-CH" altLang="en-US" sz="1800">
                <a:ea typeface="Consolas" panose="020B0609020204030204" pitchFamily="49" charset="0"/>
              </a:rPr>
              <a:t> @ (</a:t>
            </a:r>
            <a:r>
              <a:rPr lang="de-CH" altLang="en-US" sz="1800" b="1">
                <a:ea typeface="Consolas" panose="020B0609020204030204" pitchFamily="49" charset="0"/>
              </a:rPr>
              <a:t>posedge</a:t>
            </a:r>
            <a:r>
              <a:rPr lang="de-CH" altLang="en-US" sz="1800">
                <a:ea typeface="Consolas" panose="020B0609020204030204" pitchFamily="49" charset="0"/>
              </a:rPr>
              <a:t> clk)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de-CH" altLang="en-US" sz="1800">
                <a:ea typeface="Consolas" panose="020B0609020204030204" pitchFamily="49" charset="0"/>
              </a:rPr>
              <a:t>      </a:t>
            </a:r>
            <a:r>
              <a:rPr lang="de-CH" altLang="en-US" sz="1800" b="1">
                <a:ea typeface="Consolas" panose="020B0609020204030204" pitchFamily="49" charset="0"/>
              </a:rPr>
              <a:t>if </a:t>
            </a:r>
            <a:r>
              <a:rPr lang="de-CH" altLang="en-US" sz="1800">
                <a:ea typeface="Consolas" panose="020B0609020204030204" pitchFamily="49" charset="0"/>
              </a:rPr>
              <a:t>(we_rd) R_arr[a_rd] &lt;= di_rd;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write RD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 sz="1800">
              <a:ea typeface="Consolas" panose="020B0609020204030204" pitchFamily="49" charset="0"/>
            </a:endParaRPr>
          </a:p>
        </p:txBody>
      </p: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7" name="Title 3">
            <a:extLst>
              <a:ext uri="{FF2B5EF4-FFF2-40B4-BE49-F238E27FC236}">
                <a16:creationId xmlns:a16="http://schemas.microsoft.com/office/drawing/2014/main" id="{D17A9406-3FBE-4DEB-A3ED-227F3E595A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434975"/>
            <a:ext cx="7935912" cy="762000"/>
          </a:xfrm>
        </p:spPr>
        <p:txBody>
          <a:bodyPr/>
          <a:lstStyle/>
          <a:p>
            <a:pPr eaLnBrk="1" hangingPunct="1"/>
            <a:r>
              <a:rPr lang="en-US" altLang="en-US"/>
              <a:t>Data Memory Example</a:t>
            </a:r>
            <a:endParaRPr lang="de-CH" alt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AF7D7F-1E5D-0149-8B16-DE0B05B38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2438400"/>
            <a:ext cx="7896225" cy="3895725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en-US" altLang="en-US" sz="1800" b="1">
                <a:ea typeface="Consolas" panose="020B0609020204030204" pitchFamily="49" charset="0"/>
              </a:rPr>
              <a:t>input</a:t>
            </a:r>
            <a:r>
              <a:rPr lang="en-US" altLang="en-US" sz="1800">
                <a:ea typeface="Consolas" panose="020B0609020204030204" pitchFamily="49" charset="0"/>
              </a:rPr>
              <a:t> [15:0]  addr; </a:t>
            </a:r>
            <a:r>
              <a:rPr lang="en-US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Only 16 bits in this example 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en-US" altLang="en-US" sz="1800" b="1">
                <a:ea typeface="Consolas" panose="020B0609020204030204" pitchFamily="49" charset="0"/>
              </a:rPr>
              <a:t>input</a:t>
            </a:r>
            <a:r>
              <a:rPr lang="en-US" altLang="en-US" sz="1800">
                <a:ea typeface="Consolas" panose="020B0609020204030204" pitchFamily="49" charset="0"/>
              </a:rPr>
              <a:t> [31:0]  di;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en-US" altLang="en-US" sz="1800" b="1">
                <a:ea typeface="Consolas" panose="020B0609020204030204" pitchFamily="49" charset="0"/>
              </a:rPr>
              <a:t>input</a:t>
            </a:r>
            <a:r>
              <a:rPr lang="en-US" altLang="en-US" sz="1800">
                <a:ea typeface="Consolas" panose="020B0609020204030204" pitchFamily="49" charset="0"/>
              </a:rPr>
              <a:t>         we;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en-US" altLang="en-US" sz="1800" b="1">
                <a:ea typeface="Consolas" panose="020B0609020204030204" pitchFamily="49" charset="0"/>
              </a:rPr>
              <a:t>output</a:t>
            </a:r>
            <a:r>
              <a:rPr lang="en-US" altLang="en-US" sz="1800">
                <a:ea typeface="Consolas" panose="020B0609020204030204" pitchFamily="49" charset="0"/>
              </a:rPr>
              <a:t> [31:0] do;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en-US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en-US" altLang="en-US" sz="1800">
                <a:ea typeface="Consolas" panose="020B0609020204030204" pitchFamily="49" charset="0"/>
              </a:rPr>
              <a:t>  </a:t>
            </a:r>
            <a:r>
              <a:rPr lang="en-US" altLang="en-US" sz="1800" b="1">
                <a:ea typeface="Consolas" panose="020B0609020204030204" pitchFamily="49" charset="0"/>
              </a:rPr>
              <a:t>reg</a:t>
            </a:r>
            <a:r>
              <a:rPr lang="en-US" altLang="en-US" sz="1800">
                <a:ea typeface="Consolas" panose="020B0609020204030204" pitchFamily="49" charset="0"/>
              </a:rPr>
              <a:t> [65535:0] M_arr [31:0];          </a:t>
            </a:r>
            <a:r>
              <a:rPr lang="en-US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Array for Memory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en-US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en-US" altLang="en-US" sz="1800">
                <a:ea typeface="Consolas" panose="020B0609020204030204" pitchFamily="49" charset="0"/>
              </a:rPr>
              <a:t>  // Circuit description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en-US" altLang="en-US" sz="1800">
                <a:ea typeface="Consolas" panose="020B0609020204030204" pitchFamily="49" charset="0"/>
              </a:rPr>
              <a:t>  </a:t>
            </a:r>
            <a:r>
              <a:rPr lang="en-US" altLang="en-US" sz="1800" b="1">
                <a:ea typeface="Consolas" panose="020B0609020204030204" pitchFamily="49" charset="0"/>
              </a:rPr>
              <a:t>assign</a:t>
            </a:r>
            <a:r>
              <a:rPr lang="en-US" altLang="en-US" sz="1800">
                <a:ea typeface="Consolas" panose="020B0609020204030204" pitchFamily="49" charset="0"/>
              </a:rPr>
              <a:t> do = M_arr[addr];             </a:t>
            </a:r>
            <a:r>
              <a:rPr lang="en-US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Read memory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en-US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en-US" altLang="en-US" sz="1800">
                <a:ea typeface="Consolas" panose="020B0609020204030204" pitchFamily="49" charset="0"/>
              </a:rPr>
              <a:t>  </a:t>
            </a:r>
            <a:r>
              <a:rPr lang="en-US" altLang="en-US" sz="1800" b="1">
                <a:ea typeface="Consolas" panose="020B0609020204030204" pitchFamily="49" charset="0"/>
              </a:rPr>
              <a:t>always</a:t>
            </a:r>
            <a:r>
              <a:rPr lang="en-US" altLang="en-US" sz="1800">
                <a:ea typeface="Consolas" panose="020B0609020204030204" pitchFamily="49" charset="0"/>
              </a:rPr>
              <a:t> @ (</a:t>
            </a:r>
            <a:r>
              <a:rPr lang="en-US" altLang="en-US" sz="1800" b="1">
                <a:ea typeface="Consolas" panose="020B0609020204030204" pitchFamily="49" charset="0"/>
              </a:rPr>
              <a:t>posedge</a:t>
            </a:r>
            <a:r>
              <a:rPr lang="en-US" altLang="en-US" sz="1800">
                <a:ea typeface="Consolas" panose="020B0609020204030204" pitchFamily="49" charset="0"/>
              </a:rPr>
              <a:t> clk)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r>
              <a:rPr lang="en-US" altLang="en-US" sz="1800">
                <a:ea typeface="Consolas" panose="020B0609020204030204" pitchFamily="49" charset="0"/>
              </a:rPr>
              <a:t>      </a:t>
            </a:r>
            <a:r>
              <a:rPr lang="en-US" altLang="en-US" sz="1800" b="1">
                <a:ea typeface="Consolas" panose="020B0609020204030204" pitchFamily="49" charset="0"/>
              </a:rPr>
              <a:t>if</a:t>
            </a:r>
            <a:r>
              <a:rPr lang="en-US" altLang="en-US" sz="1800">
                <a:ea typeface="Consolas" panose="020B0609020204030204" pitchFamily="49" charset="0"/>
              </a:rPr>
              <a:t> (we) M_arr[addr] &lt;= di;       </a:t>
            </a:r>
            <a:r>
              <a:rPr lang="en-US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write memory</a:t>
            </a:r>
          </a:p>
          <a:p>
            <a:pPr eaLnBrk="1" hangingPunct="1">
              <a:spcBef>
                <a:spcPct val="0"/>
              </a:spcBef>
              <a:buFont typeface="Wingdings 2" pitchFamily="2" charset="2"/>
              <a:buNone/>
              <a:defRPr/>
            </a:pPr>
            <a:endParaRPr lang="de-CH" altLang="en-US">
              <a:ea typeface="Consolas" panose="020B0609020204030204" pitchFamily="49" charset="0"/>
            </a:endParaRPr>
          </a:p>
        </p:txBody>
      </p:sp>
      <p:sp>
        <p:nvSpPr>
          <p:cNvPr id="449539" name="Content Placeholder 5">
            <a:extLst>
              <a:ext uri="{FF2B5EF4-FFF2-40B4-BE49-F238E27FC236}">
                <a16:creationId xmlns:a16="http://schemas.microsoft.com/office/drawing/2014/main" id="{199E4350-EB17-4777-9402-959E78E7C15D}"/>
              </a:ext>
            </a:extLst>
          </p:cNvPr>
          <p:cNvSpPr>
            <a:spLocks noGrp="1" noChangeArrowheads="1"/>
          </p:cNvSpPr>
          <p:nvPr>
            <p:ph idx="10"/>
          </p:nvPr>
        </p:nvSpPr>
        <p:spPr>
          <a:xfrm>
            <a:off x="396875" y="1362075"/>
            <a:ext cx="7896225" cy="1076325"/>
          </a:xfrm>
        </p:spPr>
        <p:txBody>
          <a:bodyPr/>
          <a:lstStyle/>
          <a:p>
            <a:pPr eaLnBrk="1" hangingPunct="1"/>
            <a:r>
              <a:rPr lang="en-US" altLang="en-US"/>
              <a:t>Will be used to store the bulk of data</a:t>
            </a:r>
          </a:p>
        </p:txBody>
      </p:sp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Rectangle 2">
            <a:extLst>
              <a:ext uri="{FF2B5EF4-FFF2-40B4-BE49-F238E27FC236}">
                <a16:creationId xmlns:a16="http://schemas.microsoft.com/office/drawing/2014/main" id="{F214765E-4D40-4902-9867-06C03CADA90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fetch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E76A15FE-A153-DF49-9CC3-885ADDF7CCDF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1:</a:t>
            </a:r>
            <a:r>
              <a:rPr lang="en-US" dirty="0"/>
              <a:t> Fetch instruction</a:t>
            </a:r>
          </a:p>
        </p:txBody>
      </p:sp>
      <p:graphicFrame>
        <p:nvGraphicFramePr>
          <p:cNvPr id="250883" name="Content Placeholder 2">
            <a:extLst>
              <a:ext uri="{FF2B5EF4-FFF2-40B4-BE49-F238E27FC236}">
                <a16:creationId xmlns:a16="http://schemas.microsoft.com/office/drawing/2014/main" id="{BC24E813-55BE-4A4A-889E-E79CBA8C615C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33475" y="1922463"/>
          <a:ext cx="6959600" cy="150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89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1922463"/>
                        <a:ext cx="6959600" cy="1506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192572CE-2981-054F-BFE2-92FBBFEA4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b="1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cxnSp>
        <p:nvCxnSpPr>
          <p:cNvPr id="250885" name="Straight Connector 9">
            <a:extLst>
              <a:ext uri="{FF2B5EF4-FFF2-40B4-BE49-F238E27FC236}">
                <a16:creationId xmlns:a16="http://schemas.microsoft.com/office/drawing/2014/main" id="{B4736C6D-E3C2-4706-9185-D3CBB6B8606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24000" y="5537200"/>
            <a:ext cx="14478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0886" name="Straight Connector 10">
            <a:extLst>
              <a:ext uri="{FF2B5EF4-FFF2-40B4-BE49-F238E27FC236}">
                <a16:creationId xmlns:a16="http://schemas.microsoft.com/office/drawing/2014/main" id="{2B59D8D6-C1C6-48F9-9ACF-353FA11974A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57400" y="5537200"/>
            <a:ext cx="23622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0887" name="Straight Connector 13">
            <a:extLst>
              <a:ext uri="{FF2B5EF4-FFF2-40B4-BE49-F238E27FC236}">
                <a16:creationId xmlns:a16="http://schemas.microsoft.com/office/drawing/2014/main" id="{9A12787F-F8CA-4F8F-BABD-E3B756BDAFA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286000" y="5537200"/>
            <a:ext cx="762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50888" name="Object 3">
            <a:extLst>
              <a:ext uri="{FF2B5EF4-FFF2-40B4-BE49-F238E27FC236}">
                <a16:creationId xmlns:a16="http://schemas.microsoft.com/office/drawing/2014/main" id="{A348CDD6-A7AC-4A22-8335-8019CE6AFAC0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90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Title 1">
            <a:extLst>
              <a:ext uri="{FF2B5EF4-FFF2-40B4-BE49-F238E27FC236}">
                <a16:creationId xmlns:a16="http://schemas.microsoft.com/office/drawing/2014/main" id="{CB5BBF48-3441-4D0A-8F2E-0586B4070A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Von-Neumann Model</a:t>
            </a:r>
          </a:p>
        </p:txBody>
      </p:sp>
      <p:sp>
        <p:nvSpPr>
          <p:cNvPr id="45058" name="Content Placeholder 2">
            <a:extLst>
              <a:ext uri="{FF2B5EF4-FFF2-40B4-BE49-F238E27FC236}">
                <a16:creationId xmlns:a16="http://schemas.microsoft.com/office/drawing/2014/main" id="{64E9D9A8-82E1-4450-96F8-07EC5888FE9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All major </a:t>
            </a:r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instruction set architectures </a:t>
            </a:r>
            <a:r>
              <a:rPr lang="en-US" altLang="en-US">
                <a:ea typeface="ＭＳ Ｐゴシック" panose="020B0600070205080204" pitchFamily="34" charset="-128"/>
              </a:rPr>
              <a:t>today use this model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x86, ARM, MIPS, SPARC, Alpha, POWER, RISC-V, …</a:t>
            </a: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Underneath (at the microarchitecture level), 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the execution model of almost all </a:t>
            </a:r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implementations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(or, microarchitectures) </a:t>
            </a:r>
            <a:r>
              <a:rPr lang="en-US" altLang="en-US">
                <a:ea typeface="ＭＳ Ｐゴシック" panose="020B0600070205080204" pitchFamily="34" charset="-128"/>
              </a:rPr>
              <a:t>is very different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Pipelined instruction execution: </a:t>
            </a:r>
            <a:r>
              <a:rPr lang="en-US" altLang="en-US" i="1">
                <a:ea typeface="ＭＳ Ｐゴシック" panose="020B0600070205080204" pitchFamily="34" charset="-128"/>
              </a:rPr>
              <a:t>Intel 80486 uarch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Multiple instructions at a time: </a:t>
            </a:r>
            <a:r>
              <a:rPr lang="en-US" altLang="en-US" i="1">
                <a:ea typeface="ＭＳ Ｐゴシック" panose="020B0600070205080204" pitchFamily="34" charset="-128"/>
              </a:rPr>
              <a:t>Intel Pentium uarch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Out-of-order execution: </a:t>
            </a:r>
            <a:r>
              <a:rPr lang="en-US" altLang="en-US" i="1">
                <a:ea typeface="ＭＳ Ｐゴシック" panose="020B0600070205080204" pitchFamily="34" charset="-128"/>
              </a:rPr>
              <a:t>Intel Pentium Pro uarch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Separate instruction and data caches</a:t>
            </a:r>
          </a:p>
          <a:p>
            <a:pPr lvl="1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But, what happens underneath that is </a:t>
            </a:r>
            <a:r>
              <a:rPr lang="en-US" altLang="en-US" b="1" i="1">
                <a:ea typeface="ＭＳ Ｐゴシック" panose="020B0600070205080204" pitchFamily="34" charset="-128"/>
              </a:rPr>
              <a:t>not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b="1">
                <a:ea typeface="ＭＳ Ｐゴシック" panose="020B0600070205080204" pitchFamily="34" charset="-128"/>
              </a:rPr>
              <a:t>consistent</a:t>
            </a:r>
            <a:r>
              <a:rPr lang="en-US" altLang="en-US">
                <a:ea typeface="ＭＳ Ｐゴシック" panose="020B0600070205080204" pitchFamily="34" charset="-128"/>
              </a:rPr>
              <a:t> with the von Neumann model is </a:t>
            </a:r>
            <a:r>
              <a:rPr lang="en-US" altLang="en-US" b="1" i="1">
                <a:ea typeface="ＭＳ Ｐゴシック" panose="020B0600070205080204" pitchFamily="34" charset="-128"/>
              </a:rPr>
              <a:t>not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b="1">
                <a:ea typeface="ＭＳ Ｐゴシック" panose="020B0600070205080204" pitchFamily="34" charset="-128"/>
              </a:rPr>
              <a:t>exposed</a:t>
            </a:r>
            <a:r>
              <a:rPr lang="en-US" altLang="en-US">
                <a:ea typeface="ＭＳ Ｐゴシック" panose="020B0600070205080204" pitchFamily="34" charset="-128"/>
              </a:rPr>
              <a:t> to software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Difference between ISA and microarchitecture</a:t>
            </a:r>
          </a:p>
        </p:txBody>
      </p:sp>
      <p:sp>
        <p:nvSpPr>
          <p:cNvPr id="118787" name="Slide Number Placeholder 3">
            <a:extLst>
              <a:ext uri="{FF2B5EF4-FFF2-40B4-BE49-F238E27FC236}">
                <a16:creationId xmlns:a16="http://schemas.microsoft.com/office/drawing/2014/main" id="{A0B42FC1-84DF-44D7-A3E9-005348CCD2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5A94E53-6C37-45CF-9836-61551A632E3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5" name="Rectangle 2">
            <a:extLst>
              <a:ext uri="{FF2B5EF4-FFF2-40B4-BE49-F238E27FC236}">
                <a16:creationId xmlns:a16="http://schemas.microsoft.com/office/drawing/2014/main" id="{CAB4E8C9-954D-4FF8-A90F-11ECFAD0476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register read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310CFBEF-6690-3149-B404-7800497B09F2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2:</a:t>
            </a:r>
            <a:r>
              <a:rPr lang="en-US" dirty="0"/>
              <a:t> Read source operands from register file</a:t>
            </a:r>
          </a:p>
        </p:txBody>
      </p:sp>
      <p:graphicFrame>
        <p:nvGraphicFramePr>
          <p:cNvPr id="251907" name="Content Placeholder 4">
            <a:extLst>
              <a:ext uri="{FF2B5EF4-FFF2-40B4-BE49-F238E27FC236}">
                <a16:creationId xmlns:a16="http://schemas.microsoft.com/office/drawing/2014/main" id="{731C98E5-CE06-4860-A243-562D516CA451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922463"/>
          <a:ext cx="6959600" cy="150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10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922463"/>
                        <a:ext cx="6959600" cy="1506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9F314026-D662-E646-89FF-E84B15C4A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$0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51909" name="Object 3">
            <a:extLst>
              <a:ext uri="{FF2B5EF4-FFF2-40B4-BE49-F238E27FC236}">
                <a16:creationId xmlns:a16="http://schemas.microsoft.com/office/drawing/2014/main" id="{CA7C4E98-848C-440B-A2BC-8B2C61AFC09E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11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29" name="Rectangle 2">
            <a:extLst>
              <a:ext uri="{FF2B5EF4-FFF2-40B4-BE49-F238E27FC236}">
                <a16:creationId xmlns:a16="http://schemas.microsoft.com/office/drawing/2014/main" id="{254B29DC-29D7-415B-B082-21EFBCEA8E7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immediate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D8F3D835-39E8-394F-99D5-CA4922FE393D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3:</a:t>
            </a:r>
            <a:r>
              <a:rPr lang="en-US" dirty="0"/>
              <a:t> Sign-extend the immediate</a:t>
            </a:r>
          </a:p>
        </p:txBody>
      </p:sp>
      <p:graphicFrame>
        <p:nvGraphicFramePr>
          <p:cNvPr id="252931" name="Content Placeholder 2">
            <a:extLst>
              <a:ext uri="{FF2B5EF4-FFF2-40B4-BE49-F238E27FC236}">
                <a16:creationId xmlns:a16="http://schemas.microsoft.com/office/drawing/2014/main" id="{889BD0F9-29C2-4B48-968A-E0191DBDA6B0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912938"/>
          <a:ext cx="6959600" cy="253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934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912938"/>
                        <a:ext cx="6959600" cy="2532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A5D48731-2FBA-AA40-BB2D-F1C943017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52933" name="Object 3">
            <a:extLst>
              <a:ext uri="{FF2B5EF4-FFF2-40B4-BE49-F238E27FC236}">
                <a16:creationId xmlns:a16="http://schemas.microsoft.com/office/drawing/2014/main" id="{D765533A-7337-4D47-AEB5-667BAEBEE2D6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935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3" name="Rectangle 2">
            <a:extLst>
              <a:ext uri="{FF2B5EF4-FFF2-40B4-BE49-F238E27FC236}">
                <a16:creationId xmlns:a16="http://schemas.microsoft.com/office/drawing/2014/main" id="{FED70246-3758-4F7F-A026-8A23AE86DA9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address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DBD536A3-BADA-6A4A-913C-D8E08DB5BED7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4:</a:t>
            </a:r>
            <a:r>
              <a:rPr lang="en-US" dirty="0"/>
              <a:t> Compute the memory address</a:t>
            </a:r>
          </a:p>
        </p:txBody>
      </p:sp>
      <p:graphicFrame>
        <p:nvGraphicFramePr>
          <p:cNvPr id="253955" name="Content Placeholder 3">
            <a:extLst>
              <a:ext uri="{FF2B5EF4-FFF2-40B4-BE49-F238E27FC236}">
                <a16:creationId xmlns:a16="http://schemas.microsoft.com/office/drawing/2014/main" id="{A0ADC968-6813-4FF7-9ECF-1FEBC69E1902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27125" y="1614488"/>
          <a:ext cx="6954838" cy="282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58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614488"/>
                        <a:ext cx="6954838" cy="2827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D1BB35B9-727A-CC4A-885B-546AAFD56B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53957" name="Object 3">
            <a:extLst>
              <a:ext uri="{FF2B5EF4-FFF2-40B4-BE49-F238E27FC236}">
                <a16:creationId xmlns:a16="http://schemas.microsoft.com/office/drawing/2014/main" id="{22C8692C-3640-4FB8-B753-69AD59961C33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59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Rectangle 2">
            <a:extLst>
              <a:ext uri="{FF2B5EF4-FFF2-40B4-BE49-F238E27FC236}">
                <a16:creationId xmlns:a16="http://schemas.microsoft.com/office/drawing/2014/main" id="{1AEA761C-15E2-472E-9863-B16462D4FBC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024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memory read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EC31A5B9-C4F6-4443-B2F9-B877C35CC8A1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5:</a:t>
            </a:r>
            <a:r>
              <a:rPr lang="en-US" dirty="0"/>
              <a:t> Read from memory and write back to register file</a:t>
            </a:r>
          </a:p>
        </p:txBody>
      </p:sp>
      <p:graphicFrame>
        <p:nvGraphicFramePr>
          <p:cNvPr id="254979" name="Content Placeholder 2">
            <a:extLst>
              <a:ext uri="{FF2B5EF4-FFF2-40B4-BE49-F238E27FC236}">
                <a16:creationId xmlns:a16="http://schemas.microsoft.com/office/drawing/2014/main" id="{AB96A92C-8196-434C-8FC7-9584BF6F084F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617663"/>
          <a:ext cx="7756525" cy="335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82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617663"/>
                        <a:ext cx="7756525" cy="335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4B94D64E-D78B-BA4C-8568-720A842DF5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$s3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54981" name="Object 3">
            <a:extLst>
              <a:ext uri="{FF2B5EF4-FFF2-40B4-BE49-F238E27FC236}">
                <a16:creationId xmlns:a16="http://schemas.microsoft.com/office/drawing/2014/main" id="{7D14AB05-1ED4-4D32-9EDA-22A0F86DF63D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83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1" name="Rectangle 2">
            <a:extLst>
              <a:ext uri="{FF2B5EF4-FFF2-40B4-BE49-F238E27FC236}">
                <a16:creationId xmlns:a16="http://schemas.microsoft.com/office/drawing/2014/main" id="{3CB62D2E-2CFB-4E0D-AF7F-82D73818BA0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024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PC increment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38F2220E-FA6C-2247-BC66-9C447DBB9B56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6:</a:t>
            </a:r>
            <a:r>
              <a:rPr lang="en-US" dirty="0"/>
              <a:t> Determine address of next instruction</a:t>
            </a:r>
          </a:p>
        </p:txBody>
      </p:sp>
      <p:graphicFrame>
        <p:nvGraphicFramePr>
          <p:cNvPr id="256003" name="Content Placeholder 4">
            <a:extLst>
              <a:ext uri="{FF2B5EF4-FFF2-40B4-BE49-F238E27FC236}">
                <a16:creationId xmlns:a16="http://schemas.microsoft.com/office/drawing/2014/main" id="{4868610B-C458-4A48-981A-D60D7A013038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862013" y="1612900"/>
          <a:ext cx="8077200" cy="342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06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1612900"/>
                        <a:ext cx="8077200" cy="342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568D41B6-8347-084A-8B63-4DFEE2C6C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56005" name="Object 3">
            <a:extLst>
              <a:ext uri="{FF2B5EF4-FFF2-40B4-BE49-F238E27FC236}">
                <a16:creationId xmlns:a16="http://schemas.microsoft.com/office/drawing/2014/main" id="{277F5379-AFDE-4188-B5F6-86F52AE0D639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07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5" name="Rectangle 2">
            <a:extLst>
              <a:ext uri="{FF2B5EF4-FFF2-40B4-BE49-F238E27FC236}">
                <a16:creationId xmlns:a16="http://schemas.microsoft.com/office/drawing/2014/main" id="{8C9816E6-1E47-4375-ABED-77975CA4B22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024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sw</a:t>
            </a:r>
            <a:endParaRPr lang="en-GB" altLang="en-US"/>
          </a:p>
        </p:txBody>
      </p:sp>
      <p:sp>
        <p:nvSpPr>
          <p:cNvPr id="257026" name="Rectangle 3">
            <a:extLst>
              <a:ext uri="{FF2B5EF4-FFF2-40B4-BE49-F238E27FC236}">
                <a16:creationId xmlns:a16="http://schemas.microsoft.com/office/drawing/2014/main" id="{6E203086-C346-41D4-B0E7-66CC51A0E5A6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396875" y="1362075"/>
            <a:ext cx="7896225" cy="6953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Write data in </a:t>
            </a:r>
            <a:r>
              <a:rPr lang="en-US" altLang="en-US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rt</a:t>
            </a:r>
            <a:r>
              <a:rPr lang="en-US" altLang="en-US"/>
              <a:t> to memory</a:t>
            </a:r>
          </a:p>
        </p:txBody>
      </p:sp>
      <p:graphicFrame>
        <p:nvGraphicFramePr>
          <p:cNvPr id="257027" name="Content Placeholder 2">
            <a:extLst>
              <a:ext uri="{FF2B5EF4-FFF2-40B4-BE49-F238E27FC236}">
                <a16:creationId xmlns:a16="http://schemas.microsoft.com/office/drawing/2014/main" id="{12850400-7BAD-43F5-A6D2-EE62241758D9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862013" y="1612900"/>
          <a:ext cx="8077200" cy="342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30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1612900"/>
                        <a:ext cx="8077200" cy="342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1C848A9E-5A2E-9B41-8CD0-6C0AD2768F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sw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$t7, 44($0)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write t7 into memory address 44</a:t>
            </a:r>
          </a:p>
        </p:txBody>
      </p:sp>
      <p:graphicFrame>
        <p:nvGraphicFramePr>
          <p:cNvPr id="257029" name="Object 3">
            <a:extLst>
              <a:ext uri="{FF2B5EF4-FFF2-40B4-BE49-F238E27FC236}">
                <a16:creationId xmlns:a16="http://schemas.microsoft.com/office/drawing/2014/main" id="{F784306D-9007-4E89-8EE1-53411FAA5C71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31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49" name="Rectangle 2">
            <a:extLst>
              <a:ext uri="{FF2B5EF4-FFF2-40B4-BE49-F238E27FC236}">
                <a16:creationId xmlns:a16="http://schemas.microsoft.com/office/drawing/2014/main" id="{6A2D0511-5F08-4D9C-AFDD-5638CEAF4BA9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405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R-type Instructions</a:t>
            </a:r>
            <a:endParaRPr lang="en-GB" altLang="en-US"/>
          </a:p>
        </p:txBody>
      </p:sp>
      <p:sp>
        <p:nvSpPr>
          <p:cNvPr id="258050" name="Rectangle 3">
            <a:extLst>
              <a:ext uri="{FF2B5EF4-FFF2-40B4-BE49-F238E27FC236}">
                <a16:creationId xmlns:a16="http://schemas.microsoft.com/office/drawing/2014/main" id="{CA948F9B-60C5-46A8-B18D-E1DF668A6582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396875" y="1362075"/>
            <a:ext cx="7896225" cy="6953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Read from rs and rt,  write ALUResult to register file</a:t>
            </a:r>
          </a:p>
        </p:txBody>
      </p:sp>
      <p:graphicFrame>
        <p:nvGraphicFramePr>
          <p:cNvPr id="258051" name="Content Placeholder 3">
            <a:extLst>
              <a:ext uri="{FF2B5EF4-FFF2-40B4-BE49-F238E27FC236}">
                <a16:creationId xmlns:a16="http://schemas.microsoft.com/office/drawing/2014/main" id="{DA2C63B1-FCCC-40CE-9E74-5828D3155FF1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862013" y="1622425"/>
          <a:ext cx="8167687" cy="342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54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1622425"/>
                        <a:ext cx="8167687" cy="342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CFBA67B2-2A0D-FC4F-8FB0-733B8C92E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add t, b, c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t = b + c</a:t>
            </a:r>
          </a:p>
        </p:txBody>
      </p:sp>
      <p:graphicFrame>
        <p:nvGraphicFramePr>
          <p:cNvPr id="258053" name="Object 5">
            <a:extLst>
              <a:ext uri="{FF2B5EF4-FFF2-40B4-BE49-F238E27FC236}">
                <a16:creationId xmlns:a16="http://schemas.microsoft.com/office/drawing/2014/main" id="{F44D96D8-1A4D-4C26-9A3B-EF7A13A755E2}"/>
              </a:ext>
            </a:extLst>
          </p:cNvPr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838200" y="5508625"/>
          <a:ext cx="5180013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55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08625"/>
                        <a:ext cx="5180013" cy="1276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Rectangle 2">
            <a:extLst>
              <a:ext uri="{FF2B5EF4-FFF2-40B4-BE49-F238E27FC236}">
                <a16:creationId xmlns:a16="http://schemas.microsoft.com/office/drawing/2014/main" id="{99594804-67F1-474E-8BB6-B77B9B82B79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405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beq</a:t>
            </a:r>
            <a:endParaRPr lang="en-GB" altLang="en-US">
              <a:latin typeface="Consolas" panose="020B0609020204030204" pitchFamily="49" charset="0"/>
              <a:ea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59074" name="Content Placeholder 4">
            <a:extLst>
              <a:ext uri="{FF2B5EF4-FFF2-40B4-BE49-F238E27FC236}">
                <a16:creationId xmlns:a16="http://schemas.microsoft.com/office/drawing/2014/main" id="{B73203E6-F73A-452A-8637-82C34AB7A2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5705475"/>
            <a:ext cx="7896225" cy="847725"/>
          </a:xfrm>
        </p:spPr>
        <p:txBody>
          <a:bodyPr/>
          <a:lstStyle/>
          <a:p>
            <a:pPr eaLnBrk="1" hangingPunct="1"/>
            <a:r>
              <a:rPr lang="en-US" altLang="en-US"/>
              <a:t>Determine whether values in rs and rt are equal</a:t>
            </a:r>
            <a:br>
              <a:rPr lang="en-US" altLang="en-US"/>
            </a:br>
            <a:r>
              <a:rPr lang="en-US" altLang="en-US"/>
              <a:t>Calculate BTA = (sign-extended immediate &lt;&lt; 2) + (PC+4)</a:t>
            </a:r>
          </a:p>
          <a:p>
            <a:pPr eaLnBrk="1" hangingPunct="1"/>
            <a:endParaRPr lang="de-CH" altLang="en-US"/>
          </a:p>
        </p:txBody>
      </p:sp>
      <p:graphicFrame>
        <p:nvGraphicFramePr>
          <p:cNvPr id="259075" name="Content Placeholder 2">
            <a:extLst>
              <a:ext uri="{FF2B5EF4-FFF2-40B4-BE49-F238E27FC236}">
                <a16:creationId xmlns:a16="http://schemas.microsoft.com/office/drawing/2014/main" id="{9F9AE92A-9C37-4DB4-97D5-B3619CADD088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3"/>
            </p:custDataLst>
          </p:nvPr>
        </p:nvGraphicFramePr>
        <p:xfrm>
          <a:off x="685800" y="1343025"/>
          <a:ext cx="8353425" cy="369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077" name="VISIO" r:id="rId6" imgW="0" imgH="0" progId="Visio.Drawing.6">
                  <p:embed/>
                </p:oleObj>
              </mc:Choice>
              <mc:Fallback>
                <p:oleObj name="VISIO" r:id="rId6" imgW="0" imgH="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343025"/>
                        <a:ext cx="8353425" cy="3695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1A490696-3A5D-E34E-B7CE-BBFD52ABA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beq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 $s0, $s1, target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branch is taken</a:t>
            </a:r>
          </a:p>
        </p:txBody>
      </p:sp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7" name="Rectangle 2">
            <a:extLst>
              <a:ext uri="{FF2B5EF4-FFF2-40B4-BE49-F238E27FC236}">
                <a16:creationId xmlns:a16="http://schemas.microsoft.com/office/drawing/2014/main" id="{94EEB9C1-6D81-42CF-9B4B-54E7506A45A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Complete Single-Cycle Processor</a:t>
            </a:r>
          </a:p>
        </p:txBody>
      </p:sp>
      <p:graphicFrame>
        <p:nvGraphicFramePr>
          <p:cNvPr id="260098" name="Object 2">
            <a:extLst>
              <a:ext uri="{FF2B5EF4-FFF2-40B4-BE49-F238E27FC236}">
                <a16:creationId xmlns:a16="http://schemas.microsoft.com/office/drawing/2014/main" id="{FB950BD6-6BA6-4F16-B986-06B229019FC4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01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0099" name="Rectangle 3">
            <a:extLst>
              <a:ext uri="{FF2B5EF4-FFF2-40B4-BE49-F238E27FC236}">
                <a16:creationId xmlns:a16="http://schemas.microsoft.com/office/drawing/2014/main" id="{A8407D66-40FF-40F6-B012-2834FB8722D2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de-DE" altLang="en-US" sz="3200" b="0">
              <a:solidFill>
                <a:srgbClr val="000000"/>
              </a:solidFill>
            </a:endParaRPr>
          </a:p>
        </p:txBody>
      </p:sp>
      <p:sp>
        <p:nvSpPr>
          <p:cNvPr id="260100" name="Rectangle 4">
            <a:extLst>
              <a:ext uri="{FF2B5EF4-FFF2-40B4-BE49-F238E27FC236}">
                <a16:creationId xmlns:a16="http://schemas.microsoft.com/office/drawing/2014/main" id="{0868D83D-353C-4CF4-BFD0-C858D14D0130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5" name="Rectangle 2">
            <a:extLst>
              <a:ext uri="{FF2B5EF4-FFF2-40B4-BE49-F238E27FC236}">
                <a16:creationId xmlns:a16="http://schemas.microsoft.com/office/drawing/2014/main" id="{D842ED8E-797D-4F38-AE04-0FCAE697967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8177212" cy="762000"/>
          </a:xfrm>
        </p:spPr>
        <p:txBody>
          <a:bodyPr/>
          <a:lstStyle/>
          <a:p>
            <a:pPr eaLnBrk="1" hangingPunct="1"/>
            <a:r>
              <a:rPr lang="en-US" altLang="en-US"/>
              <a:t>Our MIPS Datapath has Several Options</a:t>
            </a:r>
            <a:endParaRPr lang="en-GB" altLang="en-US"/>
          </a:p>
        </p:txBody>
      </p:sp>
      <p:sp>
        <p:nvSpPr>
          <p:cNvPr id="95235" name="Rectangle 3">
            <a:extLst>
              <a:ext uri="{FF2B5EF4-FFF2-40B4-BE49-F238E27FC236}">
                <a16:creationId xmlns:a16="http://schemas.microsoft.com/office/drawing/2014/main" id="{43609CC8-3437-C14E-AF47-1C57CFCD433A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396875" y="1362075"/>
            <a:ext cx="7896225" cy="52673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ALU inputs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Either RT or Immediate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(MUX)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Write Address of Register File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Either RD or RT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(MUX)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Write Data In of Register File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Either ALU out or Data Memory Out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(MUX)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Write enable of Register File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Not always a register write 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(MUX)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Write enable of Memory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Only when writing to memory (</a:t>
            </a:r>
            <a:r>
              <a:rPr lang="en-US" dirty="0" err="1"/>
              <a:t>sw</a:t>
            </a:r>
            <a:r>
              <a:rPr lang="en-US" dirty="0"/>
              <a:t>)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(MUX)</a:t>
            </a:r>
          </a:p>
          <a:p>
            <a:pPr lvl="1" algn="ctr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" charset="2"/>
              <a:buNone/>
              <a:defRPr/>
            </a:pPr>
            <a:r>
              <a:rPr lang="en-US" sz="3200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All these options are our control signals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Title 1">
            <a:extLst>
              <a:ext uri="{FF2B5EF4-FFF2-40B4-BE49-F238E27FC236}">
                <a16:creationId xmlns:a16="http://schemas.microsoft.com/office/drawing/2014/main" id="{6487650D-C013-4E36-89C5-5AD4BE102E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Computer Architecture?</a:t>
            </a:r>
          </a:p>
        </p:txBody>
      </p:sp>
      <p:sp>
        <p:nvSpPr>
          <p:cNvPr id="119810" name="Content Placeholder 2">
            <a:extLst>
              <a:ext uri="{FF2B5EF4-FFF2-40B4-BE49-F238E27FC236}">
                <a16:creationId xmlns:a16="http://schemas.microsoft.com/office/drawing/2014/main" id="{C7777C83-038E-4178-82A7-D2F4C5BB800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b="1">
                <a:ea typeface="ＭＳ Ｐゴシック" panose="020B0600070205080204" pitchFamily="34" charset="-128"/>
              </a:rPr>
              <a:t>ISA+implementation definition: </a:t>
            </a:r>
            <a:r>
              <a:rPr lang="en-US" altLang="en-US">
                <a:ea typeface="ＭＳ Ｐゴシック" panose="020B0600070205080204" pitchFamily="34" charset="-128"/>
              </a:rPr>
              <a:t>The science and art of designing, selecting, and interconnecting hardware components and designing the hardware/software interface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to create a computing system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that meets functional, performance, energy consumption, cost, and other specific goals</a:t>
            </a:r>
            <a:r>
              <a:rPr lang="en-US" altLang="en-US">
                <a:ea typeface="ＭＳ Ｐゴシック" panose="020B0600070205080204" pitchFamily="34" charset="-128"/>
              </a:rPr>
              <a:t>.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b="1">
                <a:ea typeface="ＭＳ Ｐゴシック" panose="020B0600070205080204" pitchFamily="34" charset="-128"/>
              </a:rPr>
              <a:t>Traditional (ISA-only) definition: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The term </a:t>
            </a:r>
            <a:r>
              <a:rPr lang="en-US" altLang="ja-JP" i="1">
                <a:solidFill>
                  <a:srgbClr val="FF3300"/>
                </a:solidFill>
                <a:ea typeface="ＭＳ Ｐゴシック" panose="020B0600070205080204" pitchFamily="34" charset="-128"/>
              </a:rPr>
              <a:t>architecture</a:t>
            </a:r>
            <a:r>
              <a:rPr lang="en-US" altLang="ja-JP">
                <a:ea typeface="ＭＳ Ｐゴシック" panose="020B0600070205080204" pitchFamily="34" charset="-128"/>
              </a:rPr>
              <a:t> is used here to </a:t>
            </a:r>
            <a:r>
              <a:rPr lang="en-US" altLang="ja-JP">
                <a:solidFill>
                  <a:srgbClr val="0432FF"/>
                </a:solidFill>
                <a:ea typeface="ＭＳ Ｐゴシック" panose="020B0600070205080204" pitchFamily="34" charset="-128"/>
              </a:rPr>
              <a:t>describe the attributes of a system as seen by the programmer</a:t>
            </a:r>
            <a:r>
              <a:rPr lang="en-US" altLang="ja-JP">
                <a:ea typeface="ＭＳ Ｐゴシック" panose="020B0600070205080204" pitchFamily="34" charset="-128"/>
              </a:rPr>
              <a:t>, i.e., the conceptual structure and functional behavior as distinct from the organization of the dataflow and controls, the logic design, and the physical implementation.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</a:t>
            </a:r>
            <a:br>
              <a:rPr lang="en-US" altLang="ja-JP">
                <a:ea typeface="ＭＳ Ｐゴシック" panose="020B0600070205080204" pitchFamily="34" charset="-128"/>
              </a:rPr>
            </a:br>
            <a:r>
              <a:rPr lang="en-US" altLang="ja-JP">
                <a:ea typeface="ＭＳ Ｐゴシック" panose="020B0600070205080204" pitchFamily="34" charset="-128"/>
              </a:rPr>
              <a:t>	</a:t>
            </a:r>
            <a:r>
              <a:rPr lang="en-US" altLang="ja-JP" i="1">
                <a:ea typeface="ＭＳ Ｐゴシック" panose="020B0600070205080204" pitchFamily="34" charset="-128"/>
              </a:rPr>
              <a:t>Gene Amdahl</a:t>
            </a:r>
            <a:r>
              <a:rPr lang="en-US" altLang="ja-JP">
                <a:ea typeface="ＭＳ Ｐゴシック" panose="020B0600070205080204" pitchFamily="34" charset="-128"/>
              </a:rPr>
              <a:t>, IBM Journal of R&amp;D, April 1964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9811" name="Slide Number Placeholder 3">
            <a:extLst>
              <a:ext uri="{FF2B5EF4-FFF2-40B4-BE49-F238E27FC236}">
                <a16:creationId xmlns:a16="http://schemas.microsoft.com/office/drawing/2014/main" id="{4D1E48F2-CFDB-4231-BEAF-3A1B3B9FD3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4263F42-595B-4225-A369-4E39026EC4B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1" name="Rectangle 2">
            <a:extLst>
              <a:ext uri="{FF2B5EF4-FFF2-40B4-BE49-F238E27FC236}">
                <a16:creationId xmlns:a16="http://schemas.microsoft.com/office/drawing/2014/main" id="{351893F4-089B-44D8-8A9E-D069D06CB37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Unit</a:t>
            </a:r>
          </a:p>
        </p:txBody>
      </p:sp>
      <p:sp>
        <p:nvSpPr>
          <p:cNvPr id="261122" name="Rectangle 3">
            <a:extLst>
              <a:ext uri="{FF2B5EF4-FFF2-40B4-BE49-F238E27FC236}">
                <a16:creationId xmlns:a16="http://schemas.microsoft.com/office/drawing/2014/main" id="{626E7980-B586-4B9F-B435-B74FBE7EAC78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de-DE" altLang="en-US" sz="3200" b="0">
              <a:solidFill>
                <a:srgbClr val="000000"/>
              </a:solidFill>
            </a:endParaRPr>
          </a:p>
        </p:txBody>
      </p:sp>
      <p:sp>
        <p:nvSpPr>
          <p:cNvPr id="261123" name="Rectangle 4">
            <a:extLst>
              <a:ext uri="{FF2B5EF4-FFF2-40B4-BE49-F238E27FC236}">
                <a16:creationId xmlns:a16="http://schemas.microsoft.com/office/drawing/2014/main" id="{673DD3B3-BAFE-47D5-83E4-021C7532182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61124" name="Rectangle 5">
            <a:extLst>
              <a:ext uri="{FF2B5EF4-FFF2-40B4-BE49-F238E27FC236}">
                <a16:creationId xmlns:a16="http://schemas.microsoft.com/office/drawing/2014/main" id="{AAE14662-1C56-4772-B8B2-26074AF7031E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61125" name="Object 2">
            <a:extLst>
              <a:ext uri="{FF2B5EF4-FFF2-40B4-BE49-F238E27FC236}">
                <a16:creationId xmlns:a16="http://schemas.microsoft.com/office/drawing/2014/main" id="{42A8C7F6-6AFC-42AF-8962-9F64FBA50510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219200" y="1676400"/>
          <a:ext cx="3581400" cy="355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27" name="Visio" r:id="rId9" imgW="0" imgH="0" progId="Visio.Drawing.11">
                  <p:embed/>
                </p:oleObj>
              </mc:Choice>
              <mc:Fallback>
                <p:oleObj name="Visio" r:id="rId9" imgW="0" imgH="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676400"/>
                        <a:ext cx="3581400" cy="355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1126" name="Picture 8">
            <a:extLst>
              <a:ext uri="{FF2B5EF4-FFF2-40B4-BE49-F238E27FC236}">
                <a16:creationId xmlns:a16="http://schemas.microsoft.com/office/drawing/2014/main" id="{9FCF18A9-C42E-413D-9D82-613F6141F4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743200"/>
            <a:ext cx="3243263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5" name="Rectangle 2">
            <a:extLst>
              <a:ext uri="{FF2B5EF4-FFF2-40B4-BE49-F238E27FC236}">
                <a16:creationId xmlns:a16="http://schemas.microsoft.com/office/drawing/2014/main" id="{D673B710-C98B-4496-BAAD-944C962BE4A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00066"/>
              </a:buClr>
              <a:buSzTx/>
              <a:buFont typeface="Wingdings" panose="05000000000000000000" pitchFamily="2" charset="2"/>
              <a:buNone/>
            </a:pP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00066"/>
              </a:buClr>
              <a:buSzTx/>
              <a:buFont typeface="Wingdings" panose="05000000000000000000" pitchFamily="2" charset="2"/>
              <a:buNone/>
            </a:pP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00066"/>
              </a:buClr>
              <a:buSzTx/>
              <a:buFont typeface="Wingdings" panose="05000000000000000000" pitchFamily="2" charset="2"/>
              <a:buNone/>
            </a:pP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2146" name="Rectangle 3">
            <a:extLst>
              <a:ext uri="{FF2B5EF4-FFF2-40B4-BE49-F238E27FC236}">
                <a16:creationId xmlns:a16="http://schemas.microsoft.com/office/drawing/2014/main" id="{B10533A8-9CFB-4236-BE15-336D8FC69A8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34975"/>
            <a:ext cx="8083550" cy="762000"/>
          </a:xfrm>
        </p:spPr>
        <p:txBody>
          <a:bodyPr/>
          <a:lstStyle/>
          <a:p>
            <a:pPr eaLnBrk="1" hangingPunct="1"/>
            <a:r>
              <a:rPr lang="en-US" altLang="en-US"/>
              <a:t>ALU Does the Real Work in a Processor</a:t>
            </a:r>
          </a:p>
        </p:txBody>
      </p:sp>
      <p:graphicFrame>
        <p:nvGraphicFramePr>
          <p:cNvPr id="262147" name="Object 2">
            <a:extLst>
              <a:ext uri="{FF2B5EF4-FFF2-40B4-BE49-F238E27FC236}">
                <a16:creationId xmlns:a16="http://schemas.microsoft.com/office/drawing/2014/main" id="{85C0DF01-E424-4F1B-AA5C-B27E6B686E82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</p:nvPr>
        </p:nvGraphicFramePr>
        <p:xfrm>
          <a:off x="1055688" y="2170113"/>
          <a:ext cx="2463800" cy="270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167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5688" y="2170113"/>
                        <a:ext cx="2463800" cy="2708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Group 38">
            <a:extLst>
              <a:ext uri="{FF2B5EF4-FFF2-40B4-BE49-F238E27FC236}">
                <a16:creationId xmlns:a16="http://schemas.microsoft.com/office/drawing/2014/main" id="{B10FA308-22EE-F745-BA34-A0B6A2C2D04C}"/>
              </a:ext>
            </a:extLst>
          </p:cNvPr>
          <p:cNvGraphicFramePr>
            <a:graphicFrameLocks noGrp="1"/>
          </p:cNvGraphicFramePr>
          <p:nvPr>
            <p:ph idx="10"/>
            <p:custDataLst>
              <p:tags r:id="rId5"/>
            </p:custDataLst>
          </p:nvPr>
        </p:nvGraphicFramePr>
        <p:xfrm>
          <a:off x="4572000" y="1362075"/>
          <a:ext cx="3870325" cy="4795838"/>
        </p:xfrm>
        <a:graphic>
          <a:graphicData uri="http://schemas.openxmlformats.org/drawingml/2006/table">
            <a:tbl>
              <a:tblPr/>
              <a:tblGrid>
                <a:gridCol w="1503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6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</a:t>
                      </a:r>
                      <a:r>
                        <a:rPr kumimoji="0" lang="en-US" altLang="en-US" sz="2200" b="1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2:0</a:t>
                      </a:r>
                      <a:endParaRPr kumimoji="0" lang="en-US" altLang="en-US" sz="2200" b="1" i="0" u="none" strike="noStrike" cap="none" normalizeH="0" baseline="-25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Function</a:t>
                      </a:r>
                      <a:endParaRPr kumimoji="0" lang="en-US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81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&amp;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|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010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+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81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011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not used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&amp; ~B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| ~B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181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-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SLT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69" name="Rectangle 2">
            <a:extLst>
              <a:ext uri="{FF2B5EF4-FFF2-40B4-BE49-F238E27FC236}">
                <a16:creationId xmlns:a16="http://schemas.microsoft.com/office/drawing/2014/main" id="{2C32E396-07AB-4AFC-B487-7A8ABDDB8E0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00066"/>
              </a:buClr>
              <a:buSzTx/>
              <a:buFont typeface="Wingdings" panose="05000000000000000000" pitchFamily="2" charset="2"/>
              <a:buNone/>
            </a:pP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00066"/>
              </a:buClr>
              <a:buSzTx/>
              <a:buFont typeface="Wingdings" panose="05000000000000000000" pitchFamily="2" charset="2"/>
              <a:buNone/>
            </a:pP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00066"/>
              </a:buClr>
              <a:buSzTx/>
              <a:buFont typeface="Wingdings" panose="05000000000000000000" pitchFamily="2" charset="2"/>
              <a:buNone/>
            </a:pP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3170" name="Rectangle 3">
            <a:extLst>
              <a:ext uri="{FF2B5EF4-FFF2-40B4-BE49-F238E27FC236}">
                <a16:creationId xmlns:a16="http://schemas.microsoft.com/office/drawing/2014/main" id="{EF31A066-58CF-4E87-B40F-51308265427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ALU Internals</a:t>
            </a:r>
          </a:p>
        </p:txBody>
      </p:sp>
      <p:graphicFrame>
        <p:nvGraphicFramePr>
          <p:cNvPr id="263171" name="Content Placeholder 2">
            <a:extLst>
              <a:ext uri="{FF2B5EF4-FFF2-40B4-BE49-F238E27FC236}">
                <a16:creationId xmlns:a16="http://schemas.microsoft.com/office/drawing/2014/main" id="{142D1EAA-395A-433F-B7B1-C0623735CEC3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</p:nvPr>
        </p:nvGraphicFramePr>
        <p:xfrm>
          <a:off x="288925" y="1128713"/>
          <a:ext cx="5197475" cy="543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191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5" y="1128713"/>
                        <a:ext cx="5197475" cy="543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5830" name="Group 38">
            <a:extLst>
              <a:ext uri="{FF2B5EF4-FFF2-40B4-BE49-F238E27FC236}">
                <a16:creationId xmlns:a16="http://schemas.microsoft.com/office/drawing/2014/main" id="{B3601E25-3BBD-DC44-B959-93F9E6D52BE8}"/>
              </a:ext>
            </a:extLst>
          </p:cNvPr>
          <p:cNvGraphicFramePr>
            <a:graphicFrameLocks noGrp="1"/>
          </p:cNvGraphicFramePr>
          <p:nvPr>
            <p:ph idx="10"/>
            <p:custDataLst>
              <p:tags r:id="rId5"/>
            </p:custDataLst>
          </p:nvPr>
        </p:nvGraphicFramePr>
        <p:xfrm>
          <a:off x="4572000" y="1362075"/>
          <a:ext cx="3870325" cy="4795838"/>
        </p:xfrm>
        <a:graphic>
          <a:graphicData uri="http://schemas.openxmlformats.org/drawingml/2006/table">
            <a:tbl>
              <a:tblPr/>
              <a:tblGrid>
                <a:gridCol w="1503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6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</a:t>
                      </a:r>
                      <a:r>
                        <a:rPr kumimoji="0" lang="en-US" altLang="en-US" sz="2200" b="1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2:0</a:t>
                      </a:r>
                      <a:endParaRPr kumimoji="0" lang="en-US" altLang="en-US" sz="2200" b="1" i="0" u="none" strike="noStrike" cap="none" normalizeH="0" baseline="-25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Function</a:t>
                      </a:r>
                      <a:endParaRPr kumimoji="0" lang="en-US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81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&amp;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|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010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+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81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011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not used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&amp; ~B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| ~B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181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-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SLT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3" name="Rectangle 2">
            <a:extLst>
              <a:ext uri="{FF2B5EF4-FFF2-40B4-BE49-F238E27FC236}">
                <a16:creationId xmlns:a16="http://schemas.microsoft.com/office/drawing/2014/main" id="{393D3CA7-F931-49A4-AAB7-3C8AE8B2663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Unit: ALU Decoder</a:t>
            </a:r>
          </a:p>
        </p:txBody>
      </p:sp>
      <p:graphicFrame>
        <p:nvGraphicFramePr>
          <p:cNvPr id="1188928" name="Group 64">
            <a:extLst>
              <a:ext uri="{FF2B5EF4-FFF2-40B4-BE49-F238E27FC236}">
                <a16:creationId xmlns:a16="http://schemas.microsoft.com/office/drawing/2014/main" id="{2B27140B-097B-D445-9B2B-754DED56E7AD}"/>
              </a:ext>
            </a:extLst>
          </p:cNvPr>
          <p:cNvGraphicFramePr>
            <a:graphicFrameLocks noGrp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3581400" y="1295400"/>
          <a:ext cx="3429000" cy="1981200"/>
        </p:xfrm>
        <a:graphic>
          <a:graphicData uri="http://schemas.openxmlformats.org/drawingml/2006/table">
            <a:tbl>
              <a:tblPr/>
              <a:tblGrid>
                <a:gridCol w="1439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9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ALUOp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Meaning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Subtract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Look at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Funct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Not 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88890" name="Group 26">
            <a:extLst>
              <a:ext uri="{FF2B5EF4-FFF2-40B4-BE49-F238E27FC236}">
                <a16:creationId xmlns:a16="http://schemas.microsoft.com/office/drawing/2014/main" id="{82216320-2EA8-7D42-9ED3-B4D2AB88A77B}"/>
              </a:ext>
            </a:extLst>
          </p:cNvPr>
          <p:cNvGraphicFramePr>
            <a:graphicFrameLocks noGrp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3581400" y="3352800"/>
          <a:ext cx="5562600" cy="3170238"/>
        </p:xfrm>
        <a:graphic>
          <a:graphicData uri="http://schemas.openxmlformats.org/drawingml/2006/table">
            <a:tbl>
              <a:tblPr/>
              <a:tblGrid>
                <a:gridCol w="129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ALUOp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1:0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Funct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Calibri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ALUControl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2:0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X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010 (Add)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X1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X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110 (Subtract)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1X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100000 (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ＭＳ Ｐゴシック" charset="-128"/>
                          <a:cs typeface="Arial" charset="0"/>
                        </a:rPr>
                        <a:t>add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010 (Add)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1X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100010 (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ＭＳ Ｐゴシック" charset="-128"/>
                          <a:cs typeface="Arial" charset="0"/>
                        </a:rPr>
                        <a:t>sub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110 (Subtract)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1X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100100 (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ＭＳ Ｐゴシック" charset="-128"/>
                          <a:cs typeface="Arial" charset="0"/>
                        </a:rPr>
                        <a:t>and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000 (And)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1X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100101 (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ＭＳ Ｐゴシック" charset="-128"/>
                          <a:cs typeface="Arial" charset="0"/>
                        </a:rPr>
                        <a:t>or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001 (Or)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1X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101010 (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ＭＳ Ｐゴシック" charset="-128"/>
                          <a:cs typeface="Arial" charset="0"/>
                        </a:rPr>
                        <a:t>slt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111 (SLT)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64252" name="Rectangle 23">
            <a:extLst>
              <a:ext uri="{FF2B5EF4-FFF2-40B4-BE49-F238E27FC236}">
                <a16:creationId xmlns:a16="http://schemas.microsoft.com/office/drawing/2014/main" id="{0CAF19A3-350B-4033-B9A2-9566C61CE8C0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de-DE" altLang="en-US" sz="3200" b="0">
              <a:solidFill>
                <a:srgbClr val="000000"/>
              </a:solidFill>
            </a:endParaRPr>
          </a:p>
        </p:txBody>
      </p:sp>
      <p:sp>
        <p:nvSpPr>
          <p:cNvPr id="264253" name="Rectangle 24">
            <a:extLst>
              <a:ext uri="{FF2B5EF4-FFF2-40B4-BE49-F238E27FC236}">
                <a16:creationId xmlns:a16="http://schemas.microsoft.com/office/drawing/2014/main" id="{AAF6A945-3E14-48F9-B8FC-E447844ECDFE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64254" name="Rectangle 25">
            <a:extLst>
              <a:ext uri="{FF2B5EF4-FFF2-40B4-BE49-F238E27FC236}">
                <a16:creationId xmlns:a16="http://schemas.microsoft.com/office/drawing/2014/main" id="{8856A142-7357-4AFD-A808-08B6435B5AB5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64255" name="Object 2">
            <a:extLst>
              <a:ext uri="{FF2B5EF4-FFF2-40B4-BE49-F238E27FC236}">
                <a16:creationId xmlns:a16="http://schemas.microsoft.com/office/drawing/2014/main" id="{8214B7D6-898D-4D24-9981-D11235DE95D1}"/>
              </a:ext>
            </a:extLst>
          </p:cNvPr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488950" y="1371600"/>
          <a:ext cx="2787650" cy="276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256" name="Visio" r:id="rId11" imgW="0" imgH="0" progId="Visio.Drawing.11">
                  <p:embed/>
                </p:oleObj>
              </mc:Choice>
              <mc:Fallback>
                <p:oleObj name="Visio" r:id="rId11" imgW="0" imgH="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" y="1371600"/>
                        <a:ext cx="2787650" cy="276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69" name="Rectangle 2">
            <a:extLst>
              <a:ext uri="{FF2B5EF4-FFF2-40B4-BE49-F238E27FC236}">
                <a16:creationId xmlns:a16="http://schemas.microsoft.com/office/drawing/2014/main" id="{013771AA-2439-4F4A-9C76-AF0AC1F0A81A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Let us Develop our Control Table</a:t>
            </a:r>
            <a:endParaRPr lang="en-GB" altLang="en-US"/>
          </a:p>
        </p:txBody>
      </p:sp>
      <p:graphicFrame>
        <p:nvGraphicFramePr>
          <p:cNvPr id="10" name="Group 6">
            <a:extLst>
              <a:ext uri="{FF2B5EF4-FFF2-40B4-BE49-F238E27FC236}">
                <a16:creationId xmlns:a16="http://schemas.microsoft.com/office/drawing/2014/main" id="{2495624A-00B2-7F4E-8DEB-BD3681390D60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1812925"/>
        </p:xfrm>
        <a:graphic>
          <a:graphicData uri="http://schemas.openxmlformats.org/drawingml/2006/table">
            <a:tbl>
              <a:tblPr/>
              <a:tblGrid>
                <a:gridCol w="98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5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E3B74A-7947-6C47-8C21-860F0A25BB0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3352800"/>
            <a:ext cx="7896225" cy="2986088"/>
          </a:xfrm>
        </p:spPr>
        <p:txBody>
          <a:bodyPr/>
          <a:lstStyle/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RegWrite:</a:t>
            </a:r>
            <a:r>
              <a:rPr lang="de-CH" b="1" dirty="0"/>
              <a:t>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r>
              <a:rPr lang="de-CH" dirty="0"/>
              <a:t> </a:t>
            </a:r>
            <a:r>
              <a:rPr lang="de-CH" dirty="0" err="1"/>
              <a:t>for</a:t>
            </a:r>
            <a:r>
              <a:rPr lang="de-CH" dirty="0"/>
              <a:t> </a:t>
            </a:r>
            <a:r>
              <a:rPr lang="de-CH" dirty="0" err="1"/>
              <a:t>the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</a:t>
            </a:r>
            <a:r>
              <a:rPr lang="de-CH" dirty="0" err="1"/>
              <a:t>file</a:t>
            </a:r>
            <a:endParaRPr lang="de-CH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RegDst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Write </a:t>
            </a:r>
            <a:r>
              <a:rPr lang="de-CH" dirty="0" err="1"/>
              <a:t>to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RD </a:t>
            </a:r>
            <a:r>
              <a:rPr lang="de-CH" dirty="0" err="1"/>
              <a:t>or</a:t>
            </a:r>
            <a:r>
              <a:rPr lang="de-CH" dirty="0"/>
              <a:t> RT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AluSrc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ALU </a:t>
            </a:r>
            <a:r>
              <a:rPr lang="de-CH" dirty="0" err="1"/>
              <a:t>input</a:t>
            </a:r>
            <a:r>
              <a:rPr lang="de-CH" dirty="0"/>
              <a:t> RT </a:t>
            </a:r>
            <a:r>
              <a:rPr lang="de-CH" dirty="0" err="1"/>
              <a:t>or</a:t>
            </a:r>
            <a:r>
              <a:rPr lang="de-CH" dirty="0"/>
              <a:t> immediate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MemWrite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endParaRPr lang="de-CH" b="1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MemtoReg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Register </a:t>
            </a:r>
            <a:r>
              <a:rPr lang="de-CH" dirty="0" err="1"/>
              <a:t>data</a:t>
            </a:r>
            <a:r>
              <a:rPr lang="de-CH" dirty="0"/>
              <a:t> in </a:t>
            </a:r>
            <a:r>
              <a:rPr lang="de-CH" dirty="0" err="1"/>
              <a:t>from</a:t>
            </a:r>
            <a:r>
              <a:rPr lang="de-CH" dirty="0"/>
              <a:t> Memory </a:t>
            </a:r>
            <a:r>
              <a:rPr lang="de-CH" dirty="0" err="1"/>
              <a:t>or</a:t>
            </a:r>
            <a:r>
              <a:rPr lang="de-CH" dirty="0"/>
              <a:t> ALU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ALUOp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	</a:t>
            </a:r>
            <a:r>
              <a:rPr lang="de-CH" dirty="0" err="1"/>
              <a:t>What</a:t>
            </a:r>
            <a:r>
              <a:rPr lang="de-CH" dirty="0"/>
              <a:t> </a:t>
            </a:r>
            <a:r>
              <a:rPr lang="de-CH" dirty="0" err="1"/>
              <a:t>operation</a:t>
            </a:r>
            <a:r>
              <a:rPr lang="de-CH" dirty="0"/>
              <a:t> </a:t>
            </a:r>
            <a:r>
              <a:rPr lang="de-CH" dirty="0" err="1"/>
              <a:t>does</a:t>
            </a:r>
            <a:r>
              <a:rPr lang="de-CH" dirty="0"/>
              <a:t> ALU do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017" name="Rectangle 2">
            <a:extLst>
              <a:ext uri="{FF2B5EF4-FFF2-40B4-BE49-F238E27FC236}">
                <a16:creationId xmlns:a16="http://schemas.microsoft.com/office/drawing/2014/main" id="{59D49D5C-E3F5-409D-B68E-F5A6BBBF82F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Let us Develop our Control Table</a:t>
            </a:r>
            <a:endParaRPr lang="en-GB" altLang="en-US"/>
          </a:p>
        </p:txBody>
      </p:sp>
      <p:graphicFrame>
        <p:nvGraphicFramePr>
          <p:cNvPr id="10" name="Group 6">
            <a:extLst>
              <a:ext uri="{FF2B5EF4-FFF2-40B4-BE49-F238E27FC236}">
                <a16:creationId xmlns:a16="http://schemas.microsoft.com/office/drawing/2014/main" id="{80FE0CC1-1C06-1747-A04C-B226B85CC272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1812925"/>
        </p:xfrm>
        <a:graphic>
          <a:graphicData uri="http://schemas.openxmlformats.org/drawingml/2006/table">
            <a:tbl>
              <a:tblPr/>
              <a:tblGrid>
                <a:gridCol w="98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5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R-type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000000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funct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035BE5-E468-D742-AD01-5265971E9D1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3352800"/>
            <a:ext cx="7896225" cy="2986088"/>
          </a:xfrm>
        </p:spPr>
        <p:txBody>
          <a:bodyPr/>
          <a:lstStyle/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RegWrite:</a:t>
            </a:r>
            <a:r>
              <a:rPr lang="de-CH" b="1" dirty="0"/>
              <a:t>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r>
              <a:rPr lang="de-CH" dirty="0"/>
              <a:t> </a:t>
            </a:r>
            <a:r>
              <a:rPr lang="de-CH" dirty="0" err="1"/>
              <a:t>for</a:t>
            </a:r>
            <a:r>
              <a:rPr lang="de-CH" dirty="0"/>
              <a:t> </a:t>
            </a:r>
            <a:r>
              <a:rPr lang="de-CH" dirty="0" err="1"/>
              <a:t>the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</a:t>
            </a:r>
            <a:r>
              <a:rPr lang="de-CH" dirty="0" err="1"/>
              <a:t>file</a:t>
            </a:r>
            <a:endParaRPr lang="de-CH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RegDst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Write </a:t>
            </a:r>
            <a:r>
              <a:rPr lang="de-CH" dirty="0" err="1"/>
              <a:t>to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RD </a:t>
            </a:r>
            <a:r>
              <a:rPr lang="de-CH" dirty="0" err="1"/>
              <a:t>or</a:t>
            </a:r>
            <a:r>
              <a:rPr lang="de-CH" dirty="0"/>
              <a:t> RT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AluSrc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ALU </a:t>
            </a:r>
            <a:r>
              <a:rPr lang="de-CH" dirty="0" err="1"/>
              <a:t>input</a:t>
            </a:r>
            <a:r>
              <a:rPr lang="de-CH" dirty="0"/>
              <a:t> RT </a:t>
            </a:r>
            <a:r>
              <a:rPr lang="de-CH" dirty="0" err="1"/>
              <a:t>or</a:t>
            </a:r>
            <a:r>
              <a:rPr lang="de-CH" dirty="0"/>
              <a:t> immediate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MemWrite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endParaRPr lang="de-CH" b="1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MemtoReg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Register </a:t>
            </a:r>
            <a:r>
              <a:rPr lang="de-CH" dirty="0" err="1"/>
              <a:t>data</a:t>
            </a:r>
            <a:r>
              <a:rPr lang="de-CH" dirty="0"/>
              <a:t> in </a:t>
            </a:r>
            <a:r>
              <a:rPr lang="de-CH" dirty="0" err="1"/>
              <a:t>from</a:t>
            </a:r>
            <a:r>
              <a:rPr lang="de-CH" dirty="0"/>
              <a:t> Memory </a:t>
            </a:r>
            <a:r>
              <a:rPr lang="de-CH" dirty="0" err="1"/>
              <a:t>or</a:t>
            </a:r>
            <a:r>
              <a:rPr lang="de-CH" dirty="0"/>
              <a:t> ALU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ALUOp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	</a:t>
            </a:r>
            <a:r>
              <a:rPr lang="de-CH" dirty="0" err="1"/>
              <a:t>What</a:t>
            </a:r>
            <a:r>
              <a:rPr lang="de-CH" dirty="0"/>
              <a:t> </a:t>
            </a:r>
            <a:r>
              <a:rPr lang="de-CH" dirty="0" err="1"/>
              <a:t>operation</a:t>
            </a:r>
            <a:r>
              <a:rPr lang="de-CH" dirty="0"/>
              <a:t> </a:t>
            </a:r>
            <a:r>
              <a:rPr lang="de-CH" dirty="0" err="1"/>
              <a:t>does</a:t>
            </a:r>
            <a:r>
              <a:rPr lang="de-CH" dirty="0"/>
              <a:t> ALU do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5" name="Rectangle 2">
            <a:extLst>
              <a:ext uri="{FF2B5EF4-FFF2-40B4-BE49-F238E27FC236}">
                <a16:creationId xmlns:a16="http://schemas.microsoft.com/office/drawing/2014/main" id="{F08969FB-2791-417F-B6DE-BB7482DBE16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Let us Develop our Control Table</a:t>
            </a:r>
            <a:endParaRPr lang="en-GB" altLang="en-US"/>
          </a:p>
        </p:txBody>
      </p:sp>
      <p:graphicFrame>
        <p:nvGraphicFramePr>
          <p:cNvPr id="10" name="Group 6">
            <a:extLst>
              <a:ext uri="{FF2B5EF4-FFF2-40B4-BE49-F238E27FC236}">
                <a16:creationId xmlns:a16="http://schemas.microsoft.com/office/drawing/2014/main" id="{F7C64ADE-6212-0949-B1DE-4BA37812D824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1812925"/>
        </p:xfrm>
        <a:graphic>
          <a:graphicData uri="http://schemas.openxmlformats.org/drawingml/2006/table">
            <a:tbl>
              <a:tblPr/>
              <a:tblGrid>
                <a:gridCol w="98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5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R-type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000000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funct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lw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100011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add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B4DA12-4960-BD44-AE21-B78D8242D35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3352800"/>
            <a:ext cx="7896225" cy="2986088"/>
          </a:xfrm>
        </p:spPr>
        <p:txBody>
          <a:bodyPr/>
          <a:lstStyle/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RegWrite:</a:t>
            </a:r>
            <a:r>
              <a:rPr lang="de-CH" b="1" dirty="0"/>
              <a:t>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r>
              <a:rPr lang="de-CH" dirty="0"/>
              <a:t> </a:t>
            </a:r>
            <a:r>
              <a:rPr lang="de-CH" dirty="0" err="1"/>
              <a:t>for</a:t>
            </a:r>
            <a:r>
              <a:rPr lang="de-CH" dirty="0"/>
              <a:t> </a:t>
            </a:r>
            <a:r>
              <a:rPr lang="de-CH" dirty="0" err="1"/>
              <a:t>the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</a:t>
            </a:r>
            <a:r>
              <a:rPr lang="de-CH" dirty="0" err="1"/>
              <a:t>file</a:t>
            </a:r>
            <a:endParaRPr lang="de-CH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RegDst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Write </a:t>
            </a:r>
            <a:r>
              <a:rPr lang="de-CH" dirty="0" err="1"/>
              <a:t>to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RD </a:t>
            </a:r>
            <a:r>
              <a:rPr lang="de-CH" dirty="0" err="1"/>
              <a:t>or</a:t>
            </a:r>
            <a:r>
              <a:rPr lang="de-CH" dirty="0"/>
              <a:t> RT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AluSrc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ALU </a:t>
            </a:r>
            <a:r>
              <a:rPr lang="de-CH" dirty="0" err="1"/>
              <a:t>input</a:t>
            </a:r>
            <a:r>
              <a:rPr lang="de-CH" dirty="0"/>
              <a:t> RT </a:t>
            </a:r>
            <a:r>
              <a:rPr lang="de-CH" dirty="0" err="1"/>
              <a:t>or</a:t>
            </a:r>
            <a:r>
              <a:rPr lang="de-CH" dirty="0"/>
              <a:t> immediate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MemWrite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endParaRPr lang="de-CH" b="1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MemtoReg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Register </a:t>
            </a:r>
            <a:r>
              <a:rPr lang="de-CH" dirty="0" err="1"/>
              <a:t>data</a:t>
            </a:r>
            <a:r>
              <a:rPr lang="de-CH" dirty="0"/>
              <a:t> in </a:t>
            </a:r>
            <a:r>
              <a:rPr lang="de-CH" dirty="0" err="1"/>
              <a:t>from</a:t>
            </a:r>
            <a:r>
              <a:rPr lang="de-CH" dirty="0"/>
              <a:t> Memory </a:t>
            </a:r>
            <a:r>
              <a:rPr lang="de-CH" dirty="0" err="1"/>
              <a:t>or</a:t>
            </a:r>
            <a:r>
              <a:rPr lang="de-CH" dirty="0"/>
              <a:t> ALU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ALUOp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	</a:t>
            </a:r>
            <a:r>
              <a:rPr lang="de-CH" dirty="0" err="1"/>
              <a:t>What</a:t>
            </a:r>
            <a:r>
              <a:rPr lang="de-CH" dirty="0"/>
              <a:t> </a:t>
            </a:r>
            <a:r>
              <a:rPr lang="de-CH" dirty="0" err="1"/>
              <a:t>operation</a:t>
            </a:r>
            <a:r>
              <a:rPr lang="de-CH" dirty="0"/>
              <a:t> </a:t>
            </a:r>
            <a:r>
              <a:rPr lang="de-CH" dirty="0" err="1"/>
              <a:t>does</a:t>
            </a:r>
            <a:r>
              <a:rPr lang="de-CH" dirty="0"/>
              <a:t> ALU do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3" name="Rectangle 2">
            <a:extLst>
              <a:ext uri="{FF2B5EF4-FFF2-40B4-BE49-F238E27FC236}">
                <a16:creationId xmlns:a16="http://schemas.microsoft.com/office/drawing/2014/main" id="{0B9A6514-51F4-45AB-9962-FEEFE1200B1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Let us Develop our Control Table</a:t>
            </a:r>
            <a:endParaRPr lang="en-GB" altLang="en-US"/>
          </a:p>
        </p:txBody>
      </p:sp>
      <p:graphicFrame>
        <p:nvGraphicFramePr>
          <p:cNvPr id="10" name="Group 6">
            <a:extLst>
              <a:ext uri="{FF2B5EF4-FFF2-40B4-BE49-F238E27FC236}">
                <a16:creationId xmlns:a16="http://schemas.microsoft.com/office/drawing/2014/main" id="{41128F11-0BFE-844E-A4E3-A0E8C1C87144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1812925"/>
        </p:xfrm>
        <a:graphic>
          <a:graphicData uri="http://schemas.openxmlformats.org/drawingml/2006/table">
            <a:tbl>
              <a:tblPr/>
              <a:tblGrid>
                <a:gridCol w="98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5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R-type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000000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funct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lw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100011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add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sw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101011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X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X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add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88757-F559-8C48-A948-886C050704B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3352800"/>
            <a:ext cx="7896225" cy="2986088"/>
          </a:xfrm>
        </p:spPr>
        <p:txBody>
          <a:bodyPr/>
          <a:lstStyle/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RegWrite:</a:t>
            </a:r>
            <a:r>
              <a:rPr lang="de-CH" b="1" dirty="0"/>
              <a:t>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r>
              <a:rPr lang="de-CH" dirty="0"/>
              <a:t> </a:t>
            </a:r>
            <a:r>
              <a:rPr lang="de-CH" dirty="0" err="1"/>
              <a:t>for</a:t>
            </a:r>
            <a:r>
              <a:rPr lang="de-CH" dirty="0"/>
              <a:t> </a:t>
            </a:r>
            <a:r>
              <a:rPr lang="de-CH" dirty="0" err="1"/>
              <a:t>the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</a:t>
            </a:r>
            <a:r>
              <a:rPr lang="de-CH" dirty="0" err="1"/>
              <a:t>file</a:t>
            </a:r>
            <a:endParaRPr lang="de-CH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RegDst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Write </a:t>
            </a:r>
            <a:r>
              <a:rPr lang="de-CH" dirty="0" err="1"/>
              <a:t>to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RD </a:t>
            </a:r>
            <a:r>
              <a:rPr lang="de-CH" dirty="0" err="1"/>
              <a:t>or</a:t>
            </a:r>
            <a:r>
              <a:rPr lang="de-CH" dirty="0"/>
              <a:t> RT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AluSrc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ALU </a:t>
            </a:r>
            <a:r>
              <a:rPr lang="de-CH" dirty="0" err="1"/>
              <a:t>input</a:t>
            </a:r>
            <a:r>
              <a:rPr lang="de-CH" dirty="0"/>
              <a:t> RT </a:t>
            </a:r>
            <a:r>
              <a:rPr lang="de-CH" dirty="0" err="1"/>
              <a:t>or</a:t>
            </a:r>
            <a:r>
              <a:rPr lang="de-CH" dirty="0"/>
              <a:t> immediate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MemWrite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endParaRPr lang="de-CH" b="1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MemtoReg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Register </a:t>
            </a:r>
            <a:r>
              <a:rPr lang="de-CH" dirty="0" err="1"/>
              <a:t>data</a:t>
            </a:r>
            <a:r>
              <a:rPr lang="de-CH" dirty="0"/>
              <a:t> in </a:t>
            </a:r>
            <a:r>
              <a:rPr lang="de-CH" dirty="0" err="1"/>
              <a:t>from</a:t>
            </a:r>
            <a:r>
              <a:rPr lang="de-CH" dirty="0"/>
              <a:t> Memory </a:t>
            </a:r>
            <a:r>
              <a:rPr lang="de-CH" dirty="0" err="1"/>
              <a:t>or</a:t>
            </a:r>
            <a:r>
              <a:rPr lang="de-CH" dirty="0"/>
              <a:t> ALU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ALUOp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	</a:t>
            </a:r>
            <a:r>
              <a:rPr lang="de-CH" dirty="0" err="1"/>
              <a:t>What</a:t>
            </a:r>
            <a:r>
              <a:rPr lang="de-CH" dirty="0"/>
              <a:t> </a:t>
            </a:r>
            <a:r>
              <a:rPr lang="de-CH" dirty="0" err="1"/>
              <a:t>operation</a:t>
            </a:r>
            <a:r>
              <a:rPr lang="de-CH" dirty="0"/>
              <a:t> </a:t>
            </a:r>
            <a:r>
              <a:rPr lang="de-CH" dirty="0" err="1"/>
              <a:t>does</a:t>
            </a:r>
            <a:r>
              <a:rPr lang="de-CH" dirty="0"/>
              <a:t> ALU do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1" name="Rectangle 2">
            <a:extLst>
              <a:ext uri="{FF2B5EF4-FFF2-40B4-BE49-F238E27FC236}">
                <a16:creationId xmlns:a16="http://schemas.microsoft.com/office/drawing/2014/main" id="{E94E8227-1B71-4259-8B9B-B1A5BF48DBD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More Control Signals</a:t>
            </a:r>
            <a:endParaRPr lang="en-GB" altLang="en-US"/>
          </a:p>
        </p:txBody>
      </p:sp>
      <p:graphicFrame>
        <p:nvGraphicFramePr>
          <p:cNvPr id="13" name="Group 6">
            <a:extLst>
              <a:ext uri="{FF2B5EF4-FFF2-40B4-BE49-F238E27FC236}">
                <a16:creationId xmlns:a16="http://schemas.microsoft.com/office/drawing/2014/main" id="{23846777-AE83-5147-870F-177A7A4993B0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2270125"/>
        </p:xfrm>
        <a:graphic>
          <a:graphicData uri="http://schemas.openxmlformats.org/drawingml/2006/table">
            <a:tbl>
              <a:tblPr/>
              <a:tblGrid>
                <a:gridCol w="1050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4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78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78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Branch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R-type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000000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funct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lw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100011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add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sw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101011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add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beq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000100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sub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929AC5-57D1-E64E-B6D1-02F9B4F216F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3962400"/>
            <a:ext cx="7896225" cy="2376488"/>
          </a:xfrm>
        </p:spPr>
        <p:txBody>
          <a:bodyPr/>
          <a:lstStyle/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New Control Signal</a:t>
            </a:r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Branch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en-US" dirty="0"/>
              <a:t> 	Are we jumping or not ?</a:t>
            </a:r>
          </a:p>
        </p:txBody>
      </p:sp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7" name="Rectangle 2">
            <a:extLst>
              <a:ext uri="{FF2B5EF4-FFF2-40B4-BE49-F238E27FC236}">
                <a16:creationId xmlns:a16="http://schemas.microsoft.com/office/drawing/2014/main" id="{1DB193B8-A0C7-4308-AA50-8FBF187ACFF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Unit: Main Decoder</a:t>
            </a:r>
          </a:p>
        </p:txBody>
      </p:sp>
      <p:graphicFrame>
        <p:nvGraphicFramePr>
          <p:cNvPr id="1487878" name="Group 6">
            <a:extLst>
              <a:ext uri="{FF2B5EF4-FFF2-40B4-BE49-F238E27FC236}">
                <a16:creationId xmlns:a16="http://schemas.microsoft.com/office/drawing/2014/main" id="{F01AD5C7-FF44-3C4C-BCE4-981FD82FACD5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396875" y="1362075"/>
          <a:ext cx="7896225" cy="2270125"/>
        </p:xfrm>
        <a:graphic>
          <a:graphicData uri="http://schemas.openxmlformats.org/drawingml/2006/table">
            <a:tbl>
              <a:tblPr/>
              <a:tblGrid>
                <a:gridCol w="974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6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78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78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78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Branch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R-type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000000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lw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100011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sw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101011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beq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000100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65264" name="Content Placeholder 3">
            <a:extLst>
              <a:ext uri="{FF2B5EF4-FFF2-40B4-BE49-F238E27FC236}">
                <a16:creationId xmlns:a16="http://schemas.microsoft.com/office/drawing/2014/main" id="{AFC56116-A724-4913-BD5F-DDBE6C9D7299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2147888" y="3886200"/>
          <a:ext cx="4410075" cy="245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68" name="VISIO" r:id="rId10" imgW="0" imgH="0" progId="Visio.Drawing.6">
                  <p:embed/>
                </p:oleObj>
              </mc:Choice>
              <mc:Fallback>
                <p:oleObj name="VISIO" r:id="rId10" imgW="0" imgH="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7888" y="3886200"/>
                        <a:ext cx="4410075" cy="245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5265" name="Rectangle 3">
            <a:extLst>
              <a:ext uri="{FF2B5EF4-FFF2-40B4-BE49-F238E27FC236}">
                <a16:creationId xmlns:a16="http://schemas.microsoft.com/office/drawing/2014/main" id="{46A4CD01-AAB0-4B44-919E-B7609D684DA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de-DE" altLang="en-US" sz="3200" b="0">
              <a:solidFill>
                <a:srgbClr val="000000"/>
              </a:solidFill>
            </a:endParaRPr>
          </a:p>
        </p:txBody>
      </p:sp>
      <p:sp>
        <p:nvSpPr>
          <p:cNvPr id="265266" name="Rectangle 4">
            <a:extLst>
              <a:ext uri="{FF2B5EF4-FFF2-40B4-BE49-F238E27FC236}">
                <a16:creationId xmlns:a16="http://schemas.microsoft.com/office/drawing/2014/main" id="{8E90664F-F370-4DB0-874B-556D257E4FA9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65267" name="Rectangle 5">
            <a:extLst>
              <a:ext uri="{FF2B5EF4-FFF2-40B4-BE49-F238E27FC236}">
                <a16:creationId xmlns:a16="http://schemas.microsoft.com/office/drawing/2014/main" id="{86225558-E9E3-4DF0-AC73-7EFE67288FCD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Title 1">
            <a:extLst>
              <a:ext uri="{FF2B5EF4-FFF2-40B4-BE49-F238E27FC236}">
                <a16:creationId xmlns:a16="http://schemas.microsoft.com/office/drawing/2014/main" id="{5EE1EDD4-2607-4425-BD4F-B7FE5F5DBF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ISA vs. Microarchitecture</a:t>
            </a:r>
          </a:p>
        </p:txBody>
      </p:sp>
      <p:sp>
        <p:nvSpPr>
          <p:cNvPr id="120834" name="Content Placeholder 24">
            <a:extLst>
              <a:ext uri="{FF2B5EF4-FFF2-40B4-BE49-F238E27FC236}">
                <a16:creationId xmlns:a16="http://schemas.microsoft.com/office/drawing/2014/main" id="{A488F0CD-A777-45C1-BA1D-E313C99311D4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228600" y="1173163"/>
            <a:ext cx="6537325" cy="487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ISA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Agreed upon interface between software and hardware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SW/compiler assumes, HW promises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What the software writer needs to know to write and debug system/user programs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Microarchitecture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Specific implementation of an ISA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Not visible to the software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Microprocessor</a:t>
            </a:r>
          </a:p>
          <a:p>
            <a:pPr lvl="1"/>
            <a:r>
              <a:rPr lang="en-US" altLang="en-US" b="1">
                <a:ea typeface="ＭＳ Ｐゴシック" panose="020B0600070205080204" pitchFamily="34" charset="-128"/>
              </a:rPr>
              <a:t>ISA, uarch</a:t>
            </a:r>
            <a:r>
              <a:rPr lang="en-US" altLang="en-US">
                <a:ea typeface="ＭＳ Ｐゴシック" panose="020B0600070205080204" pitchFamily="34" charset="-128"/>
              </a:rPr>
              <a:t>, circuits</a:t>
            </a:r>
          </a:p>
          <a:p>
            <a:pPr lvl="1"/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Architecture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= ISA + microarchitecture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0835" name="Slide Number Placeholder 3">
            <a:extLst>
              <a:ext uri="{FF2B5EF4-FFF2-40B4-BE49-F238E27FC236}">
                <a16:creationId xmlns:a16="http://schemas.microsoft.com/office/drawing/2014/main" id="{224A7625-1DC6-48D1-BD9C-A562B7AC96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FAB5CBA5-2094-4A54-BA88-21FB95AE55C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20836" name="Text Box 4">
            <a:extLst>
              <a:ext uri="{FF2B5EF4-FFF2-40B4-BE49-F238E27FC236}">
                <a16:creationId xmlns:a16="http://schemas.microsoft.com/office/drawing/2014/main" id="{9D77072F-A49D-47C3-832A-1FEBB5EFF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5925" y="3408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Microarchitecture</a:t>
            </a:r>
          </a:p>
        </p:txBody>
      </p:sp>
      <p:sp>
        <p:nvSpPr>
          <p:cNvPr id="41" name="Text Box 5">
            <a:extLst>
              <a:ext uri="{FF2B5EF4-FFF2-40B4-BE49-F238E27FC236}">
                <a16:creationId xmlns:a16="http://schemas.microsoft.com/office/drawing/2014/main" id="{D6163A1D-8F12-4C3B-8895-C7137AB3EDE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3027363"/>
            <a:ext cx="19462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ISA</a:t>
            </a:r>
          </a:p>
        </p:txBody>
      </p:sp>
      <p:sp>
        <p:nvSpPr>
          <p:cNvPr id="120838" name="Text Box 6">
            <a:extLst>
              <a:ext uri="{FF2B5EF4-FFF2-40B4-BE49-F238E27FC236}">
                <a16:creationId xmlns:a16="http://schemas.microsoft.com/office/drawing/2014/main" id="{D24B894C-FC95-4A9E-ACEC-BC2A27B71EB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2646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Program</a:t>
            </a:r>
          </a:p>
        </p:txBody>
      </p:sp>
      <p:sp>
        <p:nvSpPr>
          <p:cNvPr id="120839" name="Text Box 7">
            <a:extLst>
              <a:ext uri="{FF2B5EF4-FFF2-40B4-BE49-F238E27FC236}">
                <a16:creationId xmlns:a16="http://schemas.microsoft.com/office/drawing/2014/main" id="{6CA0119E-0518-4F77-813F-89085E7A270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2265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Algorithm</a:t>
            </a:r>
          </a:p>
        </p:txBody>
      </p:sp>
      <p:sp>
        <p:nvSpPr>
          <p:cNvPr id="120840" name="Text Box 8">
            <a:extLst>
              <a:ext uri="{FF2B5EF4-FFF2-40B4-BE49-F238E27FC236}">
                <a16:creationId xmlns:a16="http://schemas.microsoft.com/office/drawing/2014/main" id="{0D9767D4-57F5-4387-8A0B-B744C5E8486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1884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120841" name="Text Box 9">
            <a:extLst>
              <a:ext uri="{FF2B5EF4-FFF2-40B4-BE49-F238E27FC236}">
                <a16:creationId xmlns:a16="http://schemas.microsoft.com/office/drawing/2014/main" id="{BAB8E1E0-FFCE-4D95-ADC5-225497B01B9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3789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Circuits</a:t>
            </a:r>
          </a:p>
        </p:txBody>
      </p:sp>
      <p:sp>
        <p:nvSpPr>
          <p:cNvPr id="120842" name="Text Box 10">
            <a:extLst>
              <a:ext uri="{FF2B5EF4-FFF2-40B4-BE49-F238E27FC236}">
                <a16:creationId xmlns:a16="http://schemas.microsoft.com/office/drawing/2014/main" id="{824353BE-4ED6-4C51-902D-ED76B8EDD0A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4170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Electrons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1" name="Rectangle 2">
            <a:extLst>
              <a:ext uri="{FF2B5EF4-FFF2-40B4-BE49-F238E27FC236}">
                <a16:creationId xmlns:a16="http://schemas.microsoft.com/office/drawing/2014/main" id="{5DA991AB-B797-40DA-AEEF-9F343ED5BCC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 Example: </a:t>
            </a:r>
            <a:r>
              <a:rPr lang="en-US" altLang="en-US">
                <a:latin typeface="Consolas" panose="020B0609020204030204" pitchFamily="49" charset="0"/>
              </a:rPr>
              <a:t>or</a:t>
            </a:r>
          </a:p>
        </p:txBody>
      </p:sp>
      <p:graphicFrame>
        <p:nvGraphicFramePr>
          <p:cNvPr id="266242" name="Object 2">
            <a:extLst>
              <a:ext uri="{FF2B5EF4-FFF2-40B4-BE49-F238E27FC236}">
                <a16:creationId xmlns:a16="http://schemas.microsoft.com/office/drawing/2014/main" id="{17063F28-13CD-4ADF-8611-7DE1501F2E4D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0" y="1649413"/>
          <a:ext cx="7997825" cy="452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44" name="VISIO" r:id="rId7" imgW="0" imgH="0" progId="Visio.Drawing.6">
                  <p:embed/>
                </p:oleObj>
              </mc:Choice>
              <mc:Fallback>
                <p:oleObj name="VISIO" r:id="rId7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49413"/>
                        <a:ext cx="7997825" cy="4522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43" name="Rectangle 3">
            <a:extLst>
              <a:ext uri="{FF2B5EF4-FFF2-40B4-BE49-F238E27FC236}">
                <a16:creationId xmlns:a16="http://schemas.microsoft.com/office/drawing/2014/main" id="{DA3B9BF2-7B21-4F8E-B4D3-481D3646D947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de-DE" altLang="en-US" sz="3200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5" name="Rectangle 2">
            <a:extLst>
              <a:ext uri="{FF2B5EF4-FFF2-40B4-BE49-F238E27FC236}">
                <a16:creationId xmlns:a16="http://schemas.microsoft.com/office/drawing/2014/main" id="{A6A92747-8CDE-4FB6-BDA5-04FC4E5A5B5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Extended Functionality: </a:t>
            </a:r>
            <a:r>
              <a:rPr lang="en-US" altLang="en-US">
                <a:latin typeface="Consolas" panose="020B0609020204030204" pitchFamily="49" charset="0"/>
              </a:rPr>
              <a:t>addi</a:t>
            </a:r>
          </a:p>
        </p:txBody>
      </p:sp>
      <p:graphicFrame>
        <p:nvGraphicFramePr>
          <p:cNvPr id="267266" name="Object 2">
            <a:extLst>
              <a:ext uri="{FF2B5EF4-FFF2-40B4-BE49-F238E27FC236}">
                <a16:creationId xmlns:a16="http://schemas.microsoft.com/office/drawing/2014/main" id="{14F09041-314F-471B-81B9-9022E7CF3246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38150" y="1377950"/>
          <a:ext cx="7785100" cy="433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70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150" y="1377950"/>
                        <a:ext cx="7785100" cy="433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D679695-7D77-9142-972B-EA00C7E4E38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5715000"/>
            <a:ext cx="7896225" cy="623888"/>
          </a:xfrm>
        </p:spPr>
        <p:txBody>
          <a:bodyPr/>
          <a:lstStyle/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No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de-CH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change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de-CH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to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de-CH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datapath</a:t>
            </a:r>
            <a:endParaRPr lang="de-CH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7268" name="Rectangle 4">
            <a:extLst>
              <a:ext uri="{FF2B5EF4-FFF2-40B4-BE49-F238E27FC236}">
                <a16:creationId xmlns:a16="http://schemas.microsoft.com/office/drawing/2014/main" id="{F1296119-A4D6-4E0A-8D3E-009BAB4DFED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67269" name="Rectangle 5">
            <a:extLst>
              <a:ext uri="{FF2B5EF4-FFF2-40B4-BE49-F238E27FC236}">
                <a16:creationId xmlns:a16="http://schemas.microsoft.com/office/drawing/2014/main" id="{F852CE9B-F9DB-478E-BEB4-1E23AA0F6FF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1" name="Rectangle 2">
            <a:extLst>
              <a:ext uri="{FF2B5EF4-FFF2-40B4-BE49-F238E27FC236}">
                <a16:creationId xmlns:a16="http://schemas.microsoft.com/office/drawing/2014/main" id="{EEE1D4D1-EB29-458C-A6F4-D888352E39B9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Unit: </a:t>
            </a:r>
            <a:r>
              <a:rPr lang="en-US" altLang="en-US">
                <a:latin typeface="Consolas" panose="020B0609020204030204" pitchFamily="49" charset="0"/>
              </a:rPr>
              <a:t>addi</a:t>
            </a:r>
          </a:p>
        </p:txBody>
      </p:sp>
      <p:graphicFrame>
        <p:nvGraphicFramePr>
          <p:cNvPr id="1495046" name="Group 6">
            <a:extLst>
              <a:ext uri="{FF2B5EF4-FFF2-40B4-BE49-F238E27FC236}">
                <a16:creationId xmlns:a16="http://schemas.microsoft.com/office/drawing/2014/main" id="{91E3F0AB-F388-D643-94B2-4AAE2AEF126A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2727325"/>
        </p:xfrm>
        <a:graphic>
          <a:graphicData uri="http://schemas.openxmlformats.org/drawingml/2006/table">
            <a:tbl>
              <a:tblPr/>
              <a:tblGrid>
                <a:gridCol w="877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1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26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78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78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78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Branch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R-type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000000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lw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100011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sw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101011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56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beq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000100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addi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001000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81337" name="Rectangle 3">
            <a:extLst>
              <a:ext uri="{FF2B5EF4-FFF2-40B4-BE49-F238E27FC236}">
                <a16:creationId xmlns:a16="http://schemas.microsoft.com/office/drawing/2014/main" id="{2E45D6DA-8C27-48E5-9B03-06CDE3DA8AD8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de-DE" altLang="en-US" sz="3200" b="0">
              <a:solidFill>
                <a:srgbClr val="000000"/>
              </a:solidFill>
            </a:endParaRPr>
          </a:p>
        </p:txBody>
      </p:sp>
      <p:sp>
        <p:nvSpPr>
          <p:cNvPr id="481338" name="Rectangle 4">
            <a:extLst>
              <a:ext uri="{FF2B5EF4-FFF2-40B4-BE49-F238E27FC236}">
                <a16:creationId xmlns:a16="http://schemas.microsoft.com/office/drawing/2014/main" id="{5102F96C-587E-4AF7-A0F3-4A0A40B2D283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81339" name="Rectangle 5">
            <a:extLst>
              <a:ext uri="{FF2B5EF4-FFF2-40B4-BE49-F238E27FC236}">
                <a16:creationId xmlns:a16="http://schemas.microsoft.com/office/drawing/2014/main" id="{1C3709F1-B6A1-4C71-ABED-AA186D6B997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9" name="Rectangle 2">
            <a:extLst>
              <a:ext uri="{FF2B5EF4-FFF2-40B4-BE49-F238E27FC236}">
                <a16:creationId xmlns:a16="http://schemas.microsoft.com/office/drawing/2014/main" id="{B2ED72A4-6006-4258-B53E-968E72A0AEB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68290" name="Rectangle 3">
            <a:extLst>
              <a:ext uri="{FF2B5EF4-FFF2-40B4-BE49-F238E27FC236}">
                <a16:creationId xmlns:a16="http://schemas.microsoft.com/office/drawing/2014/main" id="{54B18247-3B04-40E6-9287-2DBD4BBBFEE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Extended Functionality: </a:t>
            </a:r>
            <a:r>
              <a:rPr lang="en-US" altLang="en-US">
                <a:latin typeface="Consolas" panose="020B0609020204030204" pitchFamily="49" charset="0"/>
              </a:rPr>
              <a:t>j</a:t>
            </a:r>
          </a:p>
        </p:txBody>
      </p:sp>
      <p:graphicFrame>
        <p:nvGraphicFramePr>
          <p:cNvPr id="268291" name="Object 2">
            <a:extLst>
              <a:ext uri="{FF2B5EF4-FFF2-40B4-BE49-F238E27FC236}">
                <a16:creationId xmlns:a16="http://schemas.microsoft.com/office/drawing/2014/main" id="{A6E402A6-8FB8-4BC2-9CBD-8B16F836E1BA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0" y="1430338"/>
          <a:ext cx="8077200" cy="466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293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30338"/>
                        <a:ext cx="8077200" cy="466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8292" name="Rectangle 5">
            <a:extLst>
              <a:ext uri="{FF2B5EF4-FFF2-40B4-BE49-F238E27FC236}">
                <a16:creationId xmlns:a16="http://schemas.microsoft.com/office/drawing/2014/main" id="{5B2647FF-6C49-4247-AD1F-11AD9692FB16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3" name="Rectangle 2">
            <a:extLst>
              <a:ext uri="{FF2B5EF4-FFF2-40B4-BE49-F238E27FC236}">
                <a16:creationId xmlns:a16="http://schemas.microsoft.com/office/drawing/2014/main" id="{367C7156-73CE-4639-B339-35FBAB995E39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Unit: Main Decoder</a:t>
            </a:r>
          </a:p>
        </p:txBody>
      </p:sp>
      <p:graphicFrame>
        <p:nvGraphicFramePr>
          <p:cNvPr id="1497184" name="Group 96">
            <a:extLst>
              <a:ext uri="{FF2B5EF4-FFF2-40B4-BE49-F238E27FC236}">
                <a16:creationId xmlns:a16="http://schemas.microsoft.com/office/drawing/2014/main" id="{8D0AFE14-29BB-024A-BA82-056D6837C6E8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2727325"/>
        </p:xfrm>
        <a:graphic>
          <a:graphicData uri="http://schemas.openxmlformats.org/drawingml/2006/table">
            <a:tbl>
              <a:tblPr/>
              <a:tblGrid>
                <a:gridCol w="893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1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75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461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35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Branch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Jump</a:t>
                      </a:r>
                      <a:endParaRPr kumimoji="0" lang="en-US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R-type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000000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lw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100011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sw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101011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56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beq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000100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j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000100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XX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84415" name="Rectangle 4">
            <a:extLst>
              <a:ext uri="{FF2B5EF4-FFF2-40B4-BE49-F238E27FC236}">
                <a16:creationId xmlns:a16="http://schemas.microsoft.com/office/drawing/2014/main" id="{8EDCD545-223F-41DD-AE57-D548097990B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84416" name="Rectangle 5">
            <a:extLst>
              <a:ext uri="{FF2B5EF4-FFF2-40B4-BE49-F238E27FC236}">
                <a16:creationId xmlns:a16="http://schemas.microsoft.com/office/drawing/2014/main" id="{893F1A57-05CC-42AD-A178-8FF3C8F7779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3" name="Rectangle 2">
            <a:extLst>
              <a:ext uri="{FF2B5EF4-FFF2-40B4-BE49-F238E27FC236}">
                <a16:creationId xmlns:a16="http://schemas.microsoft.com/office/drawing/2014/main" id="{70FE3683-5923-4393-88D0-052E504AEE4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52400" y="152400"/>
            <a:ext cx="90678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Review: Complete Single-Cycle Processor (H&amp;H)</a:t>
            </a:r>
          </a:p>
        </p:txBody>
      </p:sp>
      <p:graphicFrame>
        <p:nvGraphicFramePr>
          <p:cNvPr id="269314" name="Object 2">
            <a:extLst>
              <a:ext uri="{FF2B5EF4-FFF2-40B4-BE49-F238E27FC236}">
                <a16:creationId xmlns:a16="http://schemas.microsoft.com/office/drawing/2014/main" id="{39D5CD54-3C64-4265-861C-42B0D3BF1E94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18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9315" name="Rectangle 3">
            <a:extLst>
              <a:ext uri="{FF2B5EF4-FFF2-40B4-BE49-F238E27FC236}">
                <a16:creationId xmlns:a16="http://schemas.microsoft.com/office/drawing/2014/main" id="{F28AA4B4-0168-4EAD-B32E-FAA762F0796E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SzTx/>
              <a:buFontTx/>
              <a:buChar char="•"/>
            </a:pPr>
            <a:endParaRPr lang="de-DE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69316" name="Rectangle 4">
            <a:extLst>
              <a:ext uri="{FF2B5EF4-FFF2-40B4-BE49-F238E27FC236}">
                <a16:creationId xmlns:a16="http://schemas.microsoft.com/office/drawing/2014/main" id="{085DD8DB-FB9D-4B82-A0A5-6394E205EC77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9317" name="Slide Number Placeholder 1">
            <a:extLst>
              <a:ext uri="{FF2B5EF4-FFF2-40B4-BE49-F238E27FC236}">
                <a16:creationId xmlns:a16="http://schemas.microsoft.com/office/drawing/2014/main" id="{CD8F5AEA-2641-430F-8731-ABB44F7AD1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57F908C-0DBA-4C29-B3F8-E7E137DB6548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245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5" name="Title 4">
            <a:extLst>
              <a:ext uri="{FF2B5EF4-FFF2-40B4-BE49-F238E27FC236}">
                <a16:creationId xmlns:a16="http://schemas.microsoft.com/office/drawing/2014/main" id="{99EC3814-7659-4FB8-A985-B54B0AD3D6D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Bit More on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		Performance Analysis</a:t>
            </a:r>
          </a:p>
        </p:txBody>
      </p:sp>
      <p:sp>
        <p:nvSpPr>
          <p:cNvPr id="487426" name="Subtitle 5">
            <a:extLst>
              <a:ext uri="{FF2B5EF4-FFF2-40B4-BE49-F238E27FC236}">
                <a16:creationId xmlns:a16="http://schemas.microsoft.com/office/drawing/2014/main" id="{22F763D7-66CD-43D8-8008-26011A946F1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49" name="Rectangle 2">
            <a:extLst>
              <a:ext uri="{FF2B5EF4-FFF2-40B4-BE49-F238E27FC236}">
                <a16:creationId xmlns:a16="http://schemas.microsoft.com/office/drawing/2014/main" id="{029CF9A5-1315-48C2-AE40-564251125AC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488450" name="Rectangle 3">
            <a:extLst>
              <a:ext uri="{FF2B5EF4-FFF2-40B4-BE49-F238E27FC236}">
                <a16:creationId xmlns:a16="http://schemas.microsoft.com/office/drawing/2014/main" id="{479CF64C-0C70-49F4-B97F-70A9FB97326D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How fast is my program?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Each instruction needs to be executed.</a:t>
            </a:r>
          </a:p>
          <a:p>
            <a:pPr eaLnBrk="1" hangingPunct="1">
              <a:lnSpc>
                <a:spcPct val="90000"/>
              </a:lnSpc>
            </a:pPr>
            <a:endParaRPr lang="en-US" altLang="en-US" sz="140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000"/>
          </a:p>
        </p:txBody>
      </p:sp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7" name="Rectangle 2">
            <a:extLst>
              <a:ext uri="{FF2B5EF4-FFF2-40B4-BE49-F238E27FC236}">
                <a16:creationId xmlns:a16="http://schemas.microsoft.com/office/drawing/2014/main" id="{428838E2-3B08-46D9-ADB6-DC959011553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2D0D0694-F34B-7245-A5BF-A492C6A4262D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How fast is my program?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Each instruction needs to be executed.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So how fast are my instructions 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Instructions are realized on the hardware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They can take one or more clock cycles to complete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Cycles per Instruction = CPI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5" name="Rectangle 2">
            <a:extLst>
              <a:ext uri="{FF2B5EF4-FFF2-40B4-BE49-F238E27FC236}">
                <a16:creationId xmlns:a16="http://schemas.microsoft.com/office/drawing/2014/main" id="{AA2B59BE-4B39-4989-B714-A0DCA5CC127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896315E8-E931-C145-9E10-DB7C602115E5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How fast is my program?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Each instruction needs to be executed.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So how fast are my instructions 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Instructions are realized on the hardware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They can take one or more clock cycles to complete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Cycles per Instruction = CPI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How much time is one clock cycle?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critical path determines how much time  one cycle requires =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clock period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1/clock period =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clock frequency </a:t>
            </a:r>
            <a:r>
              <a:rPr lang="en-US" dirty="0"/>
              <a:t>= how many cycles can be done each second.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Title 1">
            <a:extLst>
              <a:ext uri="{FF2B5EF4-FFF2-40B4-BE49-F238E27FC236}">
                <a16:creationId xmlns:a16="http://schemas.microsoft.com/office/drawing/2014/main" id="{FAEDEF47-E78C-4D83-993B-571DCC208E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ISA vs. Microarchitecture</a:t>
            </a:r>
          </a:p>
        </p:txBody>
      </p:sp>
      <p:sp>
        <p:nvSpPr>
          <p:cNvPr id="64514" name="Content Placeholder 2">
            <a:extLst>
              <a:ext uri="{FF2B5EF4-FFF2-40B4-BE49-F238E27FC236}">
                <a16:creationId xmlns:a16="http://schemas.microsoft.com/office/drawing/2014/main" id="{E34429E0-CEB8-484D-B5A9-5D3830628E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0170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part of ISA vs. Uarch?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Gas pedal: interface for </a:t>
            </a:r>
            <a:r>
              <a:rPr lang="ja-JP" altLang="en-US" sz="2000">
                <a:ea typeface="ＭＳ Ｐゴシック" panose="020B0600070205080204" pitchFamily="34" charset="-128"/>
              </a:rPr>
              <a:t>“</a:t>
            </a:r>
            <a:r>
              <a:rPr lang="en-US" altLang="ja-JP" sz="2000">
                <a:ea typeface="ＭＳ Ｐゴシック" panose="020B0600070205080204" pitchFamily="34" charset="-128"/>
              </a:rPr>
              <a:t>acceleration</a:t>
            </a:r>
            <a:r>
              <a:rPr lang="ja-JP" altLang="en-US" sz="2000">
                <a:ea typeface="ＭＳ Ｐゴシック" panose="020B0600070205080204" pitchFamily="34" charset="-128"/>
              </a:rPr>
              <a:t>”</a:t>
            </a:r>
            <a:endParaRPr lang="en-US" altLang="ja-JP" sz="200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Internals of the engine: implement </a:t>
            </a:r>
            <a:r>
              <a:rPr lang="ja-JP" altLang="en-US" sz="2000">
                <a:ea typeface="ＭＳ Ｐゴシック" panose="020B0600070205080204" pitchFamily="34" charset="-128"/>
              </a:rPr>
              <a:t>“</a:t>
            </a:r>
            <a:r>
              <a:rPr lang="en-US" altLang="ja-JP" sz="2000">
                <a:ea typeface="ＭＳ Ｐゴシック" panose="020B0600070205080204" pitchFamily="34" charset="-128"/>
              </a:rPr>
              <a:t>acceleration</a:t>
            </a:r>
            <a:r>
              <a:rPr lang="ja-JP" altLang="en-US" sz="2000">
                <a:ea typeface="ＭＳ Ｐゴシック" panose="020B0600070205080204" pitchFamily="34" charset="-128"/>
              </a:rPr>
              <a:t>”</a:t>
            </a:r>
            <a:endParaRPr lang="en-US" altLang="ja-JP" sz="2000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Implementation (uarch) can be various as long as it satisfies the specification (ISA)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Add instruction vs. Adder implementation</a:t>
            </a:r>
          </a:p>
          <a:p>
            <a:pPr lvl="2"/>
            <a:r>
              <a:rPr lang="en-US" altLang="en-US" sz="1800">
                <a:ea typeface="ＭＳ Ｐゴシック" panose="020B0600070205080204" pitchFamily="34" charset="-128"/>
              </a:rPr>
              <a:t>Bit serial, ripple carry, carry lookahead adders are all part of microarchitecture </a:t>
            </a:r>
            <a:r>
              <a:rPr lang="en-US" altLang="en-US" sz="1800" b="1">
                <a:solidFill>
                  <a:srgbClr val="FF0000"/>
                </a:solidFill>
                <a:ea typeface="ＭＳ Ｐゴシック" panose="020B0600070205080204" pitchFamily="34" charset="-128"/>
              </a:rPr>
              <a:t>(see H&amp;H Chapter 5.2.1)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x86 ISA has many implementations: 286, 386, 486, Pentium, Pentium Pro, Pentium 4, Core, Kaby Lake, Coffee Lake, …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Microarchitecture usually changes faster than ISA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Few ISAs (x86, ARM, SPARC, MIPS, Alpha, RISC-V) but many uarchs</a:t>
            </a:r>
          </a:p>
          <a:p>
            <a:pPr lvl="1"/>
            <a:r>
              <a:rPr lang="en-US" altLang="en-US" sz="2000" i="1">
                <a:ea typeface="ＭＳ Ｐゴシック" panose="020B0600070205080204" pitchFamily="34" charset="-128"/>
              </a:rPr>
              <a:t>Why?</a:t>
            </a:r>
          </a:p>
        </p:txBody>
      </p:sp>
      <p:sp>
        <p:nvSpPr>
          <p:cNvPr id="122883" name="Slide Number Placeholder 3">
            <a:extLst>
              <a:ext uri="{FF2B5EF4-FFF2-40B4-BE49-F238E27FC236}">
                <a16:creationId xmlns:a16="http://schemas.microsoft.com/office/drawing/2014/main" id="{BB463D06-A216-43EC-861F-40DC7ACFEE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225A7E2-6201-4EC6-96C2-9300BE1198B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3" name="Title 1">
            <a:extLst>
              <a:ext uri="{FF2B5EF4-FFF2-40B4-BE49-F238E27FC236}">
                <a16:creationId xmlns:a16="http://schemas.microsoft.com/office/drawing/2014/main" id="{51A3967A-F185-4EB8-9B6F-6CCF987416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Performance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E7269-4A2D-4049-AC2A-AEBDC2799D4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Execution time of an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{CPI}  x  {clock cycle time} </a:t>
            </a:r>
          </a:p>
          <a:p>
            <a:pPr lvl="1"/>
            <a:endParaRPr lang="en-US" altLang="en-US" sz="400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Execution time of a program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Sum over all instructions [{CPI}  x  {clock cycle time}]</a:t>
            </a:r>
          </a:p>
          <a:p>
            <a:pPr lvl="1"/>
            <a:r>
              <a:rPr lang="en-US" altLang="en-US" sz="2100" b="1">
                <a:solidFill>
                  <a:srgbClr val="008000"/>
                </a:solidFill>
                <a:ea typeface="ＭＳ Ｐゴシック" panose="020B0600070205080204" pitchFamily="34" charset="-128"/>
              </a:rPr>
              <a:t>{# of instructions}  x  {Average CPI}  x  {clock cycle time}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94595" name="Slide Number Placeholder 3">
            <a:extLst>
              <a:ext uri="{FF2B5EF4-FFF2-40B4-BE49-F238E27FC236}">
                <a16:creationId xmlns:a16="http://schemas.microsoft.com/office/drawing/2014/main" id="{0757296D-BDFF-4BD9-AAF9-D7568CF2C2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007C4EC-0423-495D-924B-27650CD71A5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250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7" name="Rectangle 2">
            <a:extLst>
              <a:ext uri="{FF2B5EF4-FFF2-40B4-BE49-F238E27FC236}">
                <a16:creationId xmlns:a16="http://schemas.microsoft.com/office/drawing/2014/main" id="{6CCD37D9-8D7C-4A70-A021-4AA0B433FC2A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B873E666-8A72-E440-BBC4-93FCD7114AD8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Now as a general formula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program consists of executing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instructions.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processor needs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CPI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cycles for each instruction.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maximum clock speed of the processor is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f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and the clock period is therefore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en-US" dirty="0"/>
              <a:t>=1/f</a:t>
            </a:r>
            <a:endParaRPr lang="en-US" sz="1400" b="1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5" name="Rectangle 2">
            <a:extLst>
              <a:ext uri="{FF2B5EF4-FFF2-40B4-BE49-F238E27FC236}">
                <a16:creationId xmlns:a16="http://schemas.microsoft.com/office/drawing/2014/main" id="{EE6BED28-6FB4-4620-B39D-82B18F904F0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708337C0-F24F-AA45-B75E-C1D5625CC225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Now as a general formula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program consists of executing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instructions.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processor needs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CPI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cycles for each instruction.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maximum clock speed of the processor is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f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and the clock period is therefore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en-US" dirty="0"/>
              <a:t>=1/f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program will execute in </a:t>
            </a:r>
          </a:p>
          <a:p>
            <a:pPr algn="ctr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" charset="2"/>
              <a:buNone/>
              <a:defRPr/>
            </a:pPr>
            <a:r>
              <a:rPr lang="en-US" sz="28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 x CPI x (1/f) = N x CPI x T seconds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3" name="Rectangle 2">
            <a:extLst>
              <a:ext uri="{FF2B5EF4-FFF2-40B4-BE49-F238E27FC236}">
                <a16:creationId xmlns:a16="http://schemas.microsoft.com/office/drawing/2014/main" id="{D69ACD2F-4DE4-40A0-8B27-33731328B02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8482012" cy="762000"/>
          </a:xfrm>
        </p:spPr>
        <p:txBody>
          <a:bodyPr/>
          <a:lstStyle/>
          <a:p>
            <a:pPr eaLnBrk="1" hangingPunct="1"/>
            <a:r>
              <a:rPr lang="en-US" altLang="en-US"/>
              <a:t>How can I Make the Program Run Faster?</a:t>
            </a:r>
            <a:endParaRPr lang="en-GB" altLang="en-US"/>
          </a:p>
        </p:txBody>
      </p:sp>
      <p:sp>
        <p:nvSpPr>
          <p:cNvPr id="499714" name="Rectangle 3">
            <a:extLst>
              <a:ext uri="{FF2B5EF4-FFF2-40B4-BE49-F238E27FC236}">
                <a16:creationId xmlns:a16="http://schemas.microsoft.com/office/drawing/2014/main" id="{CE8A0A0C-4782-4D26-BCA4-5726954217BB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3200"/>
              <a:t>N x CPI x (1/f)</a:t>
            </a:r>
          </a:p>
        </p:txBody>
      </p:sp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1" name="Rectangle 2">
            <a:extLst>
              <a:ext uri="{FF2B5EF4-FFF2-40B4-BE49-F238E27FC236}">
                <a16:creationId xmlns:a16="http://schemas.microsoft.com/office/drawing/2014/main" id="{E21DF6F1-3AD1-47F8-9578-F74629670EB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8482012" cy="762000"/>
          </a:xfrm>
        </p:spPr>
        <p:txBody>
          <a:bodyPr/>
          <a:lstStyle/>
          <a:p>
            <a:pPr eaLnBrk="1" hangingPunct="1"/>
            <a:r>
              <a:rPr lang="en-US" altLang="en-US"/>
              <a:t>How can I Make the Program Run Faster?</a:t>
            </a:r>
            <a:endParaRPr lang="en-GB" altLang="en-US"/>
          </a:p>
        </p:txBody>
      </p:sp>
      <p:sp>
        <p:nvSpPr>
          <p:cNvPr id="501762" name="Rectangle 3">
            <a:extLst>
              <a:ext uri="{FF2B5EF4-FFF2-40B4-BE49-F238E27FC236}">
                <a16:creationId xmlns:a16="http://schemas.microsoft.com/office/drawing/2014/main" id="{2CE2A5D0-E42B-4E64-AFFF-C5461A794B96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3200"/>
              <a:t>N x CPI x (1/f)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Reduce the number of instructions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Make instructions that ‘do’ more (CISC)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Use better compilers</a:t>
            </a:r>
          </a:p>
        </p:txBody>
      </p:sp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09" name="Rectangle 2">
            <a:extLst>
              <a:ext uri="{FF2B5EF4-FFF2-40B4-BE49-F238E27FC236}">
                <a16:creationId xmlns:a16="http://schemas.microsoft.com/office/drawing/2014/main" id="{6BF62377-6CE2-4AF6-9B6C-27AD2014F7D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8482012" cy="762000"/>
          </a:xfrm>
        </p:spPr>
        <p:txBody>
          <a:bodyPr/>
          <a:lstStyle/>
          <a:p>
            <a:pPr eaLnBrk="1" hangingPunct="1"/>
            <a:r>
              <a:rPr lang="en-US" altLang="en-US"/>
              <a:t>How can I Make the Program Run Faster?</a:t>
            </a:r>
            <a:endParaRPr lang="en-GB" altLang="en-US"/>
          </a:p>
        </p:txBody>
      </p:sp>
      <p:sp>
        <p:nvSpPr>
          <p:cNvPr id="503810" name="Rectangle 3">
            <a:extLst>
              <a:ext uri="{FF2B5EF4-FFF2-40B4-BE49-F238E27FC236}">
                <a16:creationId xmlns:a16="http://schemas.microsoft.com/office/drawing/2014/main" id="{744D2839-CFC5-460C-BD3A-3820A35289F5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3200"/>
              <a:t>N x CPI x (1/f)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Reduce the number of instructions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Make instructions that ‘do’ more (CISC)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Use better compilers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Use less cycles to perform the instruction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Simpler instructions (RISC)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Use multiple units/ALUs/cores in parallel</a:t>
            </a:r>
          </a:p>
        </p:txBody>
      </p:sp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7" name="Rectangle 2">
            <a:extLst>
              <a:ext uri="{FF2B5EF4-FFF2-40B4-BE49-F238E27FC236}">
                <a16:creationId xmlns:a16="http://schemas.microsoft.com/office/drawing/2014/main" id="{55970311-F79B-43BE-B5CD-34D5FCE74FCA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8482012" cy="762000"/>
          </a:xfrm>
        </p:spPr>
        <p:txBody>
          <a:bodyPr/>
          <a:lstStyle/>
          <a:p>
            <a:pPr eaLnBrk="1" hangingPunct="1"/>
            <a:r>
              <a:rPr lang="en-US" altLang="en-US"/>
              <a:t>How can I Make the Program Run Faster?</a:t>
            </a:r>
            <a:endParaRPr lang="en-GB" altLang="en-US"/>
          </a:p>
        </p:txBody>
      </p:sp>
      <p:sp>
        <p:nvSpPr>
          <p:cNvPr id="505858" name="Rectangle 3">
            <a:extLst>
              <a:ext uri="{FF2B5EF4-FFF2-40B4-BE49-F238E27FC236}">
                <a16:creationId xmlns:a16="http://schemas.microsoft.com/office/drawing/2014/main" id="{741DCD6C-E96E-49F3-AC8E-25C685446441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3200"/>
              <a:t>N x CPI x (1/f)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Reduce the number of instructions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Make instructions that ‘do’ more (CISC)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Use better compilers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Use less cycles to perform the instruction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Simpler instructions (RISC)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Use multiple units/ALUs/cores in parallel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Increase the clock frequency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Find a ‘newer’ technology to manufacture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Redesign time critical components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Adopt pipelining</a:t>
            </a:r>
          </a:p>
        </p:txBody>
      </p:sp>
    </p:spTree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7" name="Rectangle 2">
            <a:extLst>
              <a:ext uri="{FF2B5EF4-FFF2-40B4-BE49-F238E27FC236}">
                <a16:creationId xmlns:a16="http://schemas.microsoft.com/office/drawing/2014/main" id="{EAB1A818-327C-4C57-B25E-79A07BA0293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70338" name="Rectangle 3">
            <a:extLst>
              <a:ext uri="{FF2B5EF4-FFF2-40B4-BE49-F238E27FC236}">
                <a16:creationId xmlns:a16="http://schemas.microsoft.com/office/drawing/2014/main" id="{C663AC64-EB73-404A-B98E-005DC87101F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Performance</a:t>
            </a:r>
          </a:p>
        </p:txBody>
      </p:sp>
      <p:sp>
        <p:nvSpPr>
          <p:cNvPr id="270339" name="Content Placeholder 1">
            <a:extLst>
              <a:ext uri="{FF2B5EF4-FFF2-40B4-BE49-F238E27FC236}">
                <a16:creationId xmlns:a16="http://schemas.microsoft.com/office/drawing/2014/main" id="{494FCF1C-54EA-4D0D-A105-CAB9B3418A9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1362075"/>
            <a:ext cx="7896225" cy="542925"/>
          </a:xfrm>
        </p:spPr>
        <p:txBody>
          <a:bodyPr/>
          <a:lstStyle/>
          <a:p>
            <a:pPr eaLnBrk="1" hangingPunct="1"/>
            <a:r>
              <a:rPr lang="en-US" altLang="en-US">
                <a:cs typeface="Arial" panose="020B0604020202020204" pitchFamily="34" charset="0"/>
              </a:rPr>
              <a:t>T</a:t>
            </a:r>
            <a:r>
              <a:rPr lang="en-US" altLang="en-US" baseline="-25000">
                <a:cs typeface="Arial" panose="020B0604020202020204" pitchFamily="34" charset="0"/>
              </a:rPr>
              <a:t>C</a:t>
            </a:r>
            <a:r>
              <a:rPr lang="en-US" altLang="en-US">
                <a:cs typeface="Arial" panose="020B0604020202020204" pitchFamily="34" charset="0"/>
              </a:rPr>
              <a:t> is limited by the critical path (</a:t>
            </a:r>
            <a:r>
              <a:rPr lang="en-US" altLang="en-US">
                <a:latin typeface="Consolas" panose="020B0609020204030204" pitchFamily="49" charset="0"/>
                <a:cs typeface="Arial" panose="020B0604020202020204" pitchFamily="34" charset="0"/>
              </a:rPr>
              <a:t>lw</a:t>
            </a:r>
            <a:r>
              <a:rPr lang="en-US" altLang="en-US">
                <a:cs typeface="Arial" panose="020B0604020202020204" pitchFamily="34" charset="0"/>
              </a:rPr>
              <a:t>)</a:t>
            </a:r>
          </a:p>
          <a:p>
            <a:pPr eaLnBrk="1" hangingPunct="1"/>
            <a:endParaRPr lang="de-CH" altLang="en-US"/>
          </a:p>
        </p:txBody>
      </p:sp>
      <p:sp>
        <p:nvSpPr>
          <p:cNvPr id="270340" name="Rectangle 4">
            <a:extLst>
              <a:ext uri="{FF2B5EF4-FFF2-40B4-BE49-F238E27FC236}">
                <a16:creationId xmlns:a16="http://schemas.microsoft.com/office/drawing/2014/main" id="{62B360F4-B534-4931-8246-1B33A24CE26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70341" name="Object 2">
            <a:extLst>
              <a:ext uri="{FF2B5EF4-FFF2-40B4-BE49-F238E27FC236}">
                <a16:creationId xmlns:a16="http://schemas.microsoft.com/office/drawing/2014/main" id="{2C19D211-1FC9-4729-BC22-5AF4DD9F14AD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5"/>
            </p:custDataLst>
          </p:nvPr>
        </p:nvGraphicFramePr>
        <p:xfrm>
          <a:off x="571500" y="1905000"/>
          <a:ext cx="7923213" cy="442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42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1905000"/>
                        <a:ext cx="7923213" cy="4427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1" name="Rectangle 2">
            <a:extLst>
              <a:ext uri="{FF2B5EF4-FFF2-40B4-BE49-F238E27FC236}">
                <a16:creationId xmlns:a16="http://schemas.microsoft.com/office/drawing/2014/main" id="{60D7651D-3397-4517-9F95-DCCA8BB9286E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71362" name="Rectangle 3">
            <a:extLst>
              <a:ext uri="{FF2B5EF4-FFF2-40B4-BE49-F238E27FC236}">
                <a16:creationId xmlns:a16="http://schemas.microsoft.com/office/drawing/2014/main" id="{9390916E-8EED-4783-8C93-B642AFA04BF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Performance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E854359-ABE2-9446-BB67-0C49DD6C76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62075"/>
            <a:ext cx="8213725" cy="4972050"/>
          </a:xfrm>
        </p:spPr>
        <p:txBody>
          <a:bodyPr/>
          <a:lstStyle/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dirty="0"/>
              <a:t>Single-</a:t>
            </a:r>
            <a:r>
              <a:rPr lang="de-CH" dirty="0" err="1"/>
              <a:t>cycle</a:t>
            </a:r>
            <a:r>
              <a:rPr lang="de-CH" dirty="0"/>
              <a:t> </a:t>
            </a:r>
            <a:r>
              <a:rPr lang="de-CH" dirty="0" err="1"/>
              <a:t>critical</a:t>
            </a:r>
            <a:r>
              <a:rPr lang="de-CH" dirty="0"/>
              <a:t> </a:t>
            </a:r>
            <a:r>
              <a:rPr lang="de-CH" dirty="0" err="1"/>
              <a:t>path</a:t>
            </a:r>
            <a:r>
              <a:rPr lang="de-CH" dirty="0"/>
              <a:t>:</a:t>
            </a:r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c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=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pcq_PC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max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(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RFread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,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sext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mux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)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mux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RFsetup</a:t>
            </a:r>
            <a:endParaRPr lang="de-CH" b="1" baseline="-25000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dirty="0"/>
              <a:t>In </a:t>
            </a:r>
            <a:r>
              <a:rPr lang="de-CH" dirty="0" err="1"/>
              <a:t>most</a:t>
            </a:r>
            <a:r>
              <a:rPr lang="de-CH" dirty="0"/>
              <a:t> implementations, </a:t>
            </a:r>
            <a:r>
              <a:rPr lang="de-CH" dirty="0" err="1"/>
              <a:t>limiting</a:t>
            </a:r>
            <a:r>
              <a:rPr lang="de-CH" dirty="0"/>
              <a:t> </a:t>
            </a:r>
            <a:r>
              <a:rPr lang="de-CH" dirty="0" err="1"/>
              <a:t>paths</a:t>
            </a:r>
            <a:r>
              <a:rPr lang="de-CH" dirty="0"/>
              <a:t> </a:t>
            </a:r>
            <a:r>
              <a:rPr lang="de-CH" dirty="0" err="1"/>
              <a:t>are</a:t>
            </a:r>
            <a:r>
              <a:rPr lang="de-CH" dirty="0"/>
              <a:t>: </a:t>
            </a:r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dirty="0" err="1"/>
              <a:t>memory</a:t>
            </a:r>
            <a:r>
              <a:rPr lang="de-CH" dirty="0"/>
              <a:t>, ALU, </a:t>
            </a:r>
            <a:r>
              <a:rPr lang="de-CH" dirty="0" err="1"/>
              <a:t>register</a:t>
            </a:r>
            <a:r>
              <a:rPr lang="de-CH" dirty="0"/>
              <a:t> </a:t>
            </a:r>
            <a:r>
              <a:rPr lang="de-CH" dirty="0" err="1"/>
              <a:t>file</a:t>
            </a:r>
            <a:r>
              <a:rPr lang="de-CH" dirty="0"/>
              <a:t>. </a:t>
            </a:r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dirty="0" err="1"/>
              <a:t>T</a:t>
            </a:r>
            <a:r>
              <a:rPr lang="de-CH" baseline="-25000" dirty="0" err="1"/>
              <a:t>c</a:t>
            </a:r>
            <a:r>
              <a:rPr lang="de-CH" dirty="0"/>
              <a:t> = </a:t>
            </a:r>
            <a:r>
              <a:rPr lang="de-CH" dirty="0" err="1"/>
              <a:t>t</a:t>
            </a:r>
            <a:r>
              <a:rPr lang="de-CH" baseline="-25000" dirty="0" err="1"/>
              <a:t>pcq_PC</a:t>
            </a:r>
            <a:r>
              <a:rPr lang="de-CH" dirty="0"/>
              <a:t> + 2t</a:t>
            </a:r>
            <a:r>
              <a:rPr lang="de-CH" baseline="-25000" dirty="0"/>
              <a:t>mem</a:t>
            </a:r>
            <a:r>
              <a:rPr lang="de-CH" dirty="0"/>
              <a:t> + </a:t>
            </a:r>
            <a:r>
              <a:rPr lang="de-CH" dirty="0" err="1"/>
              <a:t>t</a:t>
            </a:r>
            <a:r>
              <a:rPr lang="de-CH" baseline="-25000" dirty="0" err="1"/>
              <a:t>RFread</a:t>
            </a:r>
            <a:r>
              <a:rPr lang="de-CH" dirty="0"/>
              <a:t> + </a:t>
            </a:r>
            <a:r>
              <a:rPr lang="de-CH" dirty="0" err="1"/>
              <a:t>t</a:t>
            </a:r>
            <a:r>
              <a:rPr lang="de-CH" baseline="-25000" dirty="0" err="1"/>
              <a:t>mux</a:t>
            </a:r>
            <a:r>
              <a:rPr lang="de-CH" dirty="0"/>
              <a:t> + </a:t>
            </a:r>
            <a:r>
              <a:rPr lang="de-CH" dirty="0" err="1"/>
              <a:t>t</a:t>
            </a:r>
            <a:r>
              <a:rPr lang="de-CH" baseline="-25000" dirty="0" err="1"/>
              <a:t>ALU</a:t>
            </a:r>
            <a:r>
              <a:rPr lang="de-CH" dirty="0"/>
              <a:t> + </a:t>
            </a:r>
            <a:r>
              <a:rPr lang="de-CH" dirty="0" err="1"/>
              <a:t>t</a:t>
            </a:r>
            <a:r>
              <a:rPr lang="de-CH" baseline="-25000" dirty="0" err="1"/>
              <a:t>RFsetup</a:t>
            </a:r>
            <a:endParaRPr lang="de-CH" baseline="-25000" dirty="0"/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de-CH" dirty="0"/>
          </a:p>
        </p:txBody>
      </p:sp>
      <p:sp>
        <p:nvSpPr>
          <p:cNvPr id="271364" name="Rectangle 4">
            <a:extLst>
              <a:ext uri="{FF2B5EF4-FFF2-40B4-BE49-F238E27FC236}">
                <a16:creationId xmlns:a16="http://schemas.microsoft.com/office/drawing/2014/main" id="{46ADCAB7-2DFB-4811-977F-EABD83A40DE3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71365" name="Object 2">
            <a:extLst>
              <a:ext uri="{FF2B5EF4-FFF2-40B4-BE49-F238E27FC236}">
                <a16:creationId xmlns:a16="http://schemas.microsoft.com/office/drawing/2014/main" id="{BDD5133D-6B78-4FDF-8AA4-9C51520D0F4D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1616075" y="3557588"/>
          <a:ext cx="5867400" cy="327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66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075" y="3557588"/>
                        <a:ext cx="5867400" cy="3278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3" name="Rectangle 2">
            <a:extLst>
              <a:ext uri="{FF2B5EF4-FFF2-40B4-BE49-F238E27FC236}">
                <a16:creationId xmlns:a16="http://schemas.microsoft.com/office/drawing/2014/main" id="{7FCBD7DD-90DD-45F4-B88C-C4A17B1E9D2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509954" name="Rectangle 3">
            <a:extLst>
              <a:ext uri="{FF2B5EF4-FFF2-40B4-BE49-F238E27FC236}">
                <a16:creationId xmlns:a16="http://schemas.microsoft.com/office/drawing/2014/main" id="{F4B7F86D-9DAA-4BBF-8BD5-9C57046D68F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Performance Example</a:t>
            </a:r>
          </a:p>
        </p:txBody>
      </p:sp>
      <p:graphicFrame>
        <p:nvGraphicFramePr>
          <p:cNvPr id="1505286" name="Group 6">
            <a:extLst>
              <a:ext uri="{FF2B5EF4-FFF2-40B4-BE49-F238E27FC236}">
                <a16:creationId xmlns:a16="http://schemas.microsoft.com/office/drawing/2014/main" id="{928A3D63-1CA8-2C4C-9961-3289078A1D18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396875" y="1362075"/>
          <a:ext cx="7896225" cy="3471863"/>
        </p:xfrm>
        <a:graphic>
          <a:graphicData uri="http://schemas.openxmlformats.org/drawingml/2006/table">
            <a:tbl>
              <a:tblPr/>
              <a:tblGrid>
                <a:gridCol w="288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Element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Parameter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Delay (ps)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clock-to-Q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pcq_PC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30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setup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setup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Multiplexer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mux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25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read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250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26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file read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RFread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150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085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file setup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RFsetup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09980" name="Rectangle 4">
            <a:extLst>
              <a:ext uri="{FF2B5EF4-FFF2-40B4-BE49-F238E27FC236}">
                <a16:creationId xmlns:a16="http://schemas.microsoft.com/office/drawing/2014/main" id="{233ADA19-171B-4E91-A543-DD444B1138D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509981" name="Rectangle 5">
            <a:extLst>
              <a:ext uri="{FF2B5EF4-FFF2-40B4-BE49-F238E27FC236}">
                <a16:creationId xmlns:a16="http://schemas.microsoft.com/office/drawing/2014/main" id="{A470B561-EEA6-48D9-9165-1F0597CA97A7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" y="5029200"/>
            <a:ext cx="7696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en-US" altLang="en-US" sz="2000" b="0" i="1">
                <a:solidFill>
                  <a:srgbClr val="000000"/>
                </a:solidFill>
              </a:rPr>
              <a:t>	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i="1" baseline="-25000">
                <a:solidFill>
                  <a:srgbClr val="000000"/>
                </a:solidFill>
              </a:rPr>
              <a:t>c</a:t>
            </a:r>
            <a:r>
              <a:rPr lang="en-US" altLang="en-US" b="0">
                <a:solidFill>
                  <a:srgbClr val="000000"/>
                </a:solidFill>
              </a:rPr>
              <a:t> =</a:t>
            </a:r>
            <a:endParaRPr lang="en-US" altLang="en-US" b="0" baseline="-2500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endParaRPr lang="en-US" altLang="en-US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Title 1">
            <a:extLst>
              <a:ext uri="{FF2B5EF4-FFF2-40B4-BE49-F238E27FC236}">
                <a16:creationId xmlns:a16="http://schemas.microsoft.com/office/drawing/2014/main" id="{E96D6CCC-0131-41D2-A80D-DF51112A1C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ISA</a:t>
            </a:r>
          </a:p>
        </p:txBody>
      </p:sp>
      <p:sp>
        <p:nvSpPr>
          <p:cNvPr id="123906" name="Content Placeholder 2">
            <a:extLst>
              <a:ext uri="{FF2B5EF4-FFF2-40B4-BE49-F238E27FC236}">
                <a16:creationId xmlns:a16="http://schemas.microsoft.com/office/drawing/2014/main" id="{C6CC7F06-E9B4-4260-BA63-2D77E5C6AB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Instructions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Opcodes, Addressing Modes, Data Types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Instruction Types and Formats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Registers, Condition Codes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Memory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Address space, Addressability, Alignment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Virtual memory management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Call, Interrupt/Exception Handling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Access Control, Priority/Privilege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I/O: memory-mapped vs. instr.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Task/thread Management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Power and Thermal Management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Multi-threading support, Multiprocessor support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…</a:t>
            </a:r>
          </a:p>
        </p:txBody>
      </p:sp>
      <p:sp>
        <p:nvSpPr>
          <p:cNvPr id="123907" name="Slide Number Placeholder 3">
            <a:extLst>
              <a:ext uri="{FF2B5EF4-FFF2-40B4-BE49-F238E27FC236}">
                <a16:creationId xmlns:a16="http://schemas.microsoft.com/office/drawing/2014/main" id="{3B0F6F84-C55E-4299-855E-57CE7FB76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4219747-B0B8-485F-9286-475B74C87EF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23908" name="Picture 3">
            <a:extLst>
              <a:ext uri="{FF2B5EF4-FFF2-40B4-BE49-F238E27FC236}">
                <a16:creationId xmlns:a16="http://schemas.microsoft.com/office/drawing/2014/main" id="{34F4E3EC-DE21-4141-87A6-545E7FBC0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363" y="1524000"/>
            <a:ext cx="3551237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1" name="Rectangle 2">
            <a:extLst>
              <a:ext uri="{FF2B5EF4-FFF2-40B4-BE49-F238E27FC236}">
                <a16:creationId xmlns:a16="http://schemas.microsoft.com/office/drawing/2014/main" id="{1248B722-E8CE-44FA-AEB8-EE8B13B95EE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512002" name="Rectangle 3">
            <a:extLst>
              <a:ext uri="{FF2B5EF4-FFF2-40B4-BE49-F238E27FC236}">
                <a16:creationId xmlns:a16="http://schemas.microsoft.com/office/drawing/2014/main" id="{A976FB9D-365C-427C-A498-42BCD3E46DC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Performance Example</a:t>
            </a:r>
          </a:p>
        </p:txBody>
      </p:sp>
      <p:graphicFrame>
        <p:nvGraphicFramePr>
          <p:cNvPr id="1505286" name="Group 6">
            <a:extLst>
              <a:ext uri="{FF2B5EF4-FFF2-40B4-BE49-F238E27FC236}">
                <a16:creationId xmlns:a16="http://schemas.microsoft.com/office/drawing/2014/main" id="{E978C074-C0E2-A847-B0F1-F671CA3FC6C0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396875" y="1362075"/>
          <a:ext cx="7896225" cy="3471863"/>
        </p:xfrm>
        <a:graphic>
          <a:graphicData uri="http://schemas.openxmlformats.org/drawingml/2006/table">
            <a:tbl>
              <a:tblPr/>
              <a:tblGrid>
                <a:gridCol w="288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Element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Parameter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Delay (ps)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clock-to-Q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pcq_PC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30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setup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setup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Multiplexer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mux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25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read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250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26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file read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RFread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150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085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file setup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RFsetup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12028" name="Rectangle 4">
            <a:extLst>
              <a:ext uri="{FF2B5EF4-FFF2-40B4-BE49-F238E27FC236}">
                <a16:creationId xmlns:a16="http://schemas.microsoft.com/office/drawing/2014/main" id="{1DC3FD5F-5087-4B9C-AAC0-043B96183DE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512029" name="Rectangle 5">
            <a:extLst>
              <a:ext uri="{FF2B5EF4-FFF2-40B4-BE49-F238E27FC236}">
                <a16:creationId xmlns:a16="http://schemas.microsoft.com/office/drawing/2014/main" id="{C11DA9C4-75F7-4243-88DE-3D40A386A130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" y="5029200"/>
            <a:ext cx="7696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en-US" altLang="en-US" sz="2000" b="0" i="1">
                <a:solidFill>
                  <a:srgbClr val="000000"/>
                </a:solidFill>
              </a:rPr>
              <a:t>	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i="1" baseline="-25000">
                <a:solidFill>
                  <a:srgbClr val="000000"/>
                </a:solidFill>
              </a:rPr>
              <a:t>c</a:t>
            </a:r>
            <a:r>
              <a:rPr lang="en-US" altLang="en-US" b="0">
                <a:solidFill>
                  <a:srgbClr val="000000"/>
                </a:solidFill>
              </a:rPr>
              <a:t> = 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i="1" baseline="-25000">
                <a:solidFill>
                  <a:srgbClr val="000000"/>
                </a:solidFill>
              </a:rPr>
              <a:t>pcq_PC</a:t>
            </a:r>
            <a:r>
              <a:rPr lang="en-US" altLang="en-US" b="0">
                <a:solidFill>
                  <a:srgbClr val="000000"/>
                </a:solidFill>
              </a:rPr>
              <a:t> + 2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baseline="-25000">
                <a:solidFill>
                  <a:srgbClr val="000000"/>
                </a:solidFill>
              </a:rPr>
              <a:t>mem</a:t>
            </a:r>
            <a:r>
              <a:rPr lang="en-US" altLang="en-US" b="0">
                <a:solidFill>
                  <a:srgbClr val="000000"/>
                </a:solidFill>
              </a:rPr>
              <a:t> + 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i="1" baseline="-25000">
                <a:solidFill>
                  <a:srgbClr val="000000"/>
                </a:solidFill>
              </a:rPr>
              <a:t>RF</a:t>
            </a:r>
            <a:r>
              <a:rPr lang="en-US" altLang="en-US" b="0" baseline="-25000">
                <a:solidFill>
                  <a:srgbClr val="000000"/>
                </a:solidFill>
              </a:rPr>
              <a:t>read</a:t>
            </a:r>
            <a:r>
              <a:rPr lang="en-US" altLang="en-US" b="0">
                <a:solidFill>
                  <a:srgbClr val="000000"/>
                </a:solidFill>
              </a:rPr>
              <a:t> + 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baseline="-25000">
                <a:solidFill>
                  <a:srgbClr val="000000"/>
                </a:solidFill>
              </a:rPr>
              <a:t>mux</a:t>
            </a:r>
            <a:r>
              <a:rPr lang="en-US" altLang="en-US" b="0">
                <a:solidFill>
                  <a:srgbClr val="000000"/>
                </a:solidFill>
              </a:rPr>
              <a:t> + 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baseline="-25000">
                <a:solidFill>
                  <a:srgbClr val="000000"/>
                </a:solidFill>
              </a:rPr>
              <a:t>ALU</a:t>
            </a:r>
            <a:r>
              <a:rPr lang="en-US" altLang="en-US" b="0">
                <a:solidFill>
                  <a:srgbClr val="000000"/>
                </a:solidFill>
              </a:rPr>
              <a:t> + 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i="1" baseline="-25000">
                <a:solidFill>
                  <a:srgbClr val="000000"/>
                </a:solidFill>
              </a:rPr>
              <a:t>RF</a:t>
            </a:r>
            <a:r>
              <a:rPr lang="en-US" altLang="en-US" b="0" baseline="-25000">
                <a:solidFill>
                  <a:srgbClr val="000000"/>
                </a:solidFill>
              </a:rPr>
              <a:t>setup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en-US" altLang="en-US" b="0">
                <a:solidFill>
                  <a:srgbClr val="000000"/>
                </a:solidFill>
              </a:rPr>
              <a:t>	    = [30 + 2(250) + 150 + 25 + 200 + 20] ps</a:t>
            </a:r>
            <a:endParaRPr lang="en-US" altLang="en-US" b="0" baseline="-2500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en-US" altLang="en-US" b="0">
                <a:solidFill>
                  <a:srgbClr val="000000"/>
                </a:solidFill>
              </a:rPr>
              <a:t>	    = 925 ps</a:t>
            </a:r>
            <a:endParaRPr lang="en-US" altLang="en-US" b="0" baseline="-2500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endParaRPr lang="en-US" altLang="en-US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49" name="Rectangle 2">
            <a:extLst>
              <a:ext uri="{FF2B5EF4-FFF2-40B4-BE49-F238E27FC236}">
                <a16:creationId xmlns:a16="http://schemas.microsoft.com/office/drawing/2014/main" id="{61EA0FAA-9470-457A-8A43-86CE4907132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514050" name="Rectangle 3">
            <a:extLst>
              <a:ext uri="{FF2B5EF4-FFF2-40B4-BE49-F238E27FC236}">
                <a16:creationId xmlns:a16="http://schemas.microsoft.com/office/drawing/2014/main" id="{36B3D4FC-A60D-4F55-8DEA-639013F22EF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Performance Example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B8CB45A-382C-7346-AEBE-00C7C23285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Example:</a:t>
            </a:r>
          </a:p>
          <a:p>
            <a:pPr marL="45720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dirty="0"/>
              <a:t>For a program with 100 billion instructions executing on a single-cycle MIPS processor: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  <p:sp>
        <p:nvSpPr>
          <p:cNvPr id="514052" name="Rectangle 4">
            <a:extLst>
              <a:ext uri="{FF2B5EF4-FFF2-40B4-BE49-F238E27FC236}">
                <a16:creationId xmlns:a16="http://schemas.microsoft.com/office/drawing/2014/main" id="{AFC8F4E2-B548-4692-B2B2-2F7F85443E46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7" name="Rectangle 2">
            <a:extLst>
              <a:ext uri="{FF2B5EF4-FFF2-40B4-BE49-F238E27FC236}">
                <a16:creationId xmlns:a16="http://schemas.microsoft.com/office/drawing/2014/main" id="{5A685275-7BB9-4F9C-9B33-6A8148E1EB9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516098" name="Rectangle 3">
            <a:extLst>
              <a:ext uri="{FF2B5EF4-FFF2-40B4-BE49-F238E27FC236}">
                <a16:creationId xmlns:a16="http://schemas.microsoft.com/office/drawing/2014/main" id="{F97ADA58-93C6-41AD-98DC-B06CE9F6095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Performance Example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27DAD3-6C26-8144-BAB5-58C2E4EED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Example:</a:t>
            </a:r>
          </a:p>
          <a:p>
            <a:pPr marL="45720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dirty="0"/>
              <a:t>For a program with 100 billion instructions executing on a single-cycle MIPS processor: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sz="2400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Execution Time	</a:t>
            </a:r>
            <a:r>
              <a:rPr lang="en-US" sz="2400" dirty="0"/>
              <a:t>= # instructions x CPI x TC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sz="2400" dirty="0"/>
              <a:t>		           	= (100 × 10</a:t>
            </a:r>
            <a:r>
              <a:rPr lang="en-US" sz="2400" baseline="30000" dirty="0"/>
              <a:t>9</a:t>
            </a:r>
            <a:r>
              <a:rPr lang="en-US" sz="2400" dirty="0"/>
              <a:t>)(1)(925  × 10</a:t>
            </a:r>
            <a:r>
              <a:rPr lang="en-US" sz="2400" baseline="30000" dirty="0"/>
              <a:t>-12</a:t>
            </a:r>
            <a:r>
              <a:rPr lang="en-US" sz="2400" dirty="0"/>
              <a:t> s)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sz="2400" dirty="0"/>
              <a:t>		            	= 92.5 seconds	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de-CH" dirty="0"/>
          </a:p>
        </p:txBody>
      </p:sp>
      <p:sp>
        <p:nvSpPr>
          <p:cNvPr id="516100" name="Rectangle 4">
            <a:extLst>
              <a:ext uri="{FF2B5EF4-FFF2-40B4-BE49-F238E27FC236}">
                <a16:creationId xmlns:a16="http://schemas.microsoft.com/office/drawing/2014/main" id="{12E48968-217F-4203-AF99-1D7892904D0B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anose="05020102010507070707" pitchFamily="18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Title 1">
            <a:extLst>
              <a:ext uri="{FF2B5EF4-FFF2-40B4-BE49-F238E27FC236}">
                <a16:creationId xmlns:a16="http://schemas.microsoft.com/office/drawing/2014/main" id="{36F311DE-E8AA-4977-B33A-81EEBE924A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Microarchitecture</a:t>
            </a:r>
          </a:p>
        </p:txBody>
      </p:sp>
      <p:sp>
        <p:nvSpPr>
          <p:cNvPr id="158722" name="Content Placeholder 2">
            <a:extLst>
              <a:ext uri="{FF2B5EF4-FFF2-40B4-BE49-F238E27FC236}">
                <a16:creationId xmlns:a16="http://schemas.microsoft.com/office/drawing/2014/main" id="{29B06F71-12D1-4A27-A5AF-446313CF75E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Implementation of the ISA under specific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design constraints and goals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Anything done in hardware without exposure to software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Pipelining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In-order versus out-of-order instruction execution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Memory access scheduling policy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Speculative execution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Superscalar processing (multiple instruction issue?)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Clock gating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Caching? Levels, size, associativity, replacement policy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Prefetching?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Voltage/frequency scaling?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Error correction?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4931" name="Slide Number Placeholder 3">
            <a:extLst>
              <a:ext uri="{FF2B5EF4-FFF2-40B4-BE49-F238E27FC236}">
                <a16:creationId xmlns:a16="http://schemas.microsoft.com/office/drawing/2014/main" id="{5FC4BC2C-DB7D-4D4D-9496-EB8B62F0DB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A6A2BD0-7C4E-439B-9A45-FE36082A61E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Title 1">
            <a:extLst>
              <a:ext uri="{FF2B5EF4-FFF2-40B4-BE49-F238E27FC236}">
                <a16:creationId xmlns:a16="http://schemas.microsoft.com/office/drawing/2014/main" id="{F9957DB2-A939-4B1B-A477-D4D3574787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Property of ISA vs. Uarch?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F2B3A-4392-490A-9CAA-BF9B9E203C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 instruction’s opcode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Bit-serial adder vs. Ripple-carry adder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Number of general purpose registers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Number of cycles to execute the MUL instruction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Number of ports to the register file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Whether or not the machine employs pipelined instruction execution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Remember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Microarchitecture: Implementation of the ISA under specific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design constraints and goals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5955" name="Slide Number Placeholder 3">
            <a:extLst>
              <a:ext uri="{FF2B5EF4-FFF2-40B4-BE49-F238E27FC236}">
                <a16:creationId xmlns:a16="http://schemas.microsoft.com/office/drawing/2014/main" id="{060F7597-4EE5-4068-965E-E7E2C5A99F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A38FD35-5609-4A7E-999D-4134BE150F2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Title 1">
            <a:extLst>
              <a:ext uri="{FF2B5EF4-FFF2-40B4-BE49-F238E27FC236}">
                <a16:creationId xmlns:a16="http://schemas.microsoft.com/office/drawing/2014/main" id="{87F7EBCC-E057-484B-8708-BB74D51963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Design Point</a:t>
            </a:r>
          </a:p>
        </p:txBody>
      </p:sp>
      <p:sp>
        <p:nvSpPr>
          <p:cNvPr id="160770" name="Content Placeholder 2">
            <a:extLst>
              <a:ext uri="{FF2B5EF4-FFF2-40B4-BE49-F238E27FC236}">
                <a16:creationId xmlns:a16="http://schemas.microsoft.com/office/drawing/2014/main" id="{7B467D65-40C3-49CE-BD77-E312F371909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set of design considerations and their importance </a:t>
            </a:r>
            <a:endParaRPr lang="en-US" altLang="en-US">
              <a:ea typeface="ＭＳ Ｐゴシック" panose="020B0600070205080204" pitchFamily="34" charset="-128"/>
              <a:sym typeface="Wingdings" panose="05000000000000000000" pitchFamily="2" charset="2"/>
            </a:endParaRP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leads to tradeoffs </a:t>
            </a:r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in both ISA and uarch</a:t>
            </a:r>
          </a:p>
          <a:p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Example considerations: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Cost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Performance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Maximum power consumption, thermal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Energy consumption (battery life)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Availability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Reliability and Correctness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Time to Market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Security, safety, predictability, …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Design point determined by the </a:t>
            </a:r>
            <a:r>
              <a:rPr lang="ja-JP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“</a:t>
            </a:r>
            <a:r>
              <a:rPr lang="en-US" altLang="ja-JP">
                <a:ea typeface="ＭＳ Ｐゴシック" panose="020B0600070205080204" pitchFamily="34" charset="-128"/>
                <a:sym typeface="Wingdings" panose="05000000000000000000" pitchFamily="2" charset="2"/>
              </a:rPr>
              <a:t>Problem</a:t>
            </a:r>
            <a:r>
              <a:rPr lang="ja-JP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”</a:t>
            </a:r>
            <a:r>
              <a:rPr lang="en-US" altLang="ja-JP">
                <a:ea typeface="ＭＳ Ｐゴシック" panose="020B0600070205080204" pitchFamily="34" charset="-128"/>
                <a:sym typeface="Wingdings" panose="05000000000000000000" pitchFamily="2" charset="2"/>
              </a:rPr>
              <a:t> space (application space), the intended users/</a:t>
            </a:r>
            <a:r>
              <a:rPr lang="en-US" altLang="ja-JP" i="1">
                <a:ea typeface="ＭＳ Ｐゴシック" panose="020B0600070205080204" pitchFamily="34" charset="-128"/>
                <a:sym typeface="Wingdings" panose="05000000000000000000" pitchFamily="2" charset="2"/>
              </a:rPr>
              <a:t>market</a:t>
            </a:r>
            <a:endParaRPr lang="en-US" altLang="ja-JP">
              <a:ea typeface="ＭＳ Ｐゴシック" panose="020B0600070205080204" pitchFamily="34" charset="-128"/>
              <a:sym typeface="Wingdings" panose="05000000000000000000" pitchFamily="2" charset="2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  <a:sym typeface="Wingdings" panose="05000000000000000000" pitchFamily="2" charset="2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6979" name="Slide Number Placeholder 3">
            <a:extLst>
              <a:ext uri="{FF2B5EF4-FFF2-40B4-BE49-F238E27FC236}">
                <a16:creationId xmlns:a16="http://schemas.microsoft.com/office/drawing/2014/main" id="{07533D89-1163-462C-AA21-D3F1F776F3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08DD035-4E27-4265-9818-2576AF35096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26980" name="Text Box 4">
            <a:extLst>
              <a:ext uri="{FF2B5EF4-FFF2-40B4-BE49-F238E27FC236}">
                <a16:creationId xmlns:a16="http://schemas.microsoft.com/office/drawing/2014/main" id="{54D0B3EF-0A1E-4FAF-A84D-4EBDAAC12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5925" y="3408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Microarchitecture</a:t>
            </a:r>
          </a:p>
        </p:txBody>
      </p:sp>
      <p:sp>
        <p:nvSpPr>
          <p:cNvPr id="126981" name="Text Box 5">
            <a:extLst>
              <a:ext uri="{FF2B5EF4-FFF2-40B4-BE49-F238E27FC236}">
                <a16:creationId xmlns:a16="http://schemas.microsoft.com/office/drawing/2014/main" id="{A0BEBCA7-98D8-47BC-AB6E-59C8F7DF657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3027363"/>
            <a:ext cx="19462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ISA</a:t>
            </a:r>
          </a:p>
        </p:txBody>
      </p:sp>
      <p:sp>
        <p:nvSpPr>
          <p:cNvPr id="126982" name="Text Box 6">
            <a:extLst>
              <a:ext uri="{FF2B5EF4-FFF2-40B4-BE49-F238E27FC236}">
                <a16:creationId xmlns:a16="http://schemas.microsoft.com/office/drawing/2014/main" id="{AD706664-CC40-4DA8-8EBF-8E97A95C15F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2646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Program</a:t>
            </a:r>
          </a:p>
        </p:txBody>
      </p:sp>
      <p:sp>
        <p:nvSpPr>
          <p:cNvPr id="126983" name="Text Box 7">
            <a:extLst>
              <a:ext uri="{FF2B5EF4-FFF2-40B4-BE49-F238E27FC236}">
                <a16:creationId xmlns:a16="http://schemas.microsoft.com/office/drawing/2014/main" id="{2B5D6238-A2E3-4855-8CFD-08D0800DC20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2265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Algorithm</a:t>
            </a:r>
          </a:p>
        </p:txBody>
      </p:sp>
      <p:sp>
        <p:nvSpPr>
          <p:cNvPr id="126984" name="Text Box 8">
            <a:extLst>
              <a:ext uri="{FF2B5EF4-FFF2-40B4-BE49-F238E27FC236}">
                <a16:creationId xmlns:a16="http://schemas.microsoft.com/office/drawing/2014/main" id="{99B77D96-B931-49A6-BADD-E0BA61402C8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1884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126985" name="Text Box 9">
            <a:extLst>
              <a:ext uri="{FF2B5EF4-FFF2-40B4-BE49-F238E27FC236}">
                <a16:creationId xmlns:a16="http://schemas.microsoft.com/office/drawing/2014/main" id="{A6013170-F28A-47EB-9845-119101C0EF2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3789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Circuits</a:t>
            </a:r>
          </a:p>
        </p:txBody>
      </p:sp>
      <p:sp>
        <p:nvSpPr>
          <p:cNvPr id="126986" name="Text Box 10">
            <a:extLst>
              <a:ext uri="{FF2B5EF4-FFF2-40B4-BE49-F238E27FC236}">
                <a16:creationId xmlns:a16="http://schemas.microsoft.com/office/drawing/2014/main" id="{44E8C7E0-88DC-44F4-9F8A-7321382961B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4170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Electrons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itle 1">
            <a:extLst>
              <a:ext uri="{FF2B5EF4-FFF2-40B4-BE49-F238E27FC236}">
                <a16:creationId xmlns:a16="http://schemas.microsoft.com/office/drawing/2014/main" id="{57FA8C1E-BF0F-4691-8E26-2958AA9966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86995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Agenda for Today &amp; Next Few Lectures</a:t>
            </a:r>
          </a:p>
        </p:txBody>
      </p:sp>
      <p:sp>
        <p:nvSpPr>
          <p:cNvPr id="113666" name="Content Placeholder 2">
            <a:extLst>
              <a:ext uri="{FF2B5EF4-FFF2-40B4-BE49-F238E27FC236}">
                <a16:creationId xmlns:a16="http://schemas.microsoft.com/office/drawing/2014/main" id="{53A90E16-A48A-6F44-9869-4A78E65B79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098550"/>
            <a:ext cx="8610600" cy="560705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Instruction Set Architectures (ISA): LC-3 and MIPS</a:t>
            </a:r>
          </a:p>
          <a:p>
            <a:pPr>
              <a:defRPr/>
            </a:pPr>
            <a:endParaRPr lang="en-US" altLang="en-US" sz="1000" dirty="0">
              <a:solidFill>
                <a:srgbClr val="00B05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Assembly programming: LC-3 and MIPS</a:t>
            </a:r>
          </a:p>
          <a:p>
            <a:pPr>
              <a:defRPr/>
            </a:pPr>
            <a:endParaRPr lang="en-US" altLang="en-US" sz="1000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Microarchitecture (principles &amp; single-cycle </a:t>
            </a:r>
            <a:r>
              <a:rPr lang="en-US" altLang="en-US" dirty="0" err="1">
                <a:solidFill>
                  <a:srgbClr val="0432FF"/>
                </a:solidFill>
                <a:ea typeface="ＭＳ Ｐゴシック" panose="020B0600070205080204" pitchFamily="34" charset="-128"/>
              </a:rPr>
              <a:t>uarch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)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Multi-cycle microarchitecture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Pipelining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Out-of-Order Execution</a:t>
            </a: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98307" name="Slide Number Placeholder 3">
            <a:extLst>
              <a:ext uri="{FF2B5EF4-FFF2-40B4-BE49-F238E27FC236}">
                <a16:creationId xmlns:a16="http://schemas.microsoft.com/office/drawing/2014/main" id="{BA21D29A-57A3-44E3-BB4B-6A79BDDDD3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E0E691B-9DD7-460E-8AAD-4C0324CEDF5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Title 1">
            <a:extLst>
              <a:ext uri="{FF2B5EF4-FFF2-40B4-BE49-F238E27FC236}">
                <a16:creationId xmlns:a16="http://schemas.microsoft.com/office/drawing/2014/main" id="{9BEBE00F-A473-4DA8-BA36-B087EE0394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Application Space</a:t>
            </a:r>
          </a:p>
        </p:txBody>
      </p:sp>
      <p:sp>
        <p:nvSpPr>
          <p:cNvPr id="128002" name="Content Placeholder 2">
            <a:extLst>
              <a:ext uri="{FF2B5EF4-FFF2-40B4-BE49-F238E27FC236}">
                <a16:creationId xmlns:a16="http://schemas.microsoft.com/office/drawing/2014/main" id="{4EE4E147-C3FB-4DB0-9C1A-F7D583B17FD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276850"/>
          </a:xfrm>
        </p:spPr>
        <p:txBody>
          <a:bodyPr/>
          <a:lstStyle/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en-US" b="1">
                <a:solidFill>
                  <a:srgbClr val="FF0000"/>
                </a:solidFill>
                <a:ea typeface="ＭＳ Ｐゴシック" panose="020B0600070205080204" pitchFamily="34" charset="-128"/>
              </a:rPr>
              <a:t>Dream, and they will appear…</a:t>
            </a:r>
          </a:p>
        </p:txBody>
      </p:sp>
      <p:sp>
        <p:nvSpPr>
          <p:cNvPr id="128003" name="Slide Number Placeholder 3">
            <a:extLst>
              <a:ext uri="{FF2B5EF4-FFF2-40B4-BE49-F238E27FC236}">
                <a16:creationId xmlns:a16="http://schemas.microsoft.com/office/drawing/2014/main" id="{C84FF36B-21EE-4A17-A477-6CDB158B3D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EDCA74D-757F-4506-95D5-107CE6DC4B0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28004" name="Picture 4">
            <a:extLst>
              <a:ext uri="{FF2B5EF4-FFF2-40B4-BE49-F238E27FC236}">
                <a16:creationId xmlns:a16="http://schemas.microsoft.com/office/drawing/2014/main" id="{CC5FA47D-3681-4CEE-9344-1087D7E882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3733800" cy="521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5" name="TextBox 1">
            <a:extLst>
              <a:ext uri="{FF2B5EF4-FFF2-40B4-BE49-F238E27FC236}">
                <a16:creationId xmlns:a16="http://schemas.microsoft.com/office/drawing/2014/main" id="{C4047B46-EEE4-42F0-AB53-9BEB3D9F4B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5263" y="1924050"/>
            <a:ext cx="36591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Patt, “</a:t>
            </a:r>
            <a:r>
              <a:rPr lang="en-US" altLang="en-US">
                <a:solidFill>
                  <a:srgbClr val="0432FF"/>
                </a:solidFill>
              </a:rPr>
              <a:t>Requirements, bottlenecks, </a:t>
            </a:r>
          </a:p>
          <a:p>
            <a:r>
              <a:rPr lang="en-US" altLang="en-US">
                <a:solidFill>
                  <a:srgbClr val="0432FF"/>
                </a:solidFill>
              </a:rPr>
              <a:t>and good fortune: agents for </a:t>
            </a:r>
          </a:p>
          <a:p>
            <a:r>
              <a:rPr lang="en-US" altLang="en-US">
                <a:solidFill>
                  <a:srgbClr val="0432FF"/>
                </a:solidFill>
              </a:rPr>
              <a:t>microprocessor evolution</a:t>
            </a:r>
            <a:r>
              <a:rPr lang="en-US" altLang="en-US"/>
              <a:t>,” </a:t>
            </a:r>
          </a:p>
          <a:p>
            <a:r>
              <a:rPr lang="en-US" altLang="en-US"/>
              <a:t>Proc. of the IEEE 2001.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4EF6C3-EA9C-E740-ADE4-EDB1238E8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1100" y="3482975"/>
            <a:ext cx="3619500" cy="26781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2400" b="1" dirty="0">
                <a:solidFill>
                  <a:srgbClr val="00B050"/>
                </a:solidFill>
              </a:rPr>
              <a:t>Many other workloads:</a:t>
            </a:r>
          </a:p>
          <a:p>
            <a:pPr algn="ctr">
              <a:defRPr/>
            </a:pPr>
            <a:r>
              <a:rPr lang="en-US" altLang="en-US" sz="2400" dirty="0">
                <a:solidFill>
                  <a:srgbClr val="00B050"/>
                </a:solidFill>
              </a:rPr>
              <a:t>Genome analysis</a:t>
            </a:r>
          </a:p>
          <a:p>
            <a:pPr algn="ctr">
              <a:defRPr/>
            </a:pPr>
            <a:r>
              <a:rPr lang="en-US" altLang="en-US" sz="2400" dirty="0">
                <a:solidFill>
                  <a:srgbClr val="00B050"/>
                </a:solidFill>
              </a:rPr>
              <a:t>Machine learning</a:t>
            </a:r>
          </a:p>
          <a:p>
            <a:pPr algn="ctr">
              <a:defRPr/>
            </a:pPr>
            <a:r>
              <a:rPr lang="en-US" altLang="en-US" sz="2400" dirty="0">
                <a:solidFill>
                  <a:srgbClr val="00B050"/>
                </a:solidFill>
              </a:rPr>
              <a:t>Robotics</a:t>
            </a:r>
          </a:p>
          <a:p>
            <a:pPr algn="ctr">
              <a:defRPr/>
            </a:pPr>
            <a:r>
              <a:rPr lang="en-US" altLang="en-US" sz="2400" dirty="0">
                <a:solidFill>
                  <a:srgbClr val="00B050"/>
                </a:solidFill>
              </a:rPr>
              <a:t>Web search</a:t>
            </a:r>
          </a:p>
          <a:p>
            <a:pPr algn="ctr">
              <a:defRPr/>
            </a:pPr>
            <a:r>
              <a:rPr lang="en-US" altLang="en-US" sz="2400" dirty="0">
                <a:solidFill>
                  <a:srgbClr val="00B050"/>
                </a:solidFill>
              </a:rPr>
              <a:t>Graph analytics</a:t>
            </a:r>
          </a:p>
          <a:p>
            <a:pPr algn="ctr">
              <a:defRPr/>
            </a:pPr>
            <a:r>
              <a:rPr lang="en-US" altLang="en-US" sz="2400" dirty="0">
                <a:solidFill>
                  <a:srgbClr val="00B050"/>
                </a:solidFill>
              </a:rPr>
              <a:t>…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08BD610-D37C-4DE8-BB05-DE9FF7DC068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828800" y="1219200"/>
            <a:ext cx="228600" cy="14478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5A01A445-7B73-408B-9171-B1494E2B228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070100" y="1519238"/>
            <a:ext cx="287338" cy="1973262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00F0D39-B7C7-4E6E-9F10-A8D4E062147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929606" y="2024857"/>
            <a:ext cx="255587" cy="16764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567DD2E-69B9-4146-BFDB-C522CCFF5FF0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839118" y="2885282"/>
            <a:ext cx="207963" cy="14478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D73BB604-2F24-4626-B5E5-4BBE1F6899F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877218" y="3390107"/>
            <a:ext cx="207963" cy="14478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90E851F7-D5F0-4470-9DEC-908994E6C77C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859756" y="3955257"/>
            <a:ext cx="204787" cy="14859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A06B0CA-C2EC-4859-BB6F-B5EA188617E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737519" y="4617244"/>
            <a:ext cx="182562" cy="12192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Title 1">
            <a:extLst>
              <a:ext uri="{FF2B5EF4-FFF2-40B4-BE49-F238E27FC236}">
                <a16:creationId xmlns:a16="http://schemas.microsoft.com/office/drawing/2014/main" id="{CA4BC328-C77C-4E69-982A-0D5CCEC7E7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Increasingly Demanding Applications</a:t>
            </a:r>
          </a:p>
        </p:txBody>
      </p:sp>
      <p:sp>
        <p:nvSpPr>
          <p:cNvPr id="269314" name="Content Placeholder 2">
            <a:extLst>
              <a:ext uri="{FF2B5EF4-FFF2-40B4-BE49-F238E27FC236}">
                <a16:creationId xmlns:a16="http://schemas.microsoft.com/office/drawing/2014/main" id="{2AE14625-2698-FC40-AB99-C7AC56BEC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60350"/>
            <a:ext cx="8610600" cy="5194300"/>
          </a:xfrm>
        </p:spPr>
        <p:txBody>
          <a:bodyPr/>
          <a:lstStyle/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US" sz="6400" dirty="0">
                <a:solidFill>
                  <a:srgbClr val="0000FF"/>
                </a:solidFill>
                <a:ea typeface="ＭＳ Ｐゴシック" charset="0"/>
                <a:cs typeface="ＭＳ Ｐゴシック" charset="0"/>
              </a:rPr>
              <a:t>Dream</a:t>
            </a:r>
          </a:p>
          <a:p>
            <a:pPr marL="0" indent="0" algn="ctr">
              <a:buFont typeface="Wingdings" panose="05000000000000000000" pitchFamily="2" charset="2"/>
              <a:buNone/>
              <a:defRPr/>
            </a:pPr>
            <a:endParaRPr lang="en-US" sz="3800" dirty="0">
              <a:solidFill>
                <a:srgbClr val="0000FF"/>
              </a:solidFill>
              <a:ea typeface="ＭＳ Ｐゴシック" charset="0"/>
              <a:cs typeface="ＭＳ Ｐゴシック" charset="0"/>
            </a:endParaRPr>
          </a:p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US" sz="6400" dirty="0">
                <a:solidFill>
                  <a:srgbClr val="0000FF"/>
                </a:solidFill>
                <a:ea typeface="ＭＳ Ｐゴシック" charset="0"/>
                <a:cs typeface="ＭＳ Ｐゴシック" charset="0"/>
              </a:rPr>
              <a:t>and, they will come</a:t>
            </a:r>
          </a:p>
        </p:txBody>
      </p:sp>
      <p:sp>
        <p:nvSpPr>
          <p:cNvPr id="129027" name="Slide Number Placeholder 3">
            <a:extLst>
              <a:ext uri="{FF2B5EF4-FFF2-40B4-BE49-F238E27FC236}">
                <a16:creationId xmlns:a16="http://schemas.microsoft.com/office/drawing/2014/main" id="{E99D9730-0547-4622-8910-95C9C6DDE41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2926FC9-4B1D-4367-BBD7-5667F797C94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6D7A3F-750E-4717-9CD1-BEC5EDEBE5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" y="5589588"/>
            <a:ext cx="9101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0000"/>
                </a:solidFill>
                <a:latin typeface="Tahoma" panose="020B0604030504040204" pitchFamily="34" charset="0"/>
              </a:rPr>
              <a:t>As applications push boundaries, computing platforms will become increasingly strained.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Title 1">
            <a:extLst>
              <a:ext uri="{FF2B5EF4-FFF2-40B4-BE49-F238E27FC236}">
                <a16:creationId xmlns:a16="http://schemas.microsoft.com/office/drawing/2014/main" id="{78D54DB0-8F72-425E-B394-68316F1C36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Tradeoffs: Soul of Computer Architecture</a:t>
            </a:r>
          </a:p>
        </p:txBody>
      </p:sp>
      <p:sp>
        <p:nvSpPr>
          <p:cNvPr id="69634" name="Content Placeholder 2">
            <a:extLst>
              <a:ext uri="{FF2B5EF4-FFF2-40B4-BE49-F238E27FC236}">
                <a16:creationId xmlns:a16="http://schemas.microsoft.com/office/drawing/2014/main" id="{AAC3B3A3-E312-4961-950C-7C219279BE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69963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ISA-level tradeoffs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Microarchitecture-level tradeoffs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System and Task-level tradeoffs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How to divide the labor between hardware and software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 is the science and art of making the appropriate trade-offs to meet a design point</a:t>
            </a:r>
          </a:p>
          <a:p>
            <a:pPr lvl="1"/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Why </a:t>
            </a:r>
            <a:r>
              <a:rPr lang="en-US" altLang="en-US" b="1" i="1">
                <a:solidFill>
                  <a:srgbClr val="0000FF"/>
                </a:solidFill>
                <a:ea typeface="ＭＳ Ｐゴシック" panose="020B0600070205080204" pitchFamily="34" charset="-128"/>
              </a:rPr>
              <a:t>art</a:t>
            </a:r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3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0051" name="Slide Number Placeholder 3">
            <a:extLst>
              <a:ext uri="{FF2B5EF4-FFF2-40B4-BE49-F238E27FC236}">
                <a16:creationId xmlns:a16="http://schemas.microsoft.com/office/drawing/2014/main" id="{A00AFA23-CB62-4213-8B4D-27F67379C3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2C4C8C4-E4B8-485E-9B27-8A92928BFB9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Title 1">
            <a:extLst>
              <a:ext uri="{FF2B5EF4-FFF2-40B4-BE49-F238E27FC236}">
                <a16:creationId xmlns:a16="http://schemas.microsoft.com/office/drawing/2014/main" id="{B82AE27F-017C-4626-9CBB-BBC843731D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Is It (Somewhat) Art?</a:t>
            </a:r>
          </a:p>
        </p:txBody>
      </p:sp>
      <p:sp>
        <p:nvSpPr>
          <p:cNvPr id="131074" name="Slide Number Placeholder 3">
            <a:extLst>
              <a:ext uri="{FF2B5EF4-FFF2-40B4-BE49-F238E27FC236}">
                <a16:creationId xmlns:a16="http://schemas.microsoft.com/office/drawing/2014/main" id="{D968A6CD-1BDD-4B2E-8839-2FBAA8E5A5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E0FEED6-E91E-43D6-8B79-3984B8C528B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31075" name="Text Box 17">
            <a:extLst>
              <a:ext uri="{FF2B5EF4-FFF2-40B4-BE49-F238E27FC236}">
                <a16:creationId xmlns:a16="http://schemas.microsoft.com/office/drawing/2014/main" id="{45FDF22E-12F3-466A-82CD-D9E419E2F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5" y="4027488"/>
            <a:ext cx="2041525" cy="36671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Microarchitecture</a:t>
            </a:r>
          </a:p>
        </p:txBody>
      </p:sp>
      <p:sp>
        <p:nvSpPr>
          <p:cNvPr id="131076" name="Text Box 18">
            <a:extLst>
              <a:ext uri="{FF2B5EF4-FFF2-40B4-BE49-F238E27FC236}">
                <a16:creationId xmlns:a16="http://schemas.microsoft.com/office/drawing/2014/main" id="{D696B654-9E56-4775-AC55-A7E724A85A2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3654425"/>
            <a:ext cx="2041525" cy="3683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ISA</a:t>
            </a:r>
          </a:p>
        </p:txBody>
      </p:sp>
      <p:sp>
        <p:nvSpPr>
          <p:cNvPr id="131077" name="Text Box 19">
            <a:extLst>
              <a:ext uri="{FF2B5EF4-FFF2-40B4-BE49-F238E27FC236}">
                <a16:creationId xmlns:a16="http://schemas.microsoft.com/office/drawing/2014/main" id="{67DF3793-92A4-43DB-BABB-E20B4C8E220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20701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Program/Language</a:t>
            </a:r>
          </a:p>
        </p:txBody>
      </p:sp>
      <p:sp>
        <p:nvSpPr>
          <p:cNvPr id="131078" name="Text Box 20">
            <a:extLst>
              <a:ext uri="{FF2B5EF4-FFF2-40B4-BE49-F238E27FC236}">
                <a16:creationId xmlns:a16="http://schemas.microsoft.com/office/drawing/2014/main" id="{02946149-EF1A-4934-A73A-1FD1691AFD8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1698625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Algorithm</a:t>
            </a:r>
          </a:p>
        </p:txBody>
      </p:sp>
      <p:sp>
        <p:nvSpPr>
          <p:cNvPr id="131079" name="Text Box 21">
            <a:extLst>
              <a:ext uri="{FF2B5EF4-FFF2-40B4-BE49-F238E27FC236}">
                <a16:creationId xmlns:a16="http://schemas.microsoft.com/office/drawing/2014/main" id="{E595948B-BB12-4179-983C-71169AD0960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133032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Problem</a:t>
            </a:r>
          </a:p>
        </p:txBody>
      </p:sp>
      <p:sp>
        <p:nvSpPr>
          <p:cNvPr id="131080" name="Text Box 24">
            <a:extLst>
              <a:ext uri="{FF2B5EF4-FFF2-40B4-BE49-F238E27FC236}">
                <a16:creationId xmlns:a16="http://schemas.microsoft.com/office/drawing/2014/main" id="{B1693D50-9DEB-4BC7-81D5-C667A6CE916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2984500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Runtime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(VM, OS, MM)</a:t>
            </a:r>
          </a:p>
        </p:txBody>
      </p:sp>
      <p:sp>
        <p:nvSpPr>
          <p:cNvPr id="131081" name="Text Box 25">
            <a:extLst>
              <a:ext uri="{FF2B5EF4-FFF2-40B4-BE49-F238E27FC236}">
                <a16:creationId xmlns:a16="http://schemas.microsoft.com/office/drawing/2014/main" id="{452B6E29-81DB-44AC-B1BD-906B4BA1D16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449888" y="2058988"/>
            <a:ext cx="727075" cy="3683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User</a:t>
            </a:r>
          </a:p>
        </p:txBody>
      </p:sp>
      <p:sp>
        <p:nvSpPr>
          <p:cNvPr id="131082" name="Line 26">
            <a:extLst>
              <a:ext uri="{FF2B5EF4-FFF2-40B4-BE49-F238E27FC236}">
                <a16:creationId xmlns:a16="http://schemas.microsoft.com/office/drawing/2014/main" id="{9977A544-7056-4D15-826D-A9B39D1D8DAC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0175" y="2438400"/>
            <a:ext cx="361950" cy="561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83" name="Line 27">
            <a:extLst>
              <a:ext uri="{FF2B5EF4-FFF2-40B4-BE49-F238E27FC236}">
                <a16:creationId xmlns:a16="http://schemas.microsoft.com/office/drawing/2014/main" id="{B96A79FB-158C-4761-9CAE-7C0CD6C9BC5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27613" y="2236788"/>
            <a:ext cx="4222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84" name="Line 28">
            <a:extLst>
              <a:ext uri="{FF2B5EF4-FFF2-40B4-BE49-F238E27FC236}">
                <a16:creationId xmlns:a16="http://schemas.microsoft.com/office/drawing/2014/main" id="{31C89810-950C-4329-B58A-535F66D2295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68913" y="2438400"/>
            <a:ext cx="544512" cy="561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31085" name="Straight Arrow Connector 25">
            <a:extLst>
              <a:ext uri="{FF2B5EF4-FFF2-40B4-BE49-F238E27FC236}">
                <a16:creationId xmlns:a16="http://schemas.microsoft.com/office/drawing/2014/main" id="{36390D6F-161F-4A31-8770-412950F840AF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5141118" y="1386682"/>
            <a:ext cx="544513" cy="8001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022" name="Content Placeholder 2">
            <a:extLst>
              <a:ext uri="{FF2B5EF4-FFF2-40B4-BE49-F238E27FC236}">
                <a16:creationId xmlns:a16="http://schemas.microsoft.com/office/drawing/2014/main" id="{36E0FB4C-D32A-5546-8BB8-A98F436781CD}"/>
              </a:ext>
            </a:extLst>
          </p:cNvPr>
          <p:cNvSpPr txBox="1">
            <a:spLocks/>
          </p:cNvSpPr>
          <p:nvPr/>
        </p:nvSpPr>
        <p:spPr bwMode="auto">
          <a:xfrm>
            <a:off x="228600" y="996950"/>
            <a:ext cx="89154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 marL="0" indent="0">
              <a:spcBef>
                <a:spcPct val="20000"/>
              </a:spcBef>
              <a:buClr>
                <a:srgbClr val="CC9900"/>
              </a:buClr>
              <a:buSzPct val="65000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r>
              <a:rPr lang="en-US" sz="2300" dirty="0">
                <a:solidFill>
                  <a:srgbClr val="000000"/>
                </a:solidFill>
                <a:latin typeface="Tahoma" charset="0"/>
              </a:rPr>
              <a:t>We do not (fully) know the future (applications, users, market)</a:t>
            </a:r>
          </a:p>
        </p:txBody>
      </p:sp>
      <p:sp>
        <p:nvSpPr>
          <p:cNvPr id="20" name="Text Box 22">
            <a:extLst>
              <a:ext uri="{FF2B5EF4-FFF2-40B4-BE49-F238E27FC236}">
                <a16:creationId xmlns:a16="http://schemas.microsoft.com/office/drawing/2014/main" id="{F83277D1-B7D6-0145-907F-AB4F5C74AAA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4392613"/>
            <a:ext cx="2039938" cy="3730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eaLnBrk="1" hangingPunct="1">
              <a:defRPr/>
            </a:pPr>
            <a:r>
              <a:rPr lang="en-US" sz="1750" dirty="0">
                <a:solidFill>
                  <a:srgbClr val="000000"/>
                </a:solidFill>
                <a:latin typeface="Tahoma" pitchFamily="34" charset="0"/>
                <a:cs typeface="Arial" charset="0"/>
              </a:rPr>
              <a:t>Logic</a:t>
            </a:r>
          </a:p>
          <a:p>
            <a:pPr eaLnBrk="1" hangingPunct="1">
              <a:defRPr/>
            </a:pPr>
            <a:endParaRPr lang="en-US" sz="1750" dirty="0">
              <a:solidFill>
                <a:srgbClr val="000000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131088" name="Text Box 23">
            <a:extLst>
              <a:ext uri="{FF2B5EF4-FFF2-40B4-BE49-F238E27FC236}">
                <a16:creationId xmlns:a16="http://schemas.microsoft.com/office/drawing/2014/main" id="{4038C1F8-4A3B-494F-B1AD-830C57EFFFCE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476408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Circuits</a:t>
            </a:r>
          </a:p>
        </p:txBody>
      </p:sp>
      <p:sp>
        <p:nvSpPr>
          <p:cNvPr id="131089" name="Text Box 23">
            <a:extLst>
              <a:ext uri="{FF2B5EF4-FFF2-40B4-BE49-F238E27FC236}">
                <a16:creationId xmlns:a16="http://schemas.microsoft.com/office/drawing/2014/main" id="{65E53DA1-9F3F-41CC-A16B-614DABFBFA3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3163" y="5119688"/>
            <a:ext cx="2043112" cy="36671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Electrons</a:t>
            </a:r>
          </a:p>
        </p:txBody>
      </p:sp>
      <p:sp>
        <p:nvSpPr>
          <p:cNvPr id="131090" name="Rounded Rectangle 24">
            <a:extLst>
              <a:ext uri="{FF2B5EF4-FFF2-40B4-BE49-F238E27FC236}">
                <a16:creationId xmlns:a16="http://schemas.microsoft.com/office/drawing/2014/main" id="{B33D9DF0-88E9-45E6-8175-B518DF879E8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91000" y="2894013"/>
            <a:ext cx="1066800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A1AF257-2390-447C-BC1E-9C3396242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371600"/>
            <a:ext cx="1660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New demands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from the top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(Look Up)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9293AF9-95C2-40C9-86B1-BC37C0369D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343400"/>
            <a:ext cx="2209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New issues and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capabilities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at the bottom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(Look Down)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3DEBEC-FC3E-46B9-B745-11D9E98DB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1981200"/>
            <a:ext cx="2365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New demands and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personalities of users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(Look Up)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Title 1">
            <a:extLst>
              <a:ext uri="{FF2B5EF4-FFF2-40B4-BE49-F238E27FC236}">
                <a16:creationId xmlns:a16="http://schemas.microsoft.com/office/drawing/2014/main" id="{46396728-2501-4D0F-AE13-150FBB8910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Is It (Somewhat) Art?</a:t>
            </a:r>
          </a:p>
        </p:txBody>
      </p:sp>
      <p:sp>
        <p:nvSpPr>
          <p:cNvPr id="133122" name="Slide Number Placeholder 3">
            <a:extLst>
              <a:ext uri="{FF2B5EF4-FFF2-40B4-BE49-F238E27FC236}">
                <a16:creationId xmlns:a16="http://schemas.microsoft.com/office/drawing/2014/main" id="{8DE07EE3-774C-4FCA-9BC2-F0D2230D6B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E272F0D-FB65-450C-AAD2-19E432EDA43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33123" name="Text Box 17">
            <a:extLst>
              <a:ext uri="{FF2B5EF4-FFF2-40B4-BE49-F238E27FC236}">
                <a16:creationId xmlns:a16="http://schemas.microsoft.com/office/drawing/2014/main" id="{A0757FB0-65E9-452D-B975-18BFFC6CC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5" y="4027488"/>
            <a:ext cx="2041525" cy="36671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Microarchitecture</a:t>
            </a:r>
          </a:p>
        </p:txBody>
      </p:sp>
      <p:sp>
        <p:nvSpPr>
          <p:cNvPr id="133124" name="Text Box 18">
            <a:extLst>
              <a:ext uri="{FF2B5EF4-FFF2-40B4-BE49-F238E27FC236}">
                <a16:creationId xmlns:a16="http://schemas.microsoft.com/office/drawing/2014/main" id="{EB7AF2A7-1D6E-4291-98A7-10963EDD15A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3654425"/>
            <a:ext cx="2041525" cy="3683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ISA</a:t>
            </a:r>
          </a:p>
        </p:txBody>
      </p:sp>
      <p:sp>
        <p:nvSpPr>
          <p:cNvPr id="133125" name="Text Box 19">
            <a:extLst>
              <a:ext uri="{FF2B5EF4-FFF2-40B4-BE49-F238E27FC236}">
                <a16:creationId xmlns:a16="http://schemas.microsoft.com/office/drawing/2014/main" id="{F31F177B-AEEE-4379-95F3-A4B903FDF47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20701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Program/Language</a:t>
            </a:r>
          </a:p>
        </p:txBody>
      </p:sp>
      <p:sp>
        <p:nvSpPr>
          <p:cNvPr id="133126" name="Text Box 20">
            <a:extLst>
              <a:ext uri="{FF2B5EF4-FFF2-40B4-BE49-F238E27FC236}">
                <a16:creationId xmlns:a16="http://schemas.microsoft.com/office/drawing/2014/main" id="{0F6C2CCD-C05F-4ECC-84EA-F8890442A54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1698625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Algorithm</a:t>
            </a:r>
          </a:p>
        </p:txBody>
      </p:sp>
      <p:sp>
        <p:nvSpPr>
          <p:cNvPr id="133127" name="Text Box 21">
            <a:extLst>
              <a:ext uri="{FF2B5EF4-FFF2-40B4-BE49-F238E27FC236}">
                <a16:creationId xmlns:a16="http://schemas.microsoft.com/office/drawing/2014/main" id="{4F11ACC0-BF9D-4D55-A469-2D047A7F61E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133032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Problem</a:t>
            </a:r>
          </a:p>
        </p:txBody>
      </p:sp>
      <p:sp>
        <p:nvSpPr>
          <p:cNvPr id="133128" name="Text Box 24">
            <a:extLst>
              <a:ext uri="{FF2B5EF4-FFF2-40B4-BE49-F238E27FC236}">
                <a16:creationId xmlns:a16="http://schemas.microsoft.com/office/drawing/2014/main" id="{3597FB98-28C5-47AD-9F0D-2BF7AACD35A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2984500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Runtime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(VM, OS, MM)</a:t>
            </a:r>
          </a:p>
        </p:txBody>
      </p:sp>
      <p:sp>
        <p:nvSpPr>
          <p:cNvPr id="133129" name="Text Box 25">
            <a:extLst>
              <a:ext uri="{FF2B5EF4-FFF2-40B4-BE49-F238E27FC236}">
                <a16:creationId xmlns:a16="http://schemas.microsoft.com/office/drawing/2014/main" id="{F6ADDC43-1378-4DA4-8CD1-9B5AE0C886E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449888" y="2058988"/>
            <a:ext cx="727075" cy="3683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User</a:t>
            </a:r>
          </a:p>
        </p:txBody>
      </p:sp>
      <p:sp>
        <p:nvSpPr>
          <p:cNvPr id="133130" name="Line 26">
            <a:extLst>
              <a:ext uri="{FF2B5EF4-FFF2-40B4-BE49-F238E27FC236}">
                <a16:creationId xmlns:a16="http://schemas.microsoft.com/office/drawing/2014/main" id="{E56A14C2-7761-43E3-97EC-BFDD60A0D1A9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0175" y="2438400"/>
            <a:ext cx="361950" cy="561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31" name="Line 27">
            <a:extLst>
              <a:ext uri="{FF2B5EF4-FFF2-40B4-BE49-F238E27FC236}">
                <a16:creationId xmlns:a16="http://schemas.microsoft.com/office/drawing/2014/main" id="{AC0D733D-452C-4775-8831-1A96116A150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27613" y="2236788"/>
            <a:ext cx="4222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32" name="Line 28">
            <a:extLst>
              <a:ext uri="{FF2B5EF4-FFF2-40B4-BE49-F238E27FC236}">
                <a16:creationId xmlns:a16="http://schemas.microsoft.com/office/drawing/2014/main" id="{DA2098CE-FF87-4CBC-9C2E-2C2D891F2E9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68913" y="2438400"/>
            <a:ext cx="544512" cy="561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33133" name="Straight Arrow Connector 25">
            <a:extLst>
              <a:ext uri="{FF2B5EF4-FFF2-40B4-BE49-F238E27FC236}">
                <a16:creationId xmlns:a16="http://schemas.microsoft.com/office/drawing/2014/main" id="{5FBC4D3F-5894-461E-AC7C-030ADF4A5872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5141118" y="1386682"/>
            <a:ext cx="544513" cy="8001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022" name="Content Placeholder 2">
            <a:extLst>
              <a:ext uri="{FF2B5EF4-FFF2-40B4-BE49-F238E27FC236}">
                <a16:creationId xmlns:a16="http://schemas.microsoft.com/office/drawing/2014/main" id="{464C978D-C3D6-D740-9041-895922CA367D}"/>
              </a:ext>
            </a:extLst>
          </p:cNvPr>
          <p:cNvSpPr txBox="1">
            <a:spLocks/>
          </p:cNvSpPr>
          <p:nvPr/>
        </p:nvSpPr>
        <p:spPr bwMode="auto">
          <a:xfrm>
            <a:off x="228600" y="996950"/>
            <a:ext cx="86106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 marL="0" indent="0">
              <a:spcBef>
                <a:spcPct val="20000"/>
              </a:spcBef>
              <a:buClr>
                <a:srgbClr val="CC9900"/>
              </a:buClr>
              <a:buSzPct val="65000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r>
              <a:rPr lang="en-US" dirty="0">
                <a:solidFill>
                  <a:srgbClr val="000000"/>
                </a:solidFill>
                <a:latin typeface="Tahoma" charset="0"/>
              </a:rPr>
              <a:t>And, the future is not constant (it changes)!</a:t>
            </a:r>
          </a:p>
        </p:txBody>
      </p:sp>
      <p:sp>
        <p:nvSpPr>
          <p:cNvPr id="20" name="Text Box 22">
            <a:extLst>
              <a:ext uri="{FF2B5EF4-FFF2-40B4-BE49-F238E27FC236}">
                <a16:creationId xmlns:a16="http://schemas.microsoft.com/office/drawing/2014/main" id="{DFE255E6-1354-8747-9CD8-E53804065B0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4392613"/>
            <a:ext cx="2039938" cy="3730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eaLnBrk="1" hangingPunct="1">
              <a:defRPr/>
            </a:pPr>
            <a:r>
              <a:rPr lang="en-US" sz="1750" dirty="0">
                <a:solidFill>
                  <a:srgbClr val="000000"/>
                </a:solidFill>
                <a:latin typeface="Tahoma" pitchFamily="34" charset="0"/>
                <a:cs typeface="Arial" charset="0"/>
              </a:rPr>
              <a:t>Logic</a:t>
            </a:r>
          </a:p>
          <a:p>
            <a:pPr eaLnBrk="1" hangingPunct="1">
              <a:defRPr/>
            </a:pPr>
            <a:endParaRPr lang="en-US" sz="1750" dirty="0">
              <a:solidFill>
                <a:srgbClr val="000000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133136" name="Text Box 23">
            <a:extLst>
              <a:ext uri="{FF2B5EF4-FFF2-40B4-BE49-F238E27FC236}">
                <a16:creationId xmlns:a16="http://schemas.microsoft.com/office/drawing/2014/main" id="{DF4D8CCC-A8BB-45F9-BF12-D5805A469D5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476408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Circuits</a:t>
            </a:r>
          </a:p>
        </p:txBody>
      </p:sp>
      <p:sp>
        <p:nvSpPr>
          <p:cNvPr id="133137" name="Text Box 23">
            <a:extLst>
              <a:ext uri="{FF2B5EF4-FFF2-40B4-BE49-F238E27FC236}">
                <a16:creationId xmlns:a16="http://schemas.microsoft.com/office/drawing/2014/main" id="{3377738F-3CDC-4AE2-A6BA-72B90084BE7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3163" y="5119688"/>
            <a:ext cx="2043112" cy="36671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Electrons</a:t>
            </a:r>
          </a:p>
        </p:txBody>
      </p:sp>
      <p:sp>
        <p:nvSpPr>
          <p:cNvPr id="133138" name="Rounded Rectangle 24">
            <a:extLst>
              <a:ext uri="{FF2B5EF4-FFF2-40B4-BE49-F238E27FC236}">
                <a16:creationId xmlns:a16="http://schemas.microsoft.com/office/drawing/2014/main" id="{7B12A3C8-C3A3-43D9-9C2A-3939609F2BE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91000" y="2894013"/>
            <a:ext cx="1066800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F5DB68-0B86-40DC-AD53-648DD746D1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371600"/>
            <a:ext cx="25574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Changing demands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at the top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(Look Up and Forward)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AC6D63-F029-4FB9-8FCD-05997AADF6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343400"/>
            <a:ext cx="3048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Changing issues and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capabilities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at the bottom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(Look Down and Forward)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5C0396C-BF48-4753-AA03-47855041FC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1981200"/>
            <a:ext cx="2635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Changing demands and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personalities of users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(Look Up and Forward)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Title 1">
            <a:extLst>
              <a:ext uri="{FF2B5EF4-FFF2-40B4-BE49-F238E27FC236}">
                <a16:creationId xmlns:a16="http://schemas.microsoft.com/office/drawing/2014/main" id="{13766E1A-1AA8-4ECD-AE1D-A3744C3A60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Analogue from Macro-Architecture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06343-3D5A-3748-AAE0-C99FF10C65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Future is not constant in macro-architecture, either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Example: Can a mill be later used as a theater + restaurant + conference room?</a:t>
            </a: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35171" name="Slide Number Placeholder 3">
            <a:extLst>
              <a:ext uri="{FF2B5EF4-FFF2-40B4-BE49-F238E27FC236}">
                <a16:creationId xmlns:a16="http://schemas.microsoft.com/office/drawing/2014/main" id="{6D35C9FB-5977-42E2-8B4A-A16901D62A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1685D6E-70F3-4B6E-A1AA-44BD0EC7551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Title 1">
            <a:extLst>
              <a:ext uri="{FF2B5EF4-FFF2-40B4-BE49-F238E27FC236}">
                <a16:creationId xmlns:a16="http://schemas.microsoft.com/office/drawing/2014/main" id="{B696CD3C-5A1A-46E4-AA9C-A5FCCB5C4B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86995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Mühle Tiefenbrunnen</a:t>
            </a:r>
          </a:p>
        </p:txBody>
      </p:sp>
      <p:sp>
        <p:nvSpPr>
          <p:cNvPr id="136194" name="Slide Number Placeholder 3">
            <a:extLst>
              <a:ext uri="{FF2B5EF4-FFF2-40B4-BE49-F238E27FC236}">
                <a16:creationId xmlns:a16="http://schemas.microsoft.com/office/drawing/2014/main" id="{BB5D6D84-3187-404E-8A5F-E1542C0E51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F43E105-8368-4E74-B55D-0109281D2658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36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36195" name="Content Placeholder 1">
            <a:extLst>
              <a:ext uri="{FF2B5EF4-FFF2-40B4-BE49-F238E27FC236}">
                <a16:creationId xmlns:a16="http://schemas.microsoft.com/office/drawing/2014/main" id="{73DC9630-5A9E-4A9E-936C-2C3E8DD5514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0600"/>
            <a:ext cx="8610600" cy="560705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Originally built as a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brewery</a:t>
            </a:r>
            <a:r>
              <a:rPr lang="en-US" altLang="en-US">
                <a:ea typeface="ＭＳ Ｐゴシック" panose="020B0600070205080204" pitchFamily="34" charset="-128"/>
              </a:rPr>
              <a:t> in 1889, part of it was converted into a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mill</a:t>
            </a:r>
            <a:r>
              <a:rPr lang="en-US" altLang="en-US">
                <a:ea typeface="ＭＳ Ｐゴシック" panose="020B0600070205080204" pitchFamily="34" charset="-128"/>
              </a:rPr>
              <a:t> in 1913, and the other part into a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cold store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Nowadays is a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center for a variety of activities</a:t>
            </a:r>
            <a:r>
              <a:rPr lang="en-US" altLang="en-US">
                <a:ea typeface="ＭＳ Ｐゴシック" panose="020B0600070205080204" pitchFamily="34" charset="-128"/>
              </a:rPr>
              <a:t>: theater, conferences, restaurants, shops, museum</a:t>
            </a:r>
            <a:r>
              <a:rPr lang="mr-IN" altLang="en-US">
                <a:ea typeface="ＭＳ Ｐゴシック" panose="020B0600070205080204" pitchFamily="34" charset="-128"/>
              </a:rPr>
              <a:t>…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136196" name="Picture 2">
            <a:extLst>
              <a:ext uri="{FF2B5EF4-FFF2-40B4-BE49-F238E27FC236}">
                <a16:creationId xmlns:a16="http://schemas.microsoft.com/office/drawing/2014/main" id="{11F7B649-9A14-4CC7-8498-4BC3E4FBA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352800"/>
            <a:ext cx="42767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197" name="Picture 3">
            <a:extLst>
              <a:ext uri="{FF2B5EF4-FFF2-40B4-BE49-F238E27FC236}">
                <a16:creationId xmlns:a16="http://schemas.microsoft.com/office/drawing/2014/main" id="{AED73315-DB42-4F5E-B32B-A64223E52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336925"/>
            <a:ext cx="396240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198" name="TextBox 4">
            <a:extLst>
              <a:ext uri="{FF2B5EF4-FFF2-40B4-BE49-F238E27FC236}">
                <a16:creationId xmlns:a16="http://schemas.microsoft.com/office/drawing/2014/main" id="{15CDF313-4552-43D3-9C28-B9795624A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638800"/>
            <a:ext cx="1292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/>
              <a:t>Brewery in 1900</a:t>
            </a:r>
          </a:p>
        </p:txBody>
      </p:sp>
      <p:sp>
        <p:nvSpPr>
          <p:cNvPr id="136199" name="TextBox 8">
            <a:extLst>
              <a:ext uri="{FF2B5EF4-FFF2-40B4-BE49-F238E27FC236}">
                <a16:creationId xmlns:a16="http://schemas.microsoft.com/office/drawing/2014/main" id="{71A2F5AC-293B-45EB-A21C-11682037FD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77000"/>
            <a:ext cx="26749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/>
              <a:t>http://www.muehle-tiefenbrunnen.ch/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Title 1">
            <a:extLst>
              <a:ext uri="{FF2B5EF4-FFF2-40B4-BE49-F238E27FC236}">
                <a16:creationId xmlns:a16="http://schemas.microsoft.com/office/drawing/2014/main" id="{3BBC263D-5114-42B2-B1A9-45B537CE62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Example (I)</a:t>
            </a:r>
          </a:p>
        </p:txBody>
      </p:sp>
      <p:sp>
        <p:nvSpPr>
          <p:cNvPr id="137218" name="Slide Number Placeholder 3">
            <a:extLst>
              <a:ext uri="{FF2B5EF4-FFF2-40B4-BE49-F238E27FC236}">
                <a16:creationId xmlns:a16="http://schemas.microsoft.com/office/drawing/2014/main" id="{8A17648E-24B9-4718-AB11-7A3C191B28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6B0762F-EBBA-488D-A49E-0435445B6B27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37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37219" name="Picture 11">
            <a:extLst>
              <a:ext uri="{FF2B5EF4-FFF2-40B4-BE49-F238E27FC236}">
                <a16:creationId xmlns:a16="http://schemas.microsoft.com/office/drawing/2014/main" id="{FFA2ECB8-0599-41FF-801F-76BDF6187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870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0" name="TextBox 2">
            <a:extLst>
              <a:ext uri="{FF2B5EF4-FFF2-40B4-BE49-F238E27FC236}">
                <a16:creationId xmlns:a16="http://schemas.microsoft.com/office/drawing/2014/main" id="{9EF72914-46C3-4085-AC3A-238B46AC28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53200"/>
            <a:ext cx="2157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/>
              <a:t>Photo credit: Prof. Can Alkan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Title 1">
            <a:extLst>
              <a:ext uri="{FF2B5EF4-FFF2-40B4-BE49-F238E27FC236}">
                <a16:creationId xmlns:a16="http://schemas.microsoft.com/office/drawing/2014/main" id="{86760F42-DD67-41E7-B1ED-C9D850B672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Example (II)</a:t>
            </a:r>
          </a:p>
        </p:txBody>
      </p:sp>
      <p:pic>
        <p:nvPicPr>
          <p:cNvPr id="138242" name="Content Placeholder 9">
            <a:extLst>
              <a:ext uri="{FF2B5EF4-FFF2-40B4-BE49-F238E27FC236}">
                <a16:creationId xmlns:a16="http://schemas.microsoft.com/office/drawing/2014/main" id="{43E40641-29EB-44F5-B946-7D41E4169D9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752475"/>
            <a:ext cx="3263900" cy="5800725"/>
          </a:xfrm>
        </p:spPr>
      </p:pic>
      <p:sp>
        <p:nvSpPr>
          <p:cNvPr id="138243" name="Slide Number Placeholder 3">
            <a:extLst>
              <a:ext uri="{FF2B5EF4-FFF2-40B4-BE49-F238E27FC236}">
                <a16:creationId xmlns:a16="http://schemas.microsoft.com/office/drawing/2014/main" id="{1C7CA055-6BFD-4961-BD27-595BBCB06E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3A690AC-31D6-40B2-B850-D5903F0462EC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38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38244" name="TextBox 12">
            <a:extLst>
              <a:ext uri="{FF2B5EF4-FFF2-40B4-BE49-F238E27FC236}">
                <a16:creationId xmlns:a16="http://schemas.microsoft.com/office/drawing/2014/main" id="{94334E14-DA3B-473F-8323-44B081980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53200"/>
            <a:ext cx="2157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/>
              <a:t>Photo credit: Prof. Can Alkan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Title 1">
            <a:extLst>
              <a:ext uri="{FF2B5EF4-FFF2-40B4-BE49-F238E27FC236}">
                <a16:creationId xmlns:a16="http://schemas.microsoft.com/office/drawing/2014/main" id="{FA2F861E-4DAC-4154-91C6-11C641D2B9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9266" name="Slide Number Placeholder 3">
            <a:extLst>
              <a:ext uri="{FF2B5EF4-FFF2-40B4-BE49-F238E27FC236}">
                <a16:creationId xmlns:a16="http://schemas.microsoft.com/office/drawing/2014/main" id="{4C2F4BD2-3974-4C4D-A0A0-045D9D9CC1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B6838A7-1B31-4BF6-B767-AED076CE32EE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39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39267" name="Picture 2">
            <a:extLst>
              <a:ext uri="{FF2B5EF4-FFF2-40B4-BE49-F238E27FC236}">
                <a16:creationId xmlns:a16="http://schemas.microsoft.com/office/drawing/2014/main" id="{9F16D5A8-FCD0-4169-B6FE-F5DDCCDEC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43894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268" name="TextBox 5">
            <a:extLst>
              <a:ext uri="{FF2B5EF4-FFF2-40B4-BE49-F238E27FC236}">
                <a16:creationId xmlns:a16="http://schemas.microsoft.com/office/drawing/2014/main" id="{BF9D184C-84A3-4903-B36B-97FA857329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1488" y="5681663"/>
            <a:ext cx="3575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/>
              <a:t>By Roland zh (Own work) [CC BY-SA 3.0 </a:t>
            </a:r>
          </a:p>
          <a:p>
            <a:r>
              <a:rPr lang="en-US" altLang="en-US" sz="1200"/>
              <a:t>(</a:t>
            </a:r>
            <a:r>
              <a:rPr lang="en-US" altLang="en-US" sz="1200">
                <a:hlinkClick r:id="rId3"/>
              </a:rPr>
              <a:t>https://creativecommons.org/licenses/by-sa/3.0)</a:t>
            </a:r>
            <a:r>
              <a:rPr lang="en-US" altLang="en-US" sz="1200"/>
              <a:t>],</a:t>
            </a:r>
          </a:p>
          <a:p>
            <a:r>
              <a:rPr lang="en-US" altLang="en-US" sz="1200"/>
              <a:t> via Wikimedia Commons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le 1">
            <a:extLst>
              <a:ext uri="{FF2B5EF4-FFF2-40B4-BE49-F238E27FC236}">
                <a16:creationId xmlns:a16="http://schemas.microsoft.com/office/drawing/2014/main" id="{2BEF6701-6141-4D07-A2FC-782603238B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Von Neumann Model</a:t>
            </a:r>
          </a:p>
        </p:txBody>
      </p:sp>
      <p:sp>
        <p:nvSpPr>
          <p:cNvPr id="99330" name="Slide Number Placeholder 3">
            <a:extLst>
              <a:ext uri="{FF2B5EF4-FFF2-40B4-BE49-F238E27FC236}">
                <a16:creationId xmlns:a16="http://schemas.microsoft.com/office/drawing/2014/main" id="{8802F2A3-E2A4-4B14-A6A4-0AF24792A2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3087AEA-F7F6-4C63-B153-66A67EBEB43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99331" name="Rectangle 4">
            <a:extLst>
              <a:ext uri="{FF2B5EF4-FFF2-40B4-BE49-F238E27FC236}">
                <a16:creationId xmlns:a16="http://schemas.microsoft.com/office/drawing/2014/main" id="{FF0C41F2-A35F-4541-8CE9-F988A72961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4830763"/>
            <a:ext cx="3390900" cy="13858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9332" name="TextBox 7">
            <a:extLst>
              <a:ext uri="{FF2B5EF4-FFF2-40B4-BE49-F238E27FC236}">
                <a16:creationId xmlns:a16="http://schemas.microsoft.com/office/drawing/2014/main" id="{9830E516-8730-45AF-A052-8C695CDC9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5040313"/>
            <a:ext cx="1906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CONTROL UNIT</a:t>
            </a:r>
          </a:p>
        </p:txBody>
      </p:sp>
      <p:sp>
        <p:nvSpPr>
          <p:cNvPr id="99333" name="TextBox 8">
            <a:extLst>
              <a:ext uri="{FF2B5EF4-FFF2-40B4-BE49-F238E27FC236}">
                <a16:creationId xmlns:a16="http://schemas.microsoft.com/office/drawing/2014/main" id="{340FDCA2-B025-4C75-B6A8-ED9A81623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5649913"/>
            <a:ext cx="1057275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PC or IP</a:t>
            </a:r>
          </a:p>
        </p:txBody>
      </p:sp>
      <p:sp>
        <p:nvSpPr>
          <p:cNvPr id="99334" name="TextBox 9">
            <a:extLst>
              <a:ext uri="{FF2B5EF4-FFF2-40B4-BE49-F238E27FC236}">
                <a16:creationId xmlns:a16="http://schemas.microsoft.com/office/drawing/2014/main" id="{37A0AADD-CDB9-4ED4-AC72-0FA59FE12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4050" y="5649913"/>
            <a:ext cx="1479550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Inst Register</a:t>
            </a:r>
          </a:p>
        </p:txBody>
      </p:sp>
      <p:sp>
        <p:nvSpPr>
          <p:cNvPr id="99335" name="Rectangle 10">
            <a:extLst>
              <a:ext uri="{FF2B5EF4-FFF2-40B4-BE49-F238E27FC236}">
                <a16:creationId xmlns:a16="http://schemas.microsoft.com/office/drawing/2014/main" id="{BFD7311B-CBC0-4344-9941-A349FB418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2927350"/>
            <a:ext cx="3390900" cy="1385888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9336" name="TextBox 11">
            <a:extLst>
              <a:ext uri="{FF2B5EF4-FFF2-40B4-BE49-F238E27FC236}">
                <a16:creationId xmlns:a16="http://schemas.microsoft.com/office/drawing/2014/main" id="{C16D1F19-BA55-43A0-82B1-82CCD98324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3" y="2982913"/>
            <a:ext cx="2325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PROCESSING UNIT</a:t>
            </a: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89AC9D9C-50E0-FD43-B95E-AAED39C69B06}"/>
              </a:ext>
            </a:extLst>
          </p:cNvPr>
          <p:cNvSpPr/>
          <p:nvPr/>
        </p:nvSpPr>
        <p:spPr bwMode="auto">
          <a:xfrm rot="10800000">
            <a:off x="3378200" y="3548063"/>
            <a:ext cx="914400" cy="490537"/>
          </a:xfrm>
          <a:prstGeom prst="trapezoid">
            <a:avLst/>
          </a:prstGeom>
          <a:solidFill>
            <a:srgbClr val="35F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99338" name="TextBox 14">
            <a:extLst>
              <a:ext uri="{FF2B5EF4-FFF2-40B4-BE49-F238E27FC236}">
                <a16:creationId xmlns:a16="http://schemas.microsoft.com/office/drawing/2014/main" id="{98D48877-40EC-4789-9D28-612302C02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3586163"/>
            <a:ext cx="63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ALU</a:t>
            </a:r>
          </a:p>
        </p:txBody>
      </p:sp>
      <p:sp>
        <p:nvSpPr>
          <p:cNvPr id="99339" name="TextBox 15">
            <a:extLst>
              <a:ext uri="{FF2B5EF4-FFF2-40B4-BE49-F238E27FC236}">
                <a16:creationId xmlns:a16="http://schemas.microsoft.com/office/drawing/2014/main" id="{74E69DB3-C73C-4A8D-BA98-1F728E96F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3548063"/>
            <a:ext cx="825500" cy="369887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TEMP</a:t>
            </a:r>
          </a:p>
        </p:txBody>
      </p:sp>
      <p:sp>
        <p:nvSpPr>
          <p:cNvPr id="99340" name="Rectangle 16">
            <a:extLst>
              <a:ext uri="{FF2B5EF4-FFF2-40B4-BE49-F238E27FC236}">
                <a16:creationId xmlns:a16="http://schemas.microsoft.com/office/drawing/2014/main" id="{8210A58F-AE6B-44C6-A373-517D794C5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1090613"/>
            <a:ext cx="3390900" cy="1384300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9341" name="TextBox 17">
            <a:extLst>
              <a:ext uri="{FF2B5EF4-FFF2-40B4-BE49-F238E27FC236}">
                <a16:creationId xmlns:a16="http://schemas.microsoft.com/office/drawing/2014/main" id="{7ADA0702-767B-42AF-A5E8-0BA992E99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109061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MEMORY</a:t>
            </a:r>
          </a:p>
        </p:txBody>
      </p:sp>
      <p:sp>
        <p:nvSpPr>
          <p:cNvPr id="38926" name="TextBox 18">
            <a:extLst>
              <a:ext uri="{FF2B5EF4-FFF2-40B4-BE49-F238E27FC236}">
                <a16:creationId xmlns:a16="http://schemas.microsoft.com/office/drawing/2014/main" id="{D05CCA57-A661-1244-B536-890E81E56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533525"/>
            <a:ext cx="17240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 dirty="0">
                <a:solidFill>
                  <a:srgbClr val="000000"/>
                </a:solidFill>
                <a:latin typeface="Arial" charset="0"/>
              </a:rPr>
              <a:t>Mem </a:t>
            </a:r>
            <a:r>
              <a:rPr lang="en-US" altLang="en-US" sz="1800" dirty="0" err="1">
                <a:solidFill>
                  <a:srgbClr val="000000"/>
                </a:solidFill>
                <a:latin typeface="Arial" charset="0"/>
              </a:rPr>
              <a:t>Addr</a:t>
            </a:r>
            <a:r>
              <a:rPr lang="en-US" altLang="en-US" sz="18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1800" dirty="0" err="1">
                <a:solidFill>
                  <a:srgbClr val="000000"/>
                </a:solidFill>
                <a:latin typeface="Arial" charset="0"/>
              </a:rPr>
              <a:t>Reg</a:t>
            </a:r>
            <a:endParaRPr lang="en-US" altLang="en-US" sz="1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8927" name="TextBox 19">
            <a:extLst>
              <a:ext uri="{FF2B5EF4-FFF2-40B4-BE49-F238E27FC236}">
                <a16:creationId xmlns:a16="http://schemas.microsoft.com/office/drawing/2014/main" id="{C940BC56-520E-A740-B763-D8B9A266E9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981200"/>
            <a:ext cx="17367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>
                <a:solidFill>
                  <a:srgbClr val="000000"/>
                </a:solidFill>
                <a:latin typeface="Arial" charset="0"/>
              </a:rPr>
              <a:t>Mem Data Reg</a:t>
            </a:r>
          </a:p>
        </p:txBody>
      </p:sp>
      <p:sp>
        <p:nvSpPr>
          <p:cNvPr id="38928" name="Rectangle 20">
            <a:extLst>
              <a:ext uri="{FF2B5EF4-FFF2-40B4-BE49-F238E27FC236}">
                <a16:creationId xmlns:a16="http://schemas.microsoft.com/office/drawing/2014/main" id="{8F13B7BE-1074-394C-810A-F966DF1C7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2503488"/>
            <a:ext cx="1604962" cy="20415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8929" name="Rectangle 21">
            <a:extLst>
              <a:ext uri="{FF2B5EF4-FFF2-40B4-BE49-F238E27FC236}">
                <a16:creationId xmlns:a16="http://schemas.microsoft.com/office/drawing/2014/main" id="{FF97BDAF-35B3-654D-9F94-F4C825361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503488"/>
            <a:ext cx="1606550" cy="2041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9346" name="TextBox 22">
            <a:extLst>
              <a:ext uri="{FF2B5EF4-FFF2-40B4-BE49-F238E27FC236}">
                <a16:creationId xmlns:a16="http://schemas.microsoft.com/office/drawing/2014/main" id="{877BA280-B84E-4D17-B8F4-A729D2FDF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960688"/>
            <a:ext cx="100012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INPUT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Keyboard,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Mouse,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Disk</a:t>
            </a:r>
            <a:r>
              <a:rPr lang="mr-IN" altLang="en-US" sz="140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9347" name="TextBox 23">
            <a:extLst>
              <a:ext uri="{FF2B5EF4-FFF2-40B4-BE49-F238E27FC236}">
                <a16:creationId xmlns:a16="http://schemas.microsoft.com/office/drawing/2014/main" id="{083306A2-1B19-4517-8994-D57C412D0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960688"/>
            <a:ext cx="113347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OUTPUT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Monitor,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Printer,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Disk</a:t>
            </a:r>
            <a:r>
              <a:rPr lang="mr-IN" altLang="en-US" sz="140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99348" name="Straight Arrow Connector 25">
            <a:extLst>
              <a:ext uri="{FF2B5EF4-FFF2-40B4-BE49-F238E27FC236}">
                <a16:creationId xmlns:a16="http://schemas.microsoft.com/office/drawing/2014/main" id="{D7ED3E95-7AA2-4EE9-BDD5-232665ECAFD6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036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49" name="Straight Arrow Connector 29">
            <a:extLst>
              <a:ext uri="{FF2B5EF4-FFF2-40B4-BE49-F238E27FC236}">
                <a16:creationId xmlns:a16="http://schemas.microsoft.com/office/drawing/2014/main" id="{AF753F6A-A811-4E03-92D1-C6F97890AF0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9228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50" name="Straight Connector 31">
            <a:extLst>
              <a:ext uri="{FF2B5EF4-FFF2-40B4-BE49-F238E27FC236}">
                <a16:creationId xmlns:a16="http://schemas.microsoft.com/office/drawing/2014/main" id="{76049BB3-46A0-4D75-95AE-5B4BC62A89E1}"/>
              </a:ext>
            </a:extLst>
          </p:cNvPr>
          <p:cNvCxnSpPr>
            <a:cxnSpLocks noChangeShapeType="1"/>
            <a:stCxn id="38928" idx="0"/>
          </p:cNvCxnSpPr>
          <p:nvPr/>
        </p:nvCxnSpPr>
        <p:spPr bwMode="auto">
          <a:xfrm rot="16200000" flipV="1">
            <a:off x="632618" y="2018507"/>
            <a:ext cx="96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51" name="Straight Arrow Connector 33">
            <a:extLst>
              <a:ext uri="{FF2B5EF4-FFF2-40B4-BE49-F238E27FC236}">
                <a16:creationId xmlns:a16="http://schemas.microsoft.com/office/drawing/2014/main" id="{DC4897EE-F5C7-482F-BC14-D74161A5C5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7600" y="1533525"/>
            <a:ext cx="1754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52" name="Straight Connector 35">
            <a:extLst>
              <a:ext uri="{FF2B5EF4-FFF2-40B4-BE49-F238E27FC236}">
                <a16:creationId xmlns:a16="http://schemas.microsoft.com/office/drawing/2014/main" id="{F7D7DD07-A671-4DAB-AA53-E13747071D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2688" y="1533525"/>
            <a:ext cx="172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53" name="Straight Arrow Connector 37">
            <a:extLst>
              <a:ext uri="{FF2B5EF4-FFF2-40B4-BE49-F238E27FC236}">
                <a16:creationId xmlns:a16="http://schemas.microsoft.com/office/drawing/2014/main" id="{88384EF1-81B0-4EA7-959B-99686116722E}"/>
              </a:ext>
            </a:extLst>
          </p:cNvPr>
          <p:cNvCxnSpPr>
            <a:cxnSpLocks noChangeShapeType="1"/>
            <a:endCxn id="38929" idx="0"/>
          </p:cNvCxnSpPr>
          <p:nvPr/>
        </p:nvCxnSpPr>
        <p:spPr bwMode="auto">
          <a:xfrm rot="16200000" flipH="1">
            <a:off x="7515225" y="2009776"/>
            <a:ext cx="96837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54" name="Straight Arrow Connector 39">
            <a:extLst>
              <a:ext uri="{FF2B5EF4-FFF2-40B4-BE49-F238E27FC236}">
                <a16:creationId xmlns:a16="http://schemas.microsoft.com/office/drawing/2014/main" id="{8B637489-F1B3-482E-A5CF-52FD130091B3}"/>
              </a:ext>
            </a:extLst>
          </p:cNvPr>
          <p:cNvCxnSpPr>
            <a:cxnSpLocks noChangeShapeType="1"/>
            <a:stCxn id="99331" idx="0"/>
            <a:endCxn id="99335" idx="2"/>
          </p:cNvCxnSpPr>
          <p:nvPr/>
        </p:nvCxnSpPr>
        <p:spPr bwMode="auto">
          <a:xfrm rot="5400000" flipH="1" flipV="1">
            <a:off x="4310063" y="4572000"/>
            <a:ext cx="5159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55" name="Straight Arrow Connector 41">
            <a:extLst>
              <a:ext uri="{FF2B5EF4-FFF2-40B4-BE49-F238E27FC236}">
                <a16:creationId xmlns:a16="http://schemas.microsoft.com/office/drawing/2014/main" id="{87AF6CE0-3938-4846-A8D1-0DD572F84AA4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801813" y="4545013"/>
            <a:ext cx="1069975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56" name="Straight Arrow Connector 43">
            <a:extLst>
              <a:ext uri="{FF2B5EF4-FFF2-40B4-BE49-F238E27FC236}">
                <a16:creationId xmlns:a16="http://schemas.microsoft.com/office/drawing/2014/main" id="{A08DCD71-602B-47C4-ABF4-814CE7E45BB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62688" y="4545013"/>
            <a:ext cx="1062037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57" name="Straight Connector 45">
            <a:extLst>
              <a:ext uri="{FF2B5EF4-FFF2-40B4-BE49-F238E27FC236}">
                <a16:creationId xmlns:a16="http://schemas.microsoft.com/office/drawing/2014/main" id="{AEBE4CF3-C878-46D1-8B60-A5AD74ACFEC4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368550" y="4327526"/>
            <a:ext cx="517525" cy="488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58" name="Straight Connector 47">
            <a:extLst>
              <a:ext uri="{FF2B5EF4-FFF2-40B4-BE49-F238E27FC236}">
                <a16:creationId xmlns:a16="http://schemas.microsoft.com/office/drawing/2014/main" id="{C4C7C9CB-FD90-4E77-91D2-409989D83CD9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1418432" y="3348831"/>
            <a:ext cx="193040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59" name="Straight Arrow Connector 49">
            <a:extLst>
              <a:ext uri="{FF2B5EF4-FFF2-40B4-BE49-F238E27FC236}">
                <a16:creationId xmlns:a16="http://schemas.microsoft.com/office/drawing/2014/main" id="{A00C2BB9-6C48-43F5-BBF7-0BD4B58EB0E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4425" y="2244725"/>
            <a:ext cx="487363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60" name="Straight Arrow Connector 53">
            <a:extLst>
              <a:ext uri="{FF2B5EF4-FFF2-40B4-BE49-F238E27FC236}">
                <a16:creationId xmlns:a16="http://schemas.microsoft.com/office/drawing/2014/main" id="{A94FD601-44CF-4F04-9D98-C75512CDB0B1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92675" y="4572000"/>
            <a:ext cx="5159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Title 4">
            <a:extLst>
              <a:ext uri="{FF2B5EF4-FFF2-40B4-BE49-F238E27FC236}">
                <a16:creationId xmlns:a16="http://schemas.microsoft.com/office/drawing/2014/main" id="{389AE180-BCCF-4444-9BDD-977DEB87878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447800"/>
            <a:ext cx="8305800" cy="1752600"/>
          </a:xfrm>
        </p:spPr>
        <p:txBody>
          <a:bodyPr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Implementing the ISA: Microarchitecture Basics</a:t>
            </a:r>
          </a:p>
        </p:txBody>
      </p:sp>
      <p:sp>
        <p:nvSpPr>
          <p:cNvPr id="140290" name="Subtitle 5">
            <a:extLst>
              <a:ext uri="{FF2B5EF4-FFF2-40B4-BE49-F238E27FC236}">
                <a16:creationId xmlns:a16="http://schemas.microsoft.com/office/drawing/2014/main" id="{54F926B1-CFB9-4233-B483-424B25C817A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Title 1">
            <a:extLst>
              <a:ext uri="{FF2B5EF4-FFF2-40B4-BE49-F238E27FC236}">
                <a16:creationId xmlns:a16="http://schemas.microsoft.com/office/drawing/2014/main" id="{2DD57CF3-14C6-4A6F-B1FE-3FEC252D9C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Now That We Have an ISA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DD5F15-EFD5-4B79-B3A8-43C66026BFE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do we implement it?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i.e.,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how do we design a system that obeys the hardware/software interface?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Aside: “System” can be solely hardware or a combination of hardware and software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“Translation of ISAs”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 </a:t>
            </a:r>
            <a:r>
              <a:rPr lang="en-US" altLang="en-US" b="1">
                <a:ea typeface="ＭＳ Ｐゴシック" panose="020B0600070205080204" pitchFamily="34" charset="-128"/>
              </a:rPr>
              <a:t>virtual ISA </a:t>
            </a:r>
            <a:r>
              <a:rPr lang="en-US" altLang="en-US">
                <a:ea typeface="ＭＳ Ｐゴシック" panose="020B0600070205080204" pitchFamily="34" charset="-128"/>
              </a:rPr>
              <a:t>can be converted by “software” into an </a:t>
            </a:r>
            <a:r>
              <a:rPr lang="en-US" altLang="en-US" b="1">
                <a:ea typeface="ＭＳ Ｐゴシック" panose="020B0600070205080204" pitchFamily="34" charset="-128"/>
              </a:rPr>
              <a:t>implementation ISA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We will assume “hardware” implementation for most lectures</a:t>
            </a:r>
          </a:p>
        </p:txBody>
      </p:sp>
      <p:sp>
        <p:nvSpPr>
          <p:cNvPr id="141315" name="Slide Number Placeholder 3">
            <a:extLst>
              <a:ext uri="{FF2B5EF4-FFF2-40B4-BE49-F238E27FC236}">
                <a16:creationId xmlns:a16="http://schemas.microsoft.com/office/drawing/2014/main" id="{805A23AE-0812-4492-BB9D-60CB68A9EC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1B7CF28-E9B5-45BF-883C-56F96DEAB58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Title 1">
            <a:extLst>
              <a:ext uri="{FF2B5EF4-FFF2-40B4-BE49-F238E27FC236}">
                <a16:creationId xmlns:a16="http://schemas.microsoft.com/office/drawing/2014/main" id="{CFF82068-EFC1-42F7-BD22-D8C1AAFDDF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Does a Machine Process Instructions?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4BB24-8C4E-4DEE-8D98-5CDEEE8D13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does processing an instruction mean?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We will assume the von Neumann model (for now)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AS = Architectural (programmer visible) state before an instruction is processed</a:t>
            </a:r>
          </a:p>
          <a:p>
            <a:pPr algn="ctr">
              <a:buFont typeface="Wingdings" panose="05000000000000000000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b="1">
                <a:solidFill>
                  <a:srgbClr val="7030A0"/>
                </a:solidFill>
                <a:ea typeface="ＭＳ Ｐゴシック" panose="020B0600070205080204" pitchFamily="34" charset="-128"/>
              </a:rPr>
              <a:t>Process instruction</a:t>
            </a:r>
          </a:p>
          <a:p>
            <a:pPr algn="ctr">
              <a:buFont typeface="Wingdings" panose="05000000000000000000" pitchFamily="2" charset="2"/>
              <a:buNone/>
            </a:pPr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AS’ = Architectural (programmer visible) state after an instruction is processed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Processing an instruction: Transforming AS to AS’ according to the ISA specification of the instruction</a:t>
            </a:r>
          </a:p>
        </p:txBody>
      </p:sp>
      <p:sp>
        <p:nvSpPr>
          <p:cNvPr id="142339" name="Slide Number Placeholder 3">
            <a:extLst>
              <a:ext uri="{FF2B5EF4-FFF2-40B4-BE49-F238E27FC236}">
                <a16:creationId xmlns:a16="http://schemas.microsoft.com/office/drawing/2014/main" id="{7F8C99C3-8597-40C7-98E4-F051506509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29F6083-7263-47B8-BDDD-5168AB2C0CA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Down Arrow 4">
            <a:extLst>
              <a:ext uri="{FF2B5EF4-FFF2-40B4-BE49-F238E27FC236}">
                <a16:creationId xmlns:a16="http://schemas.microsoft.com/office/drawing/2014/main" id="{CF7D0B39-49F9-4506-980F-D02511E3E8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078163"/>
            <a:ext cx="450850" cy="579437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2B07AA79-782C-4CD4-AF96-B5C9D6BD0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5950" y="3962400"/>
            <a:ext cx="450850" cy="579438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Title 1">
            <a:extLst>
              <a:ext uri="{FF2B5EF4-FFF2-40B4-BE49-F238E27FC236}">
                <a16:creationId xmlns:a16="http://schemas.microsoft.com/office/drawing/2014/main" id="{27E0EBB5-7B03-4E65-A83B-9B552CF017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Model/Architecture</a:t>
            </a:r>
          </a:p>
        </p:txBody>
      </p:sp>
      <p:sp>
        <p:nvSpPr>
          <p:cNvPr id="210946" name="Content Placeholder 2">
            <a:extLst>
              <a:ext uri="{FF2B5EF4-FFF2-40B4-BE49-F238E27FC236}">
                <a16:creationId xmlns:a16="http://schemas.microsoft.com/office/drawing/2014/main" id="{50B70E8F-E258-D441-AB86-FD50EF3690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130300"/>
            <a:ext cx="8610600" cy="5194300"/>
          </a:xfrm>
        </p:spPr>
        <p:txBody>
          <a:bodyPr/>
          <a:lstStyle/>
          <a:p>
            <a:pPr marL="0" indent="0" algn="ctr">
              <a:buFont typeface="Wingdings" panose="05000000000000000000" pitchFamily="2" charset="2"/>
              <a:buNone/>
              <a:defRPr/>
            </a:pPr>
            <a:endParaRPr lang="en-US" altLang="en-US" sz="3200" b="1" dirty="0">
              <a:solidFill>
                <a:srgbClr val="7030A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US" altLang="en-US" sz="3600" b="1" dirty="0">
                <a:solidFill>
                  <a:srgbClr val="7030A0"/>
                </a:solidFill>
                <a:ea typeface="ＭＳ Ｐゴシック" panose="020B0600070205080204" pitchFamily="34" charset="-128"/>
              </a:rPr>
              <a:t>Stored program</a:t>
            </a:r>
          </a:p>
          <a:p>
            <a:pPr lvl="2">
              <a:defRPr/>
            </a:pPr>
            <a:endParaRPr lang="en-US" altLang="en-US" sz="3200" b="1" dirty="0">
              <a:solidFill>
                <a:srgbClr val="7030A0"/>
              </a:solidFill>
              <a:ea typeface="ＭＳ Ｐゴシック" panose="020B0600070205080204" pitchFamily="34" charset="-128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altLang="en-US" sz="3200" b="1" dirty="0">
              <a:solidFill>
                <a:srgbClr val="7030A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sz="3200" b="1" dirty="0">
              <a:solidFill>
                <a:srgbClr val="7030A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US" altLang="en-US" sz="3600" b="1" dirty="0">
                <a:solidFill>
                  <a:srgbClr val="7030A0"/>
                </a:solidFill>
                <a:ea typeface="ＭＳ Ｐゴシック" panose="020B0600070205080204" pitchFamily="34" charset="-128"/>
              </a:rPr>
              <a:t>Sequential instruction processing</a:t>
            </a: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43363" name="Slide Number Placeholder 3">
            <a:extLst>
              <a:ext uri="{FF2B5EF4-FFF2-40B4-BE49-F238E27FC236}">
                <a16:creationId xmlns:a16="http://schemas.microsoft.com/office/drawing/2014/main" id="{121AD2DB-0205-46CF-B345-159FCF8AB4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C6D120B-6ABA-4E50-8710-BA4EE556C1A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Title 1">
            <a:extLst>
              <a:ext uri="{FF2B5EF4-FFF2-40B4-BE49-F238E27FC236}">
                <a16:creationId xmlns:a16="http://schemas.microsoft.com/office/drawing/2014/main" id="{E4C1296C-054F-4EE6-8C1D-BE791A8450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Von Neumann Model</a:t>
            </a:r>
          </a:p>
        </p:txBody>
      </p:sp>
      <p:sp>
        <p:nvSpPr>
          <p:cNvPr id="144386" name="Slide Number Placeholder 3">
            <a:extLst>
              <a:ext uri="{FF2B5EF4-FFF2-40B4-BE49-F238E27FC236}">
                <a16:creationId xmlns:a16="http://schemas.microsoft.com/office/drawing/2014/main" id="{CFA6B028-96E2-4AC3-87DF-3887F78439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8A62907-9D4F-409E-8B2C-AB3D8D2F39C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44387" name="Rectangle 4">
            <a:extLst>
              <a:ext uri="{FF2B5EF4-FFF2-40B4-BE49-F238E27FC236}">
                <a16:creationId xmlns:a16="http://schemas.microsoft.com/office/drawing/2014/main" id="{F4B0F7E5-39AE-4C04-886A-4567888BE9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4830763"/>
            <a:ext cx="3390900" cy="13858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4388" name="TextBox 7">
            <a:extLst>
              <a:ext uri="{FF2B5EF4-FFF2-40B4-BE49-F238E27FC236}">
                <a16:creationId xmlns:a16="http://schemas.microsoft.com/office/drawing/2014/main" id="{79C048B7-EB2D-49D3-9501-014D15EC8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5040313"/>
            <a:ext cx="1906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CONTROL UNIT</a:t>
            </a:r>
          </a:p>
        </p:txBody>
      </p:sp>
      <p:sp>
        <p:nvSpPr>
          <p:cNvPr id="144389" name="TextBox 8">
            <a:extLst>
              <a:ext uri="{FF2B5EF4-FFF2-40B4-BE49-F238E27FC236}">
                <a16:creationId xmlns:a16="http://schemas.microsoft.com/office/drawing/2014/main" id="{474A1CFF-FDC8-4BB1-92ED-364BAEC743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5649913"/>
            <a:ext cx="1057275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PC or IP</a:t>
            </a:r>
          </a:p>
        </p:txBody>
      </p:sp>
      <p:sp>
        <p:nvSpPr>
          <p:cNvPr id="144390" name="TextBox 9">
            <a:extLst>
              <a:ext uri="{FF2B5EF4-FFF2-40B4-BE49-F238E27FC236}">
                <a16:creationId xmlns:a16="http://schemas.microsoft.com/office/drawing/2014/main" id="{ED5F5616-88F9-498D-B264-E380F7E7D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4050" y="5649913"/>
            <a:ext cx="1479550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Inst Register</a:t>
            </a:r>
          </a:p>
        </p:txBody>
      </p:sp>
      <p:sp>
        <p:nvSpPr>
          <p:cNvPr id="144391" name="Rectangle 10">
            <a:extLst>
              <a:ext uri="{FF2B5EF4-FFF2-40B4-BE49-F238E27FC236}">
                <a16:creationId xmlns:a16="http://schemas.microsoft.com/office/drawing/2014/main" id="{65993FE9-DA0F-4660-8111-DC772A658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2927350"/>
            <a:ext cx="3390900" cy="1385888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4392" name="TextBox 11">
            <a:extLst>
              <a:ext uri="{FF2B5EF4-FFF2-40B4-BE49-F238E27FC236}">
                <a16:creationId xmlns:a16="http://schemas.microsoft.com/office/drawing/2014/main" id="{372973AB-3A61-4182-8233-7A1A6D8E3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3" y="2982913"/>
            <a:ext cx="2325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PROCESSING UNIT</a:t>
            </a: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F9BB4AF3-5016-7447-AF12-C71D5F2A322D}"/>
              </a:ext>
            </a:extLst>
          </p:cNvPr>
          <p:cNvSpPr/>
          <p:nvPr/>
        </p:nvSpPr>
        <p:spPr bwMode="auto">
          <a:xfrm rot="10800000">
            <a:off x="3378200" y="3548063"/>
            <a:ext cx="914400" cy="490537"/>
          </a:xfrm>
          <a:prstGeom prst="trapezoid">
            <a:avLst/>
          </a:prstGeom>
          <a:solidFill>
            <a:srgbClr val="35F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144394" name="TextBox 14">
            <a:extLst>
              <a:ext uri="{FF2B5EF4-FFF2-40B4-BE49-F238E27FC236}">
                <a16:creationId xmlns:a16="http://schemas.microsoft.com/office/drawing/2014/main" id="{C1046C75-EA9A-45BA-8DED-1515171AD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3586163"/>
            <a:ext cx="63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ALU</a:t>
            </a:r>
          </a:p>
        </p:txBody>
      </p:sp>
      <p:sp>
        <p:nvSpPr>
          <p:cNvPr id="144395" name="TextBox 15">
            <a:extLst>
              <a:ext uri="{FF2B5EF4-FFF2-40B4-BE49-F238E27FC236}">
                <a16:creationId xmlns:a16="http://schemas.microsoft.com/office/drawing/2014/main" id="{784AC2B5-70F1-48CE-9C4C-5AED9ABA9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3548063"/>
            <a:ext cx="825500" cy="369887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TEMP</a:t>
            </a:r>
          </a:p>
        </p:txBody>
      </p:sp>
      <p:sp>
        <p:nvSpPr>
          <p:cNvPr id="144396" name="Rectangle 16">
            <a:extLst>
              <a:ext uri="{FF2B5EF4-FFF2-40B4-BE49-F238E27FC236}">
                <a16:creationId xmlns:a16="http://schemas.microsoft.com/office/drawing/2014/main" id="{F43FD004-E376-4507-912C-20A86DB01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1090613"/>
            <a:ext cx="3390900" cy="1384300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44397" name="TextBox 17">
            <a:extLst>
              <a:ext uri="{FF2B5EF4-FFF2-40B4-BE49-F238E27FC236}">
                <a16:creationId xmlns:a16="http://schemas.microsoft.com/office/drawing/2014/main" id="{CA2B56B9-AB38-48C0-BF96-269C3D96F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109061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MEMORY</a:t>
            </a:r>
          </a:p>
        </p:txBody>
      </p:sp>
      <p:sp>
        <p:nvSpPr>
          <p:cNvPr id="38926" name="TextBox 18">
            <a:extLst>
              <a:ext uri="{FF2B5EF4-FFF2-40B4-BE49-F238E27FC236}">
                <a16:creationId xmlns:a16="http://schemas.microsoft.com/office/drawing/2014/main" id="{C68AEE91-03FA-B74C-B268-E8F9008F6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533525"/>
            <a:ext cx="17240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 dirty="0">
                <a:solidFill>
                  <a:srgbClr val="000000"/>
                </a:solidFill>
                <a:latin typeface="Arial" charset="0"/>
              </a:rPr>
              <a:t>Mem </a:t>
            </a:r>
            <a:r>
              <a:rPr lang="en-US" altLang="en-US" sz="1800" dirty="0" err="1">
                <a:solidFill>
                  <a:srgbClr val="000000"/>
                </a:solidFill>
                <a:latin typeface="Arial" charset="0"/>
              </a:rPr>
              <a:t>Addr</a:t>
            </a:r>
            <a:r>
              <a:rPr lang="en-US" altLang="en-US" sz="18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1800" dirty="0" err="1">
                <a:solidFill>
                  <a:srgbClr val="000000"/>
                </a:solidFill>
                <a:latin typeface="Arial" charset="0"/>
              </a:rPr>
              <a:t>Reg</a:t>
            </a:r>
            <a:endParaRPr lang="en-US" altLang="en-US" sz="1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8927" name="TextBox 19">
            <a:extLst>
              <a:ext uri="{FF2B5EF4-FFF2-40B4-BE49-F238E27FC236}">
                <a16:creationId xmlns:a16="http://schemas.microsoft.com/office/drawing/2014/main" id="{C7AE8DB6-9361-F94A-88C4-AE91E232A8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981200"/>
            <a:ext cx="17367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>
                <a:solidFill>
                  <a:srgbClr val="000000"/>
                </a:solidFill>
                <a:latin typeface="Arial" charset="0"/>
              </a:rPr>
              <a:t>Mem Data Reg</a:t>
            </a:r>
          </a:p>
        </p:txBody>
      </p:sp>
      <p:sp>
        <p:nvSpPr>
          <p:cNvPr id="38928" name="Rectangle 20">
            <a:extLst>
              <a:ext uri="{FF2B5EF4-FFF2-40B4-BE49-F238E27FC236}">
                <a16:creationId xmlns:a16="http://schemas.microsoft.com/office/drawing/2014/main" id="{82C3F903-4575-E742-BAD2-97D8D29CB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2503488"/>
            <a:ext cx="1604962" cy="20415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8929" name="Rectangle 21">
            <a:extLst>
              <a:ext uri="{FF2B5EF4-FFF2-40B4-BE49-F238E27FC236}">
                <a16:creationId xmlns:a16="http://schemas.microsoft.com/office/drawing/2014/main" id="{1F7E86F0-D4D2-7D44-B7F4-6EEA7632B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503488"/>
            <a:ext cx="1606550" cy="2041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4402" name="TextBox 22">
            <a:extLst>
              <a:ext uri="{FF2B5EF4-FFF2-40B4-BE49-F238E27FC236}">
                <a16:creationId xmlns:a16="http://schemas.microsoft.com/office/drawing/2014/main" id="{503C85ED-CF38-457A-9A4D-17E1DA067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960688"/>
            <a:ext cx="100012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INPUT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Keyboard,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Mouse,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Disk</a:t>
            </a:r>
            <a:r>
              <a:rPr lang="mr-IN" altLang="en-US" sz="140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4403" name="TextBox 23">
            <a:extLst>
              <a:ext uri="{FF2B5EF4-FFF2-40B4-BE49-F238E27FC236}">
                <a16:creationId xmlns:a16="http://schemas.microsoft.com/office/drawing/2014/main" id="{C1D154A2-EC7F-4C38-84FF-650B8AF190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960688"/>
            <a:ext cx="113347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OUTPUT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Monitor,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Printer,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Disk</a:t>
            </a:r>
            <a:r>
              <a:rPr lang="mr-IN" altLang="en-US" sz="140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44404" name="Straight Arrow Connector 25">
            <a:extLst>
              <a:ext uri="{FF2B5EF4-FFF2-40B4-BE49-F238E27FC236}">
                <a16:creationId xmlns:a16="http://schemas.microsoft.com/office/drawing/2014/main" id="{3BAB664A-8D52-42E2-AA48-3A54E22C795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036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405" name="Straight Arrow Connector 29">
            <a:extLst>
              <a:ext uri="{FF2B5EF4-FFF2-40B4-BE49-F238E27FC236}">
                <a16:creationId xmlns:a16="http://schemas.microsoft.com/office/drawing/2014/main" id="{CA4E71B1-B289-4AE8-9BDD-F62479FB5D8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9228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406" name="Straight Connector 31">
            <a:extLst>
              <a:ext uri="{FF2B5EF4-FFF2-40B4-BE49-F238E27FC236}">
                <a16:creationId xmlns:a16="http://schemas.microsoft.com/office/drawing/2014/main" id="{3B44AB7C-5D5B-49EE-AE10-8228A7A47168}"/>
              </a:ext>
            </a:extLst>
          </p:cNvPr>
          <p:cNvCxnSpPr>
            <a:cxnSpLocks noChangeShapeType="1"/>
            <a:stCxn id="38928" idx="0"/>
          </p:cNvCxnSpPr>
          <p:nvPr/>
        </p:nvCxnSpPr>
        <p:spPr bwMode="auto">
          <a:xfrm rot="16200000" flipV="1">
            <a:off x="632618" y="2018507"/>
            <a:ext cx="96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407" name="Straight Arrow Connector 33">
            <a:extLst>
              <a:ext uri="{FF2B5EF4-FFF2-40B4-BE49-F238E27FC236}">
                <a16:creationId xmlns:a16="http://schemas.microsoft.com/office/drawing/2014/main" id="{EE267801-84D3-46C3-AEBA-46A38AC9FA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7600" y="1533525"/>
            <a:ext cx="1754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408" name="Straight Connector 35">
            <a:extLst>
              <a:ext uri="{FF2B5EF4-FFF2-40B4-BE49-F238E27FC236}">
                <a16:creationId xmlns:a16="http://schemas.microsoft.com/office/drawing/2014/main" id="{293EE39D-5CA9-4891-944D-63D6090CC2A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2688" y="1533525"/>
            <a:ext cx="172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409" name="Straight Arrow Connector 37">
            <a:extLst>
              <a:ext uri="{FF2B5EF4-FFF2-40B4-BE49-F238E27FC236}">
                <a16:creationId xmlns:a16="http://schemas.microsoft.com/office/drawing/2014/main" id="{4CFFDB1D-D1A1-4E18-8D97-0E116152AA1C}"/>
              </a:ext>
            </a:extLst>
          </p:cNvPr>
          <p:cNvCxnSpPr>
            <a:cxnSpLocks noChangeShapeType="1"/>
            <a:endCxn id="38929" idx="0"/>
          </p:cNvCxnSpPr>
          <p:nvPr/>
        </p:nvCxnSpPr>
        <p:spPr bwMode="auto">
          <a:xfrm rot="16200000" flipH="1">
            <a:off x="7515225" y="2009776"/>
            <a:ext cx="96837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410" name="Straight Arrow Connector 39">
            <a:extLst>
              <a:ext uri="{FF2B5EF4-FFF2-40B4-BE49-F238E27FC236}">
                <a16:creationId xmlns:a16="http://schemas.microsoft.com/office/drawing/2014/main" id="{D10D6E92-56D3-42C2-A295-D60D79FBF548}"/>
              </a:ext>
            </a:extLst>
          </p:cNvPr>
          <p:cNvCxnSpPr>
            <a:cxnSpLocks noChangeShapeType="1"/>
            <a:stCxn id="144387" idx="0"/>
            <a:endCxn id="144391" idx="2"/>
          </p:cNvCxnSpPr>
          <p:nvPr/>
        </p:nvCxnSpPr>
        <p:spPr bwMode="auto">
          <a:xfrm rot="5400000" flipH="1" flipV="1">
            <a:off x="4310063" y="4572000"/>
            <a:ext cx="5159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411" name="Straight Arrow Connector 41">
            <a:extLst>
              <a:ext uri="{FF2B5EF4-FFF2-40B4-BE49-F238E27FC236}">
                <a16:creationId xmlns:a16="http://schemas.microsoft.com/office/drawing/2014/main" id="{5A597DFE-3EE5-4E67-87E0-92E4ECAC6643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801813" y="4545013"/>
            <a:ext cx="1069975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412" name="Straight Arrow Connector 43">
            <a:extLst>
              <a:ext uri="{FF2B5EF4-FFF2-40B4-BE49-F238E27FC236}">
                <a16:creationId xmlns:a16="http://schemas.microsoft.com/office/drawing/2014/main" id="{E2EC51A2-1835-4315-A730-D32F0CE9C64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62688" y="4545013"/>
            <a:ext cx="1062037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413" name="Straight Connector 45">
            <a:extLst>
              <a:ext uri="{FF2B5EF4-FFF2-40B4-BE49-F238E27FC236}">
                <a16:creationId xmlns:a16="http://schemas.microsoft.com/office/drawing/2014/main" id="{2B7F614B-67F7-4317-B48C-07AD6E79E8F2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368550" y="4327526"/>
            <a:ext cx="517525" cy="488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414" name="Straight Connector 47">
            <a:extLst>
              <a:ext uri="{FF2B5EF4-FFF2-40B4-BE49-F238E27FC236}">
                <a16:creationId xmlns:a16="http://schemas.microsoft.com/office/drawing/2014/main" id="{E0AAC6FF-1F5E-4781-966D-8DFB7F15E52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1418432" y="3348831"/>
            <a:ext cx="193040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415" name="Straight Arrow Connector 49">
            <a:extLst>
              <a:ext uri="{FF2B5EF4-FFF2-40B4-BE49-F238E27FC236}">
                <a16:creationId xmlns:a16="http://schemas.microsoft.com/office/drawing/2014/main" id="{0961633D-F85F-4456-AFF1-3EFEBE6A8D9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4425" y="2244725"/>
            <a:ext cx="487363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416" name="Straight Arrow Connector 53">
            <a:extLst>
              <a:ext uri="{FF2B5EF4-FFF2-40B4-BE49-F238E27FC236}">
                <a16:creationId xmlns:a16="http://schemas.microsoft.com/office/drawing/2014/main" id="{5A4AF7DB-5F02-43A8-BF36-972F0A84CF43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92675" y="4572000"/>
            <a:ext cx="5159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Title 1">
            <a:extLst>
              <a:ext uri="{FF2B5EF4-FFF2-40B4-BE49-F238E27FC236}">
                <a16:creationId xmlns:a16="http://schemas.microsoft.com/office/drawing/2014/main" id="{A7DADEFC-3949-4462-BC3A-1B1ABE5A26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“Process Instruction” Step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B309E4-AE17-4296-B6CE-79C9E08B0D1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9154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ISA specifies abstractly what AS’ should be, given an instruction and AS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It defines an abstract finite state machine where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State = programmer-visible state 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Next-state logic = instruction execution specification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From ISA point of view, there are no “intermediate states” between AS and AS’ during instruction execution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One state transition per instruction</a:t>
            </a:r>
          </a:p>
          <a:p>
            <a:endParaRPr lang="en-US" altLang="en-US" sz="10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Microarchitecture implements how AS is transformed to AS’</a:t>
            </a:r>
            <a:endParaRPr lang="en-US" altLang="ja-JP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There are many choices in implementation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We can have programmer-invisible state to optimize the speed of instruction execution: </a:t>
            </a:r>
            <a:r>
              <a:rPr lang="en-US" altLang="en-US" b="1">
                <a:ea typeface="ＭＳ Ｐゴシック" panose="020B0600070205080204" pitchFamily="34" charset="-128"/>
              </a:rPr>
              <a:t>multiple</a:t>
            </a:r>
            <a:r>
              <a:rPr lang="en-US" altLang="en-US">
                <a:ea typeface="ＭＳ Ｐゴシック" panose="020B0600070205080204" pitchFamily="34" charset="-128"/>
              </a:rPr>
              <a:t> state transitions per instruction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Choice 1: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</a:rPr>
              <a:t>AS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 AS’ </a:t>
            </a:r>
            <a:r>
              <a:rPr lang="en-US" altLang="en-US" sz="1900">
                <a:ea typeface="ＭＳ Ｐゴシック" panose="020B0600070205080204" pitchFamily="34" charset="-128"/>
                <a:sym typeface="Wingdings" panose="05000000000000000000" pitchFamily="2" charset="2"/>
              </a:rPr>
              <a:t>(transform AS to AS’ in a single clock cycle)</a:t>
            </a:r>
            <a:endParaRPr lang="en-US" altLang="en-US" sz="1900">
              <a:ea typeface="ＭＳ Ｐゴシック" panose="020B0600070205080204" pitchFamily="34" charset="-128"/>
            </a:endParaRP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Choice 2: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</a:rPr>
              <a:t>AS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 AS+MS1  AS+MS2  AS+MS3  AS’</a:t>
            </a:r>
            <a:r>
              <a:rPr lang="en-US" altLang="ja-JP" sz="190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 sz="1900">
                <a:ea typeface="ＭＳ Ｐゴシック" panose="020B0600070205080204" pitchFamily="34" charset="-128"/>
              </a:rPr>
              <a:t>(take multiple clock cycles to transform AS to AS</a:t>
            </a:r>
            <a:r>
              <a:rPr lang="en-US" altLang="en-US" sz="1900">
                <a:ea typeface="ＭＳ Ｐゴシック" panose="020B0600070205080204" pitchFamily="34" charset="-128"/>
              </a:rPr>
              <a:t>’</a:t>
            </a:r>
            <a:r>
              <a:rPr lang="en-US" altLang="ja-JP" sz="1900">
                <a:ea typeface="ＭＳ Ｐゴシック" panose="020B0600070205080204" pitchFamily="34" charset="-128"/>
              </a:rPr>
              <a:t>)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5411" name="Slide Number Placeholder 3">
            <a:extLst>
              <a:ext uri="{FF2B5EF4-FFF2-40B4-BE49-F238E27FC236}">
                <a16:creationId xmlns:a16="http://schemas.microsoft.com/office/drawing/2014/main" id="{311B9AA2-1AA3-4803-BD40-65A42CF383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5A5380E-06FD-42CF-BEA3-9CE5E6C5F38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Title 1">
            <a:extLst>
              <a:ext uri="{FF2B5EF4-FFF2-40B4-BE49-F238E27FC236}">
                <a16:creationId xmlns:a16="http://schemas.microsoft.com/office/drawing/2014/main" id="{0AD102F8-14D4-45F3-89F1-9019535B5E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Very Basic Instruction Processing Engine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149BF3-832B-4B75-B54C-49F3AAC418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Each instruction takes a single clock cycle to execute</a:t>
            </a: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Only combinational logic is used to implement instruction execution </a:t>
            </a:r>
          </a:p>
          <a:p>
            <a:pPr lvl="1"/>
            <a:r>
              <a:rPr lang="en-US" altLang="en-US" i="1">
                <a:ea typeface="ＭＳ Ｐゴシック" panose="020B0600070205080204" pitchFamily="34" charset="-128"/>
              </a:rPr>
              <a:t>No intermediate, programmer-invisible state updates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AS = Architectural (programmer visible) state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at the beginning of a clock cycle</a:t>
            </a:r>
          </a:p>
          <a:p>
            <a:pPr algn="ctr">
              <a:buFont typeface="Wingdings" panose="05000000000000000000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Process instruction in one clock cycle</a:t>
            </a:r>
          </a:p>
          <a:p>
            <a:pPr algn="ctr">
              <a:buFont typeface="Wingdings" panose="05000000000000000000" pitchFamily="2" charset="2"/>
              <a:buNone/>
            </a:pPr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AS’ = Architectural (programmer visible) state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at the end of a clock cycle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6435" name="Slide Number Placeholder 3">
            <a:extLst>
              <a:ext uri="{FF2B5EF4-FFF2-40B4-BE49-F238E27FC236}">
                <a16:creationId xmlns:a16="http://schemas.microsoft.com/office/drawing/2014/main" id="{453F4D59-AA0B-4BB4-B36F-590E0B0761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FEFCC0A-D635-4831-99FD-57043B0D20A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Down Arrow 4">
            <a:extLst>
              <a:ext uri="{FF2B5EF4-FFF2-40B4-BE49-F238E27FC236}">
                <a16:creationId xmlns:a16="http://schemas.microsoft.com/office/drawing/2014/main" id="{8575345F-68DC-4EBC-AEAF-55FD4BB9C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886200"/>
            <a:ext cx="450850" cy="579438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id="{E62A731D-0CE4-4EDE-83D9-6348249DA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5950" y="4770438"/>
            <a:ext cx="450850" cy="579437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Title 1">
            <a:extLst>
              <a:ext uri="{FF2B5EF4-FFF2-40B4-BE49-F238E27FC236}">
                <a16:creationId xmlns:a16="http://schemas.microsoft.com/office/drawing/2014/main" id="{97B933EE-6ABE-4C4A-95A8-AEDA7E5B75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Very Basic Instruction Processing Engine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8B7A39-0262-48BD-A4D3-4D3809FAE2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machine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is the </a:t>
            </a:r>
            <a:r>
              <a:rPr lang="en-US" altLang="en-US" i="1">
                <a:ea typeface="ＭＳ Ｐゴシック" panose="020B0600070205080204" pitchFamily="34" charset="-128"/>
              </a:rPr>
              <a:t>clock cycle time </a:t>
            </a:r>
            <a:r>
              <a:rPr lang="en-US" altLang="en-US">
                <a:ea typeface="ＭＳ Ｐゴシック" panose="020B0600070205080204" pitchFamily="34" charset="-128"/>
              </a:rPr>
              <a:t>determined by?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What is the </a:t>
            </a:r>
            <a:r>
              <a:rPr lang="en-US" altLang="en-US" i="1">
                <a:ea typeface="ＭＳ Ｐゴシック" panose="020B0600070205080204" pitchFamily="34" charset="-128"/>
              </a:rPr>
              <a:t>critical path</a:t>
            </a:r>
            <a:r>
              <a:rPr lang="en-US" altLang="en-US">
                <a:ea typeface="ＭＳ Ｐゴシック" panose="020B0600070205080204" pitchFamily="34" charset="-128"/>
              </a:rPr>
              <a:t> of the combinational logic determined by?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7459" name="Slide Number Placeholder 3">
            <a:extLst>
              <a:ext uri="{FF2B5EF4-FFF2-40B4-BE49-F238E27FC236}">
                <a16:creationId xmlns:a16="http://schemas.microsoft.com/office/drawing/2014/main" id="{886D2F47-5B03-458F-AFA3-E85CDE4CE8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43BDC58-F47A-487F-82CC-4E4ABF4BE63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47460" name="Line 5">
            <a:extLst>
              <a:ext uri="{FF2B5EF4-FFF2-40B4-BE49-F238E27FC236}">
                <a16:creationId xmlns:a16="http://schemas.microsoft.com/office/drawing/2014/main" id="{01ACDB16-8A6C-4FD5-A14D-F19146E07DE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62475" y="3124200"/>
            <a:ext cx="838200" cy="0"/>
          </a:xfrm>
          <a:prstGeom prst="line">
            <a:avLst/>
          </a:prstGeom>
          <a:noFill/>
          <a:ln w="50800">
            <a:solidFill>
              <a:schemeClr val="accent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47461" name="Group 7">
            <a:extLst>
              <a:ext uri="{FF2B5EF4-FFF2-40B4-BE49-F238E27FC236}">
                <a16:creationId xmlns:a16="http://schemas.microsoft.com/office/drawing/2014/main" id="{854AD13F-EB56-4B83-98EA-43A1F1689DA6}"/>
              </a:ext>
            </a:extLst>
          </p:cNvPr>
          <p:cNvGrpSpPr>
            <a:grpSpLocks/>
          </p:cNvGrpSpPr>
          <p:nvPr/>
        </p:nvGrpSpPr>
        <p:grpSpPr bwMode="auto">
          <a:xfrm>
            <a:off x="1971675" y="2133600"/>
            <a:ext cx="2662238" cy="2043113"/>
            <a:chOff x="2790" y="1015"/>
            <a:chExt cx="1677" cy="1287"/>
          </a:xfrm>
        </p:grpSpPr>
        <p:sp>
          <p:nvSpPr>
            <p:cNvPr id="147468" name="Oval 8">
              <a:extLst>
                <a:ext uri="{FF2B5EF4-FFF2-40B4-BE49-F238E27FC236}">
                  <a16:creationId xmlns:a16="http://schemas.microsoft.com/office/drawing/2014/main" id="{C6B82569-0E05-4807-8469-F4F68190AF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" y="1128"/>
              <a:ext cx="497" cy="49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7469" name="Oval 9">
              <a:extLst>
                <a:ext uri="{FF2B5EF4-FFF2-40B4-BE49-F238E27FC236}">
                  <a16:creationId xmlns:a16="http://schemas.microsoft.com/office/drawing/2014/main" id="{ADF11AEB-8FC2-4809-B768-0F06079E4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8" y="1241"/>
              <a:ext cx="947" cy="94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7470" name="Freeform 10">
              <a:extLst>
                <a:ext uri="{FF2B5EF4-FFF2-40B4-BE49-F238E27FC236}">
                  <a16:creationId xmlns:a16="http://schemas.microsoft.com/office/drawing/2014/main" id="{1CD85A82-526C-42E0-9335-6D1801F10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" y="1351"/>
              <a:ext cx="197" cy="254"/>
            </a:xfrm>
            <a:custGeom>
              <a:avLst/>
              <a:gdLst>
                <a:gd name="T0" fmla="*/ 168 w 197"/>
                <a:gd name="T1" fmla="*/ 0 h 254"/>
                <a:gd name="T2" fmla="*/ 0 w 197"/>
                <a:gd name="T3" fmla="*/ 221 h 254"/>
                <a:gd name="T4" fmla="*/ 83 w 197"/>
                <a:gd name="T5" fmla="*/ 253 h 254"/>
                <a:gd name="T6" fmla="*/ 196 w 197"/>
                <a:gd name="T7" fmla="*/ 22 h 254"/>
                <a:gd name="T8" fmla="*/ 168 w 197"/>
                <a:gd name="T9" fmla="*/ 0 h 2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254"/>
                <a:gd name="T17" fmla="*/ 197 w 197"/>
                <a:gd name="T18" fmla="*/ 254 h 2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254">
                  <a:moveTo>
                    <a:pt x="168" y="0"/>
                  </a:moveTo>
                  <a:lnTo>
                    <a:pt x="0" y="221"/>
                  </a:lnTo>
                  <a:lnTo>
                    <a:pt x="83" y="253"/>
                  </a:lnTo>
                  <a:lnTo>
                    <a:pt x="196" y="22"/>
                  </a:lnTo>
                  <a:lnTo>
                    <a:pt x="1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7471" name="Oval 11">
              <a:extLst>
                <a:ext uri="{FF2B5EF4-FFF2-40B4-BE49-F238E27FC236}">
                  <a16:creationId xmlns:a16="http://schemas.microsoft.com/office/drawing/2014/main" id="{3C777D00-028F-4716-8913-843485CC47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" y="1353"/>
              <a:ext cx="947" cy="94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7472" name="Oval 12">
              <a:extLst>
                <a:ext uri="{FF2B5EF4-FFF2-40B4-BE49-F238E27FC236}">
                  <a16:creationId xmlns:a16="http://schemas.microsoft.com/office/drawing/2014/main" id="{8428F3BD-E4CB-4F7B-8200-6B9EA93A5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8" y="1522"/>
              <a:ext cx="329" cy="330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7473" name="Oval 13">
              <a:extLst>
                <a:ext uri="{FF2B5EF4-FFF2-40B4-BE49-F238E27FC236}">
                  <a16:creationId xmlns:a16="http://schemas.microsoft.com/office/drawing/2014/main" id="{80B8C394-0500-4FB3-B6D5-267299AE7D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" y="2028"/>
              <a:ext cx="216" cy="21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7474" name="Oval 14">
              <a:extLst>
                <a:ext uri="{FF2B5EF4-FFF2-40B4-BE49-F238E27FC236}">
                  <a16:creationId xmlns:a16="http://schemas.microsoft.com/office/drawing/2014/main" id="{6656219D-468A-4A95-AA25-AB661CEDA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" y="1410"/>
              <a:ext cx="216" cy="216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7475" name="Oval 15">
              <a:extLst>
                <a:ext uri="{FF2B5EF4-FFF2-40B4-BE49-F238E27FC236}">
                  <a16:creationId xmlns:a16="http://schemas.microsoft.com/office/drawing/2014/main" id="{DBCAEA05-D007-46E4-8219-D3208E4370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2" y="1747"/>
              <a:ext cx="329" cy="32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7476" name="Oval 16">
              <a:extLst>
                <a:ext uri="{FF2B5EF4-FFF2-40B4-BE49-F238E27FC236}">
                  <a16:creationId xmlns:a16="http://schemas.microsoft.com/office/drawing/2014/main" id="{A991A46E-71FD-4CD4-B023-B2A72C666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1" y="1015"/>
              <a:ext cx="497" cy="49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7477" name="Oval 17">
              <a:extLst>
                <a:ext uri="{FF2B5EF4-FFF2-40B4-BE49-F238E27FC236}">
                  <a16:creationId xmlns:a16="http://schemas.microsoft.com/office/drawing/2014/main" id="{E3B45104-62E7-43F7-BC24-D9BF74953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6" y="1128"/>
              <a:ext cx="498" cy="49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7478" name="Oval 18">
              <a:extLst>
                <a:ext uri="{FF2B5EF4-FFF2-40B4-BE49-F238E27FC236}">
                  <a16:creationId xmlns:a16="http://schemas.microsoft.com/office/drawing/2014/main" id="{14C2920D-FFC3-4772-8F2B-5CDFEC096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" y="1015"/>
              <a:ext cx="498" cy="49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7479" name="Oval 19">
              <a:extLst>
                <a:ext uri="{FF2B5EF4-FFF2-40B4-BE49-F238E27FC236}">
                  <a16:creationId xmlns:a16="http://schemas.microsoft.com/office/drawing/2014/main" id="{E6A433E9-3EB5-492B-A62A-E4176992D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3" y="1634"/>
              <a:ext cx="497" cy="49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7480" name="Freeform 20">
              <a:extLst>
                <a:ext uri="{FF2B5EF4-FFF2-40B4-BE49-F238E27FC236}">
                  <a16:creationId xmlns:a16="http://schemas.microsoft.com/office/drawing/2014/main" id="{6E7FC756-21CC-4CB6-BD5C-C0D784145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7" y="1100"/>
              <a:ext cx="1253" cy="1080"/>
            </a:xfrm>
            <a:custGeom>
              <a:avLst/>
              <a:gdLst>
                <a:gd name="T0" fmla="*/ 295 w 1253"/>
                <a:gd name="T1" fmla="*/ 0 h 1080"/>
                <a:gd name="T2" fmla="*/ 522 w 1253"/>
                <a:gd name="T3" fmla="*/ 134 h 1080"/>
                <a:gd name="T4" fmla="*/ 796 w 1253"/>
                <a:gd name="T5" fmla="*/ 99 h 1080"/>
                <a:gd name="T6" fmla="*/ 971 w 1253"/>
                <a:gd name="T7" fmla="*/ 359 h 1080"/>
                <a:gd name="T8" fmla="*/ 1017 w 1253"/>
                <a:gd name="T9" fmla="*/ 379 h 1080"/>
                <a:gd name="T10" fmla="*/ 1139 w 1253"/>
                <a:gd name="T11" fmla="*/ 461 h 1080"/>
                <a:gd name="T12" fmla="*/ 1171 w 1253"/>
                <a:gd name="T13" fmla="*/ 527 h 1080"/>
                <a:gd name="T14" fmla="*/ 1252 w 1253"/>
                <a:gd name="T15" fmla="*/ 647 h 1080"/>
                <a:gd name="T16" fmla="*/ 1238 w 1253"/>
                <a:gd name="T17" fmla="*/ 685 h 1080"/>
                <a:gd name="T18" fmla="*/ 1048 w 1253"/>
                <a:gd name="T19" fmla="*/ 1037 h 1080"/>
                <a:gd name="T20" fmla="*/ 915 w 1253"/>
                <a:gd name="T21" fmla="*/ 1079 h 1080"/>
                <a:gd name="T22" fmla="*/ 480 w 1253"/>
                <a:gd name="T23" fmla="*/ 1040 h 1080"/>
                <a:gd name="T24" fmla="*/ 448 w 1253"/>
                <a:gd name="T25" fmla="*/ 984 h 1080"/>
                <a:gd name="T26" fmla="*/ 161 w 1253"/>
                <a:gd name="T27" fmla="*/ 920 h 1080"/>
                <a:gd name="T28" fmla="*/ 108 w 1253"/>
                <a:gd name="T29" fmla="*/ 945 h 1080"/>
                <a:gd name="T30" fmla="*/ 0 w 1253"/>
                <a:gd name="T31" fmla="*/ 365 h 1080"/>
                <a:gd name="T32" fmla="*/ 295 w 1253"/>
                <a:gd name="T33" fmla="*/ 0 h 108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53"/>
                <a:gd name="T52" fmla="*/ 0 h 1080"/>
                <a:gd name="T53" fmla="*/ 1253 w 1253"/>
                <a:gd name="T54" fmla="*/ 1080 h 108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53" h="1080">
                  <a:moveTo>
                    <a:pt x="295" y="0"/>
                  </a:moveTo>
                  <a:lnTo>
                    <a:pt x="522" y="134"/>
                  </a:lnTo>
                  <a:lnTo>
                    <a:pt x="796" y="99"/>
                  </a:lnTo>
                  <a:lnTo>
                    <a:pt x="971" y="359"/>
                  </a:lnTo>
                  <a:lnTo>
                    <a:pt x="1017" y="379"/>
                  </a:lnTo>
                  <a:lnTo>
                    <a:pt x="1139" y="461"/>
                  </a:lnTo>
                  <a:lnTo>
                    <a:pt x="1171" y="527"/>
                  </a:lnTo>
                  <a:lnTo>
                    <a:pt x="1252" y="647"/>
                  </a:lnTo>
                  <a:lnTo>
                    <a:pt x="1238" y="685"/>
                  </a:lnTo>
                  <a:lnTo>
                    <a:pt x="1048" y="1037"/>
                  </a:lnTo>
                  <a:lnTo>
                    <a:pt x="915" y="1079"/>
                  </a:lnTo>
                  <a:lnTo>
                    <a:pt x="480" y="1040"/>
                  </a:lnTo>
                  <a:lnTo>
                    <a:pt x="448" y="984"/>
                  </a:lnTo>
                  <a:lnTo>
                    <a:pt x="161" y="920"/>
                  </a:lnTo>
                  <a:lnTo>
                    <a:pt x="108" y="945"/>
                  </a:lnTo>
                  <a:lnTo>
                    <a:pt x="0" y="365"/>
                  </a:lnTo>
                  <a:lnTo>
                    <a:pt x="29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7462" name="Rectangle 23">
            <a:extLst>
              <a:ext uri="{FF2B5EF4-FFF2-40B4-BE49-F238E27FC236}">
                <a16:creationId xmlns:a16="http://schemas.microsoft.com/office/drawing/2014/main" id="{FA3587E2-9FA1-4B37-98E9-5E90C5700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2438400"/>
            <a:ext cx="676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/>
              <a:t>AS’ </a:t>
            </a:r>
            <a:endParaRPr lang="en-US" altLang="en-US" sz="2800" baseline="-25000">
              <a:latin typeface="Calibri" panose="020F0502020204030204" pitchFamily="34" charset="0"/>
            </a:endParaRPr>
          </a:p>
        </p:txBody>
      </p:sp>
      <p:sp>
        <p:nvSpPr>
          <p:cNvPr id="51207" name="Rectangle 24">
            <a:extLst>
              <a:ext uri="{FF2B5EF4-FFF2-40B4-BE49-F238E27FC236}">
                <a16:creationId xmlns:a16="http://schemas.microsoft.com/office/drawing/2014/main" id="{0706276F-7A33-014C-98D0-C058C6577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6763" y="2514600"/>
            <a:ext cx="600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92075" tIns="46038" rIns="92075" bIns="46038">
            <a:spAutoFit/>
          </a:bodyPr>
          <a:lstStyle/>
          <a:p>
            <a:pPr eaLnBrk="1" hangingPunct="1">
              <a:defRPr/>
            </a:pPr>
            <a:r>
              <a:rPr lang="en-US" sz="2800" dirty="0">
                <a:latin typeface="+mn-lt"/>
                <a:ea typeface="ＭＳ Ｐゴシック" charset="0"/>
                <a:cs typeface="ＭＳ Ｐゴシック" charset="0"/>
              </a:rPr>
              <a:t>AS</a:t>
            </a:r>
          </a:p>
        </p:txBody>
      </p:sp>
      <p:sp>
        <p:nvSpPr>
          <p:cNvPr id="147464" name="Freeform 39">
            <a:extLst>
              <a:ext uri="{FF2B5EF4-FFF2-40B4-BE49-F238E27FC236}">
                <a16:creationId xmlns:a16="http://schemas.microsoft.com/office/drawing/2014/main" id="{418C7593-FFDA-4A04-91BD-E7C5EAE86F30}"/>
              </a:ext>
            </a:extLst>
          </p:cNvPr>
          <p:cNvSpPr>
            <a:spLocks/>
          </p:cNvSpPr>
          <p:nvPr/>
        </p:nvSpPr>
        <p:spPr bwMode="auto">
          <a:xfrm>
            <a:off x="1285875" y="3048000"/>
            <a:ext cx="6019800" cy="1600200"/>
          </a:xfrm>
          <a:custGeom>
            <a:avLst/>
            <a:gdLst>
              <a:gd name="T0" fmla="*/ 2147483646 w 3792"/>
              <a:gd name="T1" fmla="*/ 0 h 1008"/>
              <a:gd name="T2" fmla="*/ 2147483646 w 3792"/>
              <a:gd name="T3" fmla="*/ 0 h 1008"/>
              <a:gd name="T4" fmla="*/ 2147483646 w 3792"/>
              <a:gd name="T5" fmla="*/ 2147483646 h 1008"/>
              <a:gd name="T6" fmla="*/ 0 w 3792"/>
              <a:gd name="T7" fmla="*/ 2147483646 h 1008"/>
              <a:gd name="T8" fmla="*/ 0 w 3792"/>
              <a:gd name="T9" fmla="*/ 2147483646 h 1008"/>
              <a:gd name="T10" fmla="*/ 2147483646 w 3792"/>
              <a:gd name="T11" fmla="*/ 2147483646 h 10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792"/>
              <a:gd name="T19" fmla="*/ 0 h 1008"/>
              <a:gd name="T20" fmla="*/ 3792 w 3792"/>
              <a:gd name="T21" fmla="*/ 1008 h 10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792" h="1008">
                <a:moveTo>
                  <a:pt x="3600" y="0"/>
                </a:moveTo>
                <a:lnTo>
                  <a:pt x="3792" y="0"/>
                </a:lnTo>
                <a:lnTo>
                  <a:pt x="3792" y="1008"/>
                </a:lnTo>
                <a:lnTo>
                  <a:pt x="0" y="1008"/>
                </a:lnTo>
                <a:lnTo>
                  <a:pt x="0" y="192"/>
                </a:lnTo>
                <a:lnTo>
                  <a:pt x="576" y="192"/>
                </a:lnTo>
              </a:path>
            </a:pathLst>
          </a:custGeom>
          <a:noFill/>
          <a:ln w="50800">
            <a:solidFill>
              <a:srgbClr val="FF33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7465" name="Rectangle 40">
            <a:extLst>
              <a:ext uri="{FF2B5EF4-FFF2-40B4-BE49-F238E27FC236}">
                <a16:creationId xmlns:a16="http://schemas.microsoft.com/office/drawing/2014/main" id="{B8B122BE-2011-499D-B425-299C35FA0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0675" y="2133600"/>
            <a:ext cx="1574800" cy="2057400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147466" name="Rectangle 24">
            <a:extLst>
              <a:ext uri="{FF2B5EF4-FFF2-40B4-BE49-F238E27FC236}">
                <a16:creationId xmlns:a16="http://schemas.microsoft.com/office/drawing/2014/main" id="{6A9C3B6A-029D-4002-ACBC-1843EFA7C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2667000"/>
            <a:ext cx="150812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alibri" panose="020F0502020204030204" pitchFamily="34" charset="0"/>
              </a:rPr>
              <a:t>Sequential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alibri" panose="020F0502020204030204" pitchFamily="34" charset="0"/>
              </a:rPr>
              <a:t>Logic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alibri" panose="020F0502020204030204" pitchFamily="34" charset="0"/>
              </a:rPr>
              <a:t>(State)</a:t>
            </a:r>
          </a:p>
        </p:txBody>
      </p:sp>
      <p:sp>
        <p:nvSpPr>
          <p:cNvPr id="147467" name="Rectangle 24">
            <a:extLst>
              <a:ext uri="{FF2B5EF4-FFF2-40B4-BE49-F238E27FC236}">
                <a16:creationId xmlns:a16="http://schemas.microsoft.com/office/drawing/2014/main" id="{D29EA218-A3D8-407A-B0B8-37E57BA8C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819400"/>
            <a:ext cx="2012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alibri" panose="020F0502020204030204" pitchFamily="34" charset="0"/>
              </a:rPr>
              <a:t>Combinational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alibri" panose="020F0502020204030204" pitchFamily="34" charset="0"/>
              </a:rPr>
              <a:t>Logic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Title 1">
            <a:extLst>
              <a:ext uri="{FF2B5EF4-FFF2-40B4-BE49-F238E27FC236}">
                <a16:creationId xmlns:a16="http://schemas.microsoft.com/office/drawing/2014/main" id="{269AE433-F6FF-4AB7-8BAB-58A75392B8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915400" cy="896938"/>
          </a:xfrm>
        </p:spPr>
        <p:txBody>
          <a:bodyPr anchor="ctr"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Recall: Programmer Visible (Architectural) State</a:t>
            </a:r>
          </a:p>
        </p:txBody>
      </p:sp>
      <p:sp>
        <p:nvSpPr>
          <p:cNvPr id="148482" name="Slide Number Placeholder 3">
            <a:extLst>
              <a:ext uri="{FF2B5EF4-FFF2-40B4-BE49-F238E27FC236}">
                <a16:creationId xmlns:a16="http://schemas.microsoft.com/office/drawing/2014/main" id="{F55907ED-EB1E-4A76-8555-BB3801E6A5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5B706D5-90BC-4D7F-A8C4-8A0E3882EC2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2D7145C4-EA92-424A-BD35-F4D96E147B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506538"/>
            <a:ext cx="2819400" cy="2971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148484" name="Rectangle 4">
            <a:extLst>
              <a:ext uri="{FF2B5EF4-FFF2-40B4-BE49-F238E27FC236}">
                <a16:creationId xmlns:a16="http://schemas.microsoft.com/office/drawing/2014/main" id="{3A7A1953-3BBC-40BA-A9B6-62E384301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506538"/>
            <a:ext cx="2819400" cy="290512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M[0]</a:t>
            </a:r>
          </a:p>
        </p:txBody>
      </p:sp>
      <p:sp>
        <p:nvSpPr>
          <p:cNvPr id="148485" name="Rectangle 5">
            <a:extLst>
              <a:ext uri="{FF2B5EF4-FFF2-40B4-BE49-F238E27FC236}">
                <a16:creationId xmlns:a16="http://schemas.microsoft.com/office/drawing/2014/main" id="{05FF09DF-9A00-4814-A316-CC8D726DF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797050"/>
            <a:ext cx="2819400" cy="288925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M[1]</a:t>
            </a:r>
          </a:p>
        </p:txBody>
      </p:sp>
      <p:sp>
        <p:nvSpPr>
          <p:cNvPr id="148486" name="Rectangle 6">
            <a:extLst>
              <a:ext uri="{FF2B5EF4-FFF2-40B4-BE49-F238E27FC236}">
                <a16:creationId xmlns:a16="http://schemas.microsoft.com/office/drawing/2014/main" id="{6DB19AF0-8459-4D1C-8302-91F4BDA17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085975"/>
            <a:ext cx="2819400" cy="290513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M[2]</a:t>
            </a:r>
          </a:p>
        </p:txBody>
      </p:sp>
      <p:sp>
        <p:nvSpPr>
          <p:cNvPr id="148487" name="Rectangle 7">
            <a:extLst>
              <a:ext uri="{FF2B5EF4-FFF2-40B4-BE49-F238E27FC236}">
                <a16:creationId xmlns:a16="http://schemas.microsoft.com/office/drawing/2014/main" id="{340334CB-D9E4-45D5-837E-A72D5CD71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376488"/>
            <a:ext cx="2819400" cy="290512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M[3]</a:t>
            </a:r>
          </a:p>
        </p:txBody>
      </p:sp>
      <p:sp>
        <p:nvSpPr>
          <p:cNvPr id="148488" name="Rectangle 8">
            <a:extLst>
              <a:ext uri="{FF2B5EF4-FFF2-40B4-BE49-F238E27FC236}">
                <a16:creationId xmlns:a16="http://schemas.microsoft.com/office/drawing/2014/main" id="{D4E64D91-4757-4DB3-A989-54A566B053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667000"/>
            <a:ext cx="2819400" cy="288925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M[4]</a:t>
            </a:r>
          </a:p>
        </p:txBody>
      </p:sp>
      <p:sp>
        <p:nvSpPr>
          <p:cNvPr id="148489" name="Rectangle 9">
            <a:extLst>
              <a:ext uri="{FF2B5EF4-FFF2-40B4-BE49-F238E27FC236}">
                <a16:creationId xmlns:a16="http://schemas.microsoft.com/office/drawing/2014/main" id="{2457F60B-6FB7-4B54-B91C-AD5D46131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4187825"/>
            <a:ext cx="2819400" cy="290513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M[N-1]</a:t>
            </a:r>
          </a:p>
        </p:txBody>
      </p:sp>
      <p:sp>
        <p:nvSpPr>
          <p:cNvPr id="148490" name="Rectangle 10">
            <a:extLst>
              <a:ext uri="{FF2B5EF4-FFF2-40B4-BE49-F238E27FC236}">
                <a16:creationId xmlns:a16="http://schemas.microsoft.com/office/drawing/2014/main" id="{7E9C691B-4A67-4D79-970D-DD592E8BB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4419600"/>
            <a:ext cx="487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Memory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F5F5F"/>
                </a:solidFill>
                <a:latin typeface="Calibri" panose="020F0502020204030204" pitchFamily="34" charset="0"/>
              </a:rPr>
              <a:t>array of storage locations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F5F5F"/>
                </a:solidFill>
                <a:latin typeface="Calibri" panose="020F0502020204030204" pitchFamily="34" charset="0"/>
              </a:rPr>
              <a:t>indexed by an address</a:t>
            </a:r>
          </a:p>
        </p:txBody>
      </p:sp>
      <p:sp>
        <p:nvSpPr>
          <p:cNvPr id="148491" name="Rectangle 11">
            <a:extLst>
              <a:ext uri="{FF2B5EF4-FFF2-40B4-BE49-F238E27FC236}">
                <a16:creationId xmlns:a16="http://schemas.microsoft.com/office/drawing/2014/main" id="{19BBEFC4-206D-4B3B-B188-75B9C9CAD3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4419600"/>
            <a:ext cx="3276600" cy="287338"/>
          </a:xfrm>
          <a:prstGeom prst="rect">
            <a:avLst/>
          </a:prstGeom>
          <a:solidFill>
            <a:srgbClr val="FF7E7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tIns="0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Program Counter</a:t>
            </a:r>
            <a:endParaRPr lang="en-US" altLang="en-US" sz="1900">
              <a:solidFill>
                <a:srgbClr val="5F5F5F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900">
                <a:solidFill>
                  <a:srgbClr val="5F5F5F"/>
                </a:solidFill>
                <a:latin typeface="Calibri" panose="020F0502020204030204" pitchFamily="34" charset="0"/>
              </a:rPr>
              <a:t>memory address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900">
                <a:solidFill>
                  <a:srgbClr val="5F5F5F"/>
                </a:solidFill>
                <a:latin typeface="Calibri" panose="020F0502020204030204" pitchFamily="34" charset="0"/>
              </a:rPr>
              <a:t>of the current instruction</a:t>
            </a:r>
          </a:p>
        </p:txBody>
      </p:sp>
      <p:grpSp>
        <p:nvGrpSpPr>
          <p:cNvPr id="148492" name="Group 13">
            <a:extLst>
              <a:ext uri="{FF2B5EF4-FFF2-40B4-BE49-F238E27FC236}">
                <a16:creationId xmlns:a16="http://schemas.microsoft.com/office/drawing/2014/main" id="{43277962-8028-404A-A037-7D3696F21EFF}"/>
              </a:ext>
            </a:extLst>
          </p:cNvPr>
          <p:cNvGrpSpPr>
            <a:grpSpLocks/>
          </p:cNvGrpSpPr>
          <p:nvPr/>
        </p:nvGrpSpPr>
        <p:grpSpPr bwMode="auto">
          <a:xfrm>
            <a:off x="5334000" y="1447800"/>
            <a:ext cx="4114800" cy="2667000"/>
            <a:chOff x="3168" y="912"/>
            <a:chExt cx="2592" cy="1680"/>
          </a:xfrm>
        </p:grpSpPr>
        <p:sp>
          <p:nvSpPr>
            <p:cNvPr id="148494" name="Rectangle 14">
              <a:extLst>
                <a:ext uri="{FF2B5EF4-FFF2-40B4-BE49-F238E27FC236}">
                  <a16:creationId xmlns:a16="http://schemas.microsoft.com/office/drawing/2014/main" id="{0E8CE2B9-1102-48DE-92F9-E0EEA6F81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1008"/>
              <a:ext cx="1200" cy="192"/>
            </a:xfrm>
            <a:prstGeom prst="rect">
              <a:avLst/>
            </a:prstGeom>
            <a:solidFill>
              <a:srgbClr val="35F6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8495" name="Rectangle 15">
              <a:extLst>
                <a:ext uri="{FF2B5EF4-FFF2-40B4-BE49-F238E27FC236}">
                  <a16:creationId xmlns:a16="http://schemas.microsoft.com/office/drawing/2014/main" id="{C1EC09E7-61F3-49B4-B3AD-10936972F1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248"/>
              <a:ext cx="1200" cy="192"/>
            </a:xfrm>
            <a:prstGeom prst="rect">
              <a:avLst/>
            </a:prstGeom>
            <a:solidFill>
              <a:srgbClr val="35F6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8496" name="Rectangle 16">
              <a:extLst>
                <a:ext uri="{FF2B5EF4-FFF2-40B4-BE49-F238E27FC236}">
                  <a16:creationId xmlns:a16="http://schemas.microsoft.com/office/drawing/2014/main" id="{7DF9F2A4-1D5C-4F0D-9147-68E7DF6D69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1104"/>
              <a:ext cx="1200" cy="192"/>
            </a:xfrm>
            <a:prstGeom prst="rect">
              <a:avLst/>
            </a:prstGeom>
            <a:solidFill>
              <a:srgbClr val="35F6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8497" name="Rectangle 17">
              <a:extLst>
                <a:ext uri="{FF2B5EF4-FFF2-40B4-BE49-F238E27FC236}">
                  <a16:creationId xmlns:a16="http://schemas.microsoft.com/office/drawing/2014/main" id="{26E67BEF-117E-4AF8-88C1-AC57BC7DB4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912"/>
              <a:ext cx="1200" cy="192"/>
            </a:xfrm>
            <a:prstGeom prst="rect">
              <a:avLst/>
            </a:prstGeom>
            <a:solidFill>
              <a:srgbClr val="35F6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8498" name="Rectangle 18">
              <a:extLst>
                <a:ext uri="{FF2B5EF4-FFF2-40B4-BE49-F238E27FC236}">
                  <a16:creationId xmlns:a16="http://schemas.microsoft.com/office/drawing/2014/main" id="{2AFF5DC5-04FB-46E7-A608-4CB2127C01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1536"/>
              <a:ext cx="2592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Calibri" panose="020F0502020204030204" pitchFamily="34" charset="0"/>
                </a:rPr>
                <a:t>Registers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5F5F5F"/>
                  </a:solidFill>
                  <a:latin typeface="Calibri" panose="020F0502020204030204" pitchFamily="34" charset="0"/>
                </a:rPr>
                <a:t>-  given special names in the ISA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5F5F5F"/>
                  </a:solidFill>
                  <a:latin typeface="Calibri" panose="020F0502020204030204" pitchFamily="34" charset="0"/>
                </a:rPr>
                <a:t>     (as opposed to addresses)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5F5F5F"/>
                  </a:solidFill>
                  <a:latin typeface="Calibri" panose="020F0502020204030204" pitchFamily="34" charset="0"/>
                </a:rPr>
                <a:t>-  general vs. special purpose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>
                <a:solidFill>
                  <a:srgbClr val="5F5F5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48493" name="Text Box 12">
            <a:extLst>
              <a:ext uri="{FF2B5EF4-FFF2-40B4-BE49-F238E27FC236}">
                <a16:creationId xmlns:a16="http://schemas.microsoft.com/office/drawing/2014/main" id="{D04A8AC3-049D-4F38-A187-98DE6C4CE5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5646738"/>
            <a:ext cx="68246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FF"/>
                </a:solidFill>
                <a:latin typeface="Calibri" panose="020F0502020204030204" pitchFamily="34" charset="0"/>
              </a:rPr>
              <a:t>Instructions (and programs) specify how to transform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FF"/>
                </a:solidFill>
                <a:latin typeface="Calibri" panose="020F0502020204030204" pitchFamily="34" charset="0"/>
              </a:rPr>
              <a:t>             the values of programmer visible state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Title 1">
            <a:extLst>
              <a:ext uri="{FF2B5EF4-FFF2-40B4-BE49-F238E27FC236}">
                <a16:creationId xmlns:a16="http://schemas.microsoft.com/office/drawing/2014/main" id="{C16F9B95-4E19-48DF-B51C-FDBDEA7DFE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vs. Multi-cycle Machines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1B494-20F3-439E-8243-F24FBB713C9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9154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Single-cycle machines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Each instruction takes a single clock cycle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All state updates made at the end of an instruction’s execution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Big disadvantage: The slowest instruction determines cycle time </a:t>
            </a:r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  <a:sym typeface="Wingdings" panose="05000000000000000000" pitchFamily="2" charset="2"/>
              </a:rPr>
              <a:t> l</a:t>
            </a:r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ong clock cycle time</a:t>
            </a:r>
          </a:p>
          <a:p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Multi-cycle machines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Instruction processing broken into multiple cycles/stages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State updates can be made during an instruction’s execution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Architectural state updates made at the end of an instruction’s execution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Advantage over single-cycle: The slowest “stage” determines cycle time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pPr lvl="1"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Both single-cycle and multi-cycle machines literally follow the von Neumann model at the microarchitecture level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9507" name="Slide Number Placeholder 3">
            <a:extLst>
              <a:ext uri="{FF2B5EF4-FFF2-40B4-BE49-F238E27FC236}">
                <a16:creationId xmlns:a16="http://schemas.microsoft.com/office/drawing/2014/main" id="{29386D4F-7491-4F8A-84CC-D6461C3557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337C67E-08E2-41DF-A4C0-0E7FB7FD172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itle 1">
            <a:extLst>
              <a:ext uri="{FF2B5EF4-FFF2-40B4-BE49-F238E27FC236}">
                <a16:creationId xmlns:a16="http://schemas.microsoft.com/office/drawing/2014/main" id="{82B558DA-B14D-4C60-BEF4-0BF289E6CA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LC-3: A Von Neumann Machine</a:t>
            </a:r>
          </a:p>
        </p:txBody>
      </p:sp>
      <p:sp>
        <p:nvSpPr>
          <p:cNvPr id="101378" name="Slide Number Placeholder 3">
            <a:extLst>
              <a:ext uri="{FF2B5EF4-FFF2-40B4-BE49-F238E27FC236}">
                <a16:creationId xmlns:a16="http://schemas.microsoft.com/office/drawing/2014/main" id="{95BF3AB1-20CB-43D8-9D7D-173B1D8DCD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A6B8F91-CF25-4A39-BD1E-AE8798777AD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01379" name="Group 6">
            <a:extLst>
              <a:ext uri="{FF2B5EF4-FFF2-40B4-BE49-F238E27FC236}">
                <a16:creationId xmlns:a16="http://schemas.microsoft.com/office/drawing/2014/main" id="{BCBE08D9-AF97-4384-9E85-40D4CFD5E3A3}"/>
              </a:ext>
            </a:extLst>
          </p:cNvPr>
          <p:cNvGrpSpPr>
            <a:grpSpLocks/>
          </p:cNvGrpSpPr>
          <p:nvPr/>
        </p:nvGrpSpPr>
        <p:grpSpPr bwMode="auto">
          <a:xfrm>
            <a:off x="2185988" y="914400"/>
            <a:ext cx="4772025" cy="5943600"/>
            <a:chOff x="2185616" y="914400"/>
            <a:chExt cx="4772768" cy="5943600"/>
          </a:xfrm>
        </p:grpSpPr>
        <p:pic>
          <p:nvPicPr>
            <p:cNvPr id="101380" name="Picture 2">
              <a:extLst>
                <a:ext uri="{FF2B5EF4-FFF2-40B4-BE49-F238E27FC236}">
                  <a16:creationId xmlns:a16="http://schemas.microsoft.com/office/drawing/2014/main" id="{A1FD71F7-E4E8-46E6-96B0-7BC7B37A7E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616" y="914400"/>
              <a:ext cx="4772768" cy="594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381" name="Rectangle 4">
              <a:extLst>
                <a:ext uri="{FF2B5EF4-FFF2-40B4-BE49-F238E27FC236}">
                  <a16:creationId xmlns:a16="http://schemas.microsoft.com/office/drawing/2014/main" id="{B901FA4B-15FB-45B5-9D0D-32E53AC30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1600200"/>
              <a:ext cx="1905000" cy="28194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>
                <a:solidFill>
                  <a:srgbClr val="000000"/>
                </a:solidFill>
              </a:endParaRPr>
            </a:p>
          </p:txBody>
        </p:sp>
        <p:sp>
          <p:nvSpPr>
            <p:cNvPr id="101382" name="Rectangle 9">
              <a:extLst>
                <a:ext uri="{FF2B5EF4-FFF2-40B4-BE49-F238E27FC236}">
                  <a16:creationId xmlns:a16="http://schemas.microsoft.com/office/drawing/2014/main" id="{EDF8AE3B-136F-40BD-AA44-E75A97817A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1600200"/>
              <a:ext cx="1600200" cy="281940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>
                <a:solidFill>
                  <a:srgbClr val="000000"/>
                </a:solidFill>
              </a:endParaRPr>
            </a:p>
          </p:txBody>
        </p:sp>
        <p:sp>
          <p:nvSpPr>
            <p:cNvPr id="101383" name="Rectangle 10">
              <a:extLst>
                <a:ext uri="{FF2B5EF4-FFF2-40B4-BE49-F238E27FC236}">
                  <a16:creationId xmlns:a16="http://schemas.microsoft.com/office/drawing/2014/main" id="{EF544899-ABF0-4BAD-A5F6-34919C4EC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400" y="5829300"/>
              <a:ext cx="914400" cy="6477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>
                <a:solidFill>
                  <a:srgbClr val="0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5FB00A9-4893-7544-A1C3-CBBC03B37811}"/>
                </a:ext>
              </a:extLst>
            </p:cNvPr>
            <p:cNvSpPr/>
            <p:nvPr/>
          </p:nvSpPr>
          <p:spPr bwMode="auto">
            <a:xfrm>
              <a:off x="4953059" y="5867400"/>
              <a:ext cx="914542" cy="6096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  <a:ea typeface="ＭＳ Ｐゴシック" charset="-12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47E5CC2-62FC-AF43-A134-25A140000FD2}"/>
                </a:ext>
              </a:extLst>
            </p:cNvPr>
            <p:cNvSpPr/>
            <p:nvPr/>
          </p:nvSpPr>
          <p:spPr bwMode="auto">
            <a:xfrm>
              <a:off x="5943813" y="5892800"/>
              <a:ext cx="914542" cy="609600"/>
            </a:xfrm>
            <a:prstGeom prst="rect">
              <a:avLst/>
            </a:prstGeom>
            <a:solidFill>
              <a:schemeClr val="accent5">
                <a:lumMod val="5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  <a:ea typeface="ＭＳ Ｐゴシック" charset="-128"/>
              </a:endParaRPr>
            </a:p>
          </p:txBody>
        </p:sp>
      </p:grp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Title 1">
            <a:extLst>
              <a:ext uri="{FF2B5EF4-FFF2-40B4-BE49-F238E27FC236}">
                <a16:creationId xmlns:a16="http://schemas.microsoft.com/office/drawing/2014/main" id="{302939E7-383F-4B24-99D9-7D767CAF7D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 Processing “Cycle”</a:t>
            </a:r>
          </a:p>
        </p:txBody>
      </p:sp>
      <p:sp>
        <p:nvSpPr>
          <p:cNvPr id="150530" name="Content Placeholder 2">
            <a:extLst>
              <a:ext uri="{FF2B5EF4-FFF2-40B4-BE49-F238E27FC236}">
                <a16:creationId xmlns:a16="http://schemas.microsoft.com/office/drawing/2014/main" id="{E0297088-C0EF-4FCE-9D35-7F9AB4E6D8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Instructions are processed under the direction of a “control unit” step by step.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Instruction cycle: Sequence of steps to process an instruction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Fundamentally, there are six steps:</a:t>
            </a:r>
          </a:p>
          <a:p>
            <a:endParaRPr lang="en-US" altLang="en-US" sz="15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Decode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Address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 Operands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Execute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Store Result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Not all instructions require all six steps (see P&amp;P Ch. 4)</a:t>
            </a:r>
          </a:p>
        </p:txBody>
      </p:sp>
      <p:sp>
        <p:nvSpPr>
          <p:cNvPr id="150531" name="Slide Number Placeholder 3">
            <a:extLst>
              <a:ext uri="{FF2B5EF4-FFF2-40B4-BE49-F238E27FC236}">
                <a16:creationId xmlns:a16="http://schemas.microsoft.com/office/drawing/2014/main" id="{8556F1C1-8126-473E-AA43-364F32AD6E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546C44C-47D3-45F4-BA59-559045447D3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Title 1">
            <a:extLst>
              <a:ext uri="{FF2B5EF4-FFF2-40B4-BE49-F238E27FC236}">
                <a16:creationId xmlns:a16="http://schemas.microsoft.com/office/drawing/2014/main" id="{F73EFE5B-82EC-4E42-98F0-681E5FAE81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017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Instruction Processing “Cycle”</a:t>
            </a:r>
          </a:p>
        </p:txBody>
      </p:sp>
      <p:sp>
        <p:nvSpPr>
          <p:cNvPr id="151554" name="Content Placeholder 2">
            <a:extLst>
              <a:ext uri="{FF2B5EF4-FFF2-40B4-BE49-F238E27FC236}">
                <a16:creationId xmlns:a16="http://schemas.microsoft.com/office/drawing/2014/main" id="{77E07BD8-4129-42EB-905E-8EDC797D17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0" y="2139950"/>
            <a:ext cx="4033838" cy="2965450"/>
          </a:xfrm>
        </p:spPr>
        <p:txBody>
          <a:bodyPr/>
          <a:lstStyle/>
          <a:p>
            <a:pPr lvl="1"/>
            <a:r>
              <a:rPr lang="en-US" altLang="en-US" sz="2600">
                <a:solidFill>
                  <a:srgbClr val="00B050"/>
                </a:solidFill>
                <a:latin typeface="Courier"/>
                <a:ea typeface="Courier"/>
                <a:cs typeface="Courier"/>
              </a:rPr>
              <a:t>FETCH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/>
                <a:ea typeface="Courier"/>
                <a:cs typeface="Courier"/>
              </a:rPr>
              <a:t>DECODE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/>
                <a:ea typeface="Courier"/>
                <a:cs typeface="Courier"/>
              </a:rPr>
              <a:t>EVALUATE ADDRESS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/>
                <a:ea typeface="Courier"/>
                <a:cs typeface="Courier"/>
              </a:rPr>
              <a:t>FETCH OPERANDS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/>
                <a:ea typeface="Courier"/>
                <a:cs typeface="Courier"/>
              </a:rPr>
              <a:t>EXECUTE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/>
                <a:ea typeface="Courier"/>
                <a:cs typeface="Courier"/>
              </a:rPr>
              <a:t>STORE RESULT</a:t>
            </a:r>
          </a:p>
        </p:txBody>
      </p:sp>
      <p:sp>
        <p:nvSpPr>
          <p:cNvPr id="151555" name="Slide Number Placeholder 3">
            <a:extLst>
              <a:ext uri="{FF2B5EF4-FFF2-40B4-BE49-F238E27FC236}">
                <a16:creationId xmlns:a16="http://schemas.microsoft.com/office/drawing/2014/main" id="{D6A1860D-D624-4663-A866-59E18C21A2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76BE118-3FF6-41BE-BC92-4F1ADDB9082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51556" name="Freeform 5">
            <a:extLst>
              <a:ext uri="{FF2B5EF4-FFF2-40B4-BE49-F238E27FC236}">
                <a16:creationId xmlns:a16="http://schemas.microsoft.com/office/drawing/2014/main" id="{0339AD8E-DA43-4F55-8A69-B63D7E27E3B2}"/>
              </a:ext>
            </a:extLst>
          </p:cNvPr>
          <p:cNvSpPr>
            <a:spLocks/>
          </p:cNvSpPr>
          <p:nvPr/>
        </p:nvSpPr>
        <p:spPr bwMode="auto">
          <a:xfrm>
            <a:off x="3860800" y="1768475"/>
            <a:ext cx="423863" cy="3487738"/>
          </a:xfrm>
          <a:custGeom>
            <a:avLst/>
            <a:gdLst>
              <a:gd name="T0" fmla="*/ 422644 w 423916"/>
              <a:gd name="T1" fmla="*/ 2984489 h 3486760"/>
              <a:gd name="T2" fmla="*/ 553 w 423916"/>
              <a:gd name="T3" fmla="*/ 1273 h 3486760"/>
              <a:gd name="T4" fmla="*/ 333104 w 423916"/>
              <a:gd name="T5" fmla="*/ 3294432 h 3486760"/>
              <a:gd name="T6" fmla="*/ 333104 w 423916"/>
              <a:gd name="T7" fmla="*/ 3204031 h 3486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3916" h="3486760">
                <a:moveTo>
                  <a:pt x="423916" y="2964468"/>
                </a:moveTo>
                <a:cubicBezTo>
                  <a:pt x="219718" y="1457215"/>
                  <a:pt x="15520" y="-50038"/>
                  <a:pt x="553" y="1273"/>
                </a:cubicBezTo>
                <a:cubicBezTo>
                  <a:pt x="-14414" y="52584"/>
                  <a:pt x="278519" y="2742121"/>
                  <a:pt x="334112" y="3272332"/>
                </a:cubicBezTo>
                <a:cubicBezTo>
                  <a:pt x="389705" y="3802543"/>
                  <a:pt x="334112" y="3182539"/>
                  <a:pt x="334112" y="3182539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1557" name="Freeform 1">
            <a:extLst>
              <a:ext uri="{FF2B5EF4-FFF2-40B4-BE49-F238E27FC236}">
                <a16:creationId xmlns:a16="http://schemas.microsoft.com/office/drawing/2014/main" id="{D664B60E-0D17-4A5E-9BD0-BD48B3E1CE66}"/>
              </a:ext>
            </a:extLst>
          </p:cNvPr>
          <p:cNvSpPr>
            <a:spLocks/>
          </p:cNvSpPr>
          <p:nvPr/>
        </p:nvSpPr>
        <p:spPr bwMode="auto">
          <a:xfrm>
            <a:off x="1865313" y="4645025"/>
            <a:ext cx="2863850" cy="1147763"/>
          </a:xfrm>
          <a:custGeom>
            <a:avLst/>
            <a:gdLst>
              <a:gd name="T0" fmla="*/ 2863235 w 2863878"/>
              <a:gd name="T1" fmla="*/ 630976 h 1147614"/>
              <a:gd name="T2" fmla="*/ 2837318 w 2863878"/>
              <a:gd name="T3" fmla="*/ 721954 h 1147614"/>
              <a:gd name="T4" fmla="*/ 2811424 w 2863878"/>
              <a:gd name="T5" fmla="*/ 825921 h 1147614"/>
              <a:gd name="T6" fmla="*/ 2798465 w 2863878"/>
              <a:gd name="T7" fmla="*/ 864910 h 1147614"/>
              <a:gd name="T8" fmla="*/ 2772547 w 2863878"/>
              <a:gd name="T9" fmla="*/ 903899 h 1147614"/>
              <a:gd name="T10" fmla="*/ 2681859 w 2863878"/>
              <a:gd name="T11" fmla="*/ 955891 h 1147614"/>
              <a:gd name="T12" fmla="*/ 2604130 w 2863878"/>
              <a:gd name="T13" fmla="*/ 1007882 h 1147614"/>
              <a:gd name="T14" fmla="*/ 2565254 w 2863878"/>
              <a:gd name="T15" fmla="*/ 1033869 h 1147614"/>
              <a:gd name="T16" fmla="*/ 2539336 w 2863878"/>
              <a:gd name="T17" fmla="*/ 1059859 h 1147614"/>
              <a:gd name="T18" fmla="*/ 2500483 w 2863878"/>
              <a:gd name="T19" fmla="*/ 1072858 h 1147614"/>
              <a:gd name="T20" fmla="*/ 2357960 w 2863878"/>
              <a:gd name="T21" fmla="*/ 1098852 h 1147614"/>
              <a:gd name="T22" fmla="*/ 2241355 w 2863878"/>
              <a:gd name="T23" fmla="*/ 1137844 h 1147614"/>
              <a:gd name="T24" fmla="*/ 2059979 w 2863878"/>
              <a:gd name="T25" fmla="*/ 1150836 h 1147614"/>
              <a:gd name="T26" fmla="*/ 893945 w 2863878"/>
              <a:gd name="T27" fmla="*/ 1111847 h 1147614"/>
              <a:gd name="T28" fmla="*/ 829175 w 2863878"/>
              <a:gd name="T29" fmla="*/ 1085862 h 1147614"/>
              <a:gd name="T30" fmla="*/ 751445 w 2863878"/>
              <a:gd name="T31" fmla="*/ 1033869 h 1147614"/>
              <a:gd name="T32" fmla="*/ 673693 w 2863878"/>
              <a:gd name="T33" fmla="*/ 851913 h 1147614"/>
              <a:gd name="T34" fmla="*/ 479358 w 2863878"/>
              <a:gd name="T35" fmla="*/ 488002 h 1147614"/>
              <a:gd name="T36" fmla="*/ 297982 w 2863878"/>
              <a:gd name="T37" fmla="*/ 124098 h 1147614"/>
              <a:gd name="T38" fmla="*/ 233211 w 2863878"/>
              <a:gd name="T39" fmla="*/ 7131 h 1147614"/>
              <a:gd name="T40" fmla="*/ 297982 w 2863878"/>
              <a:gd name="T41" fmla="*/ 33116 h 1147614"/>
              <a:gd name="T42" fmla="*/ 375711 w 2863878"/>
              <a:gd name="T43" fmla="*/ 124098 h 1147614"/>
              <a:gd name="T44" fmla="*/ 194335 w 2863878"/>
              <a:gd name="T45" fmla="*/ 410024 h 1147614"/>
              <a:gd name="T46" fmla="*/ 0 w 2863878"/>
              <a:gd name="T47" fmla="*/ 436023 h 114761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863878" h="1147614">
                <a:moveTo>
                  <a:pt x="2863878" y="629090"/>
                </a:moveTo>
                <a:cubicBezTo>
                  <a:pt x="2855239" y="659325"/>
                  <a:pt x="2846064" y="689413"/>
                  <a:pt x="2837961" y="719796"/>
                </a:cubicBezTo>
                <a:cubicBezTo>
                  <a:pt x="2828783" y="754211"/>
                  <a:pt x="2823308" y="789670"/>
                  <a:pt x="2812044" y="823460"/>
                </a:cubicBezTo>
                <a:cubicBezTo>
                  <a:pt x="2807724" y="836418"/>
                  <a:pt x="2805194" y="850117"/>
                  <a:pt x="2799085" y="862334"/>
                </a:cubicBezTo>
                <a:cubicBezTo>
                  <a:pt x="2792120" y="876264"/>
                  <a:pt x="2784180" y="890196"/>
                  <a:pt x="2773167" y="901208"/>
                </a:cubicBezTo>
                <a:cubicBezTo>
                  <a:pt x="2750750" y="923623"/>
                  <a:pt x="2707869" y="937792"/>
                  <a:pt x="2682456" y="953039"/>
                </a:cubicBezTo>
                <a:cubicBezTo>
                  <a:pt x="2655746" y="969064"/>
                  <a:pt x="2630621" y="987594"/>
                  <a:pt x="2604704" y="1004871"/>
                </a:cubicBezTo>
                <a:cubicBezTo>
                  <a:pt x="2591745" y="1013510"/>
                  <a:pt x="2576841" y="1019775"/>
                  <a:pt x="2565828" y="1030787"/>
                </a:cubicBezTo>
                <a:cubicBezTo>
                  <a:pt x="2557189" y="1039426"/>
                  <a:pt x="2550386" y="1050417"/>
                  <a:pt x="2539910" y="1056703"/>
                </a:cubicBezTo>
                <a:cubicBezTo>
                  <a:pt x="2528197" y="1063730"/>
                  <a:pt x="2514286" y="1066348"/>
                  <a:pt x="2501034" y="1069661"/>
                </a:cubicBezTo>
                <a:cubicBezTo>
                  <a:pt x="2464809" y="1078717"/>
                  <a:pt x="2393151" y="1089800"/>
                  <a:pt x="2358488" y="1095577"/>
                </a:cubicBezTo>
                <a:cubicBezTo>
                  <a:pt x="2319612" y="1108535"/>
                  <a:pt x="2282233" y="1127430"/>
                  <a:pt x="2241860" y="1134451"/>
                </a:cubicBezTo>
                <a:cubicBezTo>
                  <a:pt x="2182128" y="1144839"/>
                  <a:pt x="2121055" y="1148575"/>
                  <a:pt x="2060438" y="1147409"/>
                </a:cubicBezTo>
                <a:cubicBezTo>
                  <a:pt x="1671532" y="1139930"/>
                  <a:pt x="1282914" y="1121493"/>
                  <a:pt x="894152" y="1108535"/>
                </a:cubicBezTo>
                <a:cubicBezTo>
                  <a:pt x="872554" y="1099896"/>
                  <a:pt x="849780" y="1093757"/>
                  <a:pt x="829359" y="1082619"/>
                </a:cubicBezTo>
                <a:cubicBezTo>
                  <a:pt x="802013" y="1067704"/>
                  <a:pt x="751606" y="1030787"/>
                  <a:pt x="751606" y="1030787"/>
                </a:cubicBezTo>
                <a:cubicBezTo>
                  <a:pt x="668400" y="919851"/>
                  <a:pt x="755002" y="1047726"/>
                  <a:pt x="673854" y="849376"/>
                </a:cubicBezTo>
                <a:cubicBezTo>
                  <a:pt x="628342" y="738129"/>
                  <a:pt x="531878" y="586800"/>
                  <a:pt x="479473" y="486553"/>
                </a:cubicBezTo>
                <a:cubicBezTo>
                  <a:pt x="416830" y="366721"/>
                  <a:pt x="359822" y="244014"/>
                  <a:pt x="298051" y="123730"/>
                </a:cubicBezTo>
                <a:cubicBezTo>
                  <a:pt x="277736" y="84171"/>
                  <a:pt x="233257" y="51579"/>
                  <a:pt x="233257" y="7108"/>
                </a:cubicBezTo>
                <a:cubicBezTo>
                  <a:pt x="233257" y="-16154"/>
                  <a:pt x="276453" y="24385"/>
                  <a:pt x="298051" y="33024"/>
                </a:cubicBezTo>
                <a:cubicBezTo>
                  <a:pt x="308470" y="43443"/>
                  <a:pt x="377465" y="108769"/>
                  <a:pt x="375803" y="123730"/>
                </a:cubicBezTo>
                <a:cubicBezTo>
                  <a:pt x="364135" y="228737"/>
                  <a:pt x="301799" y="364050"/>
                  <a:pt x="194381" y="408805"/>
                </a:cubicBezTo>
                <a:cubicBezTo>
                  <a:pt x="134042" y="433945"/>
                  <a:pt x="0" y="434721"/>
                  <a:pt x="0" y="434721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1558" name="Freeform 2">
            <a:extLst>
              <a:ext uri="{FF2B5EF4-FFF2-40B4-BE49-F238E27FC236}">
                <a16:creationId xmlns:a16="http://schemas.microsoft.com/office/drawing/2014/main" id="{3744E6D9-BAD9-40E5-B17A-4823438F2B04}"/>
              </a:ext>
            </a:extLst>
          </p:cNvPr>
          <p:cNvSpPr>
            <a:spLocks/>
          </p:cNvSpPr>
          <p:nvPr/>
        </p:nvSpPr>
        <p:spPr bwMode="auto">
          <a:xfrm>
            <a:off x="622300" y="4081463"/>
            <a:ext cx="3395663" cy="1341437"/>
          </a:xfrm>
          <a:custGeom>
            <a:avLst/>
            <a:gdLst>
              <a:gd name="T0" fmla="*/ 3406173 w 3395186"/>
              <a:gd name="T1" fmla="*/ 918037 h 1341563"/>
              <a:gd name="T2" fmla="*/ 2717141 w 3395186"/>
              <a:gd name="T3" fmla="*/ 1318860 h 1341563"/>
              <a:gd name="T4" fmla="*/ 2717141 w 3395186"/>
              <a:gd name="T5" fmla="*/ 1267143 h 1341563"/>
              <a:gd name="T6" fmla="*/ 2262116 w 3395186"/>
              <a:gd name="T7" fmla="*/ 1176622 h 1341563"/>
              <a:gd name="T8" fmla="*/ 1937100 w 3395186"/>
              <a:gd name="T9" fmla="*/ 1124905 h 1341563"/>
              <a:gd name="T10" fmla="*/ 0 w 3395186"/>
              <a:gd name="T11" fmla="*/ 0 h 1341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395186" h="1341563">
                <a:moveTo>
                  <a:pt x="3395186" y="920015"/>
                </a:moveTo>
                <a:cubicBezTo>
                  <a:pt x="3109014" y="1091708"/>
                  <a:pt x="2822842" y="1263401"/>
                  <a:pt x="2708373" y="1321712"/>
                </a:cubicBezTo>
                <a:cubicBezTo>
                  <a:pt x="2593904" y="1380023"/>
                  <a:pt x="2783965" y="1293636"/>
                  <a:pt x="2708373" y="1269880"/>
                </a:cubicBezTo>
                <a:cubicBezTo>
                  <a:pt x="2632781" y="1246124"/>
                  <a:pt x="2384405" y="1202931"/>
                  <a:pt x="2254818" y="1179175"/>
                </a:cubicBezTo>
                <a:cubicBezTo>
                  <a:pt x="2125231" y="1155419"/>
                  <a:pt x="2306653" y="1323872"/>
                  <a:pt x="1930850" y="1127343"/>
                </a:cubicBezTo>
                <a:cubicBezTo>
                  <a:pt x="1555047" y="930814"/>
                  <a:pt x="0" y="0"/>
                  <a:pt x="0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FD36CDE6-DF65-2A40-98FF-A525F3744252}"/>
              </a:ext>
            </a:extLst>
          </p:cNvPr>
          <p:cNvSpPr/>
          <p:nvPr/>
        </p:nvSpPr>
        <p:spPr bwMode="auto">
          <a:xfrm>
            <a:off x="914400" y="1371600"/>
            <a:ext cx="2895600" cy="4724400"/>
          </a:xfrm>
          <a:prstGeom prst="arc">
            <a:avLst>
              <a:gd name="adj1" fmla="val 2753529"/>
              <a:gd name="adj2" fmla="val 18472682"/>
            </a:avLst>
          </a:prstGeom>
          <a:noFill/>
          <a:ln w="603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Title 1">
            <a:extLst>
              <a:ext uri="{FF2B5EF4-FFF2-40B4-BE49-F238E27FC236}">
                <a16:creationId xmlns:a16="http://schemas.microsoft.com/office/drawing/2014/main" id="{F6B5D5BA-8A39-400D-87AB-3123F70876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100">
                <a:ea typeface="ＭＳ Ｐゴシック" panose="020B0600070205080204" pitchFamily="34" charset="-128"/>
              </a:rPr>
              <a:t>Instruction Processing “Cycle” vs. Machine Clock Cycle</a:t>
            </a:r>
          </a:p>
        </p:txBody>
      </p:sp>
      <p:sp>
        <p:nvSpPr>
          <p:cNvPr id="220162" name="Content Placeholder 2">
            <a:extLst>
              <a:ext uri="{FF2B5EF4-FFF2-40B4-BE49-F238E27FC236}">
                <a16:creationId xmlns:a16="http://schemas.microsoft.com/office/drawing/2014/main" id="{9A26287C-E489-4093-ACE6-7AE85DE7B5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machine: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All six phases of the instruction processing cycle take a </a:t>
            </a:r>
            <a:r>
              <a:rPr lang="en-US" altLang="en-US" i="1">
                <a:ea typeface="ＭＳ Ｐゴシック" panose="020B0600070205080204" pitchFamily="34" charset="-128"/>
              </a:rPr>
              <a:t>single machine clock cycle</a:t>
            </a:r>
            <a:r>
              <a:rPr lang="en-US" altLang="en-US">
                <a:ea typeface="ＭＳ Ｐゴシック" panose="020B0600070205080204" pitchFamily="34" charset="-128"/>
              </a:rPr>
              <a:t> to complete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Multi-cycle machine: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All six phases of the instruction processing cycle can take </a:t>
            </a:r>
            <a:r>
              <a:rPr lang="en-US" altLang="en-US" i="1">
                <a:ea typeface="ＭＳ Ｐゴシック" panose="020B0600070205080204" pitchFamily="34" charset="-128"/>
              </a:rPr>
              <a:t>multiple machine clock cycles</a:t>
            </a:r>
            <a:r>
              <a:rPr lang="en-US" altLang="en-US">
                <a:ea typeface="ＭＳ Ｐゴシック" panose="020B0600070205080204" pitchFamily="34" charset="-128"/>
              </a:rPr>
              <a:t> to complete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fact,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each phase can take multiple clock cycles to complete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52579" name="Slide Number Placeholder 3">
            <a:extLst>
              <a:ext uri="{FF2B5EF4-FFF2-40B4-BE49-F238E27FC236}">
                <a16:creationId xmlns:a16="http://schemas.microsoft.com/office/drawing/2014/main" id="{2D5EB971-F8E5-4317-9F23-CAF03BE9BB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8FA262F-D866-4E40-90B9-AAB4B01C3EF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Title 1">
            <a:extLst>
              <a:ext uri="{FF2B5EF4-FFF2-40B4-BE49-F238E27FC236}">
                <a16:creationId xmlns:a16="http://schemas.microsoft.com/office/drawing/2014/main" id="{852494B1-153E-4C16-A7B1-152F7FE19A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800">
                <a:ea typeface="ＭＳ Ｐゴシック" panose="020B0600070205080204" pitchFamily="34" charset="-128"/>
              </a:rPr>
              <a:t>Instruction Processing Viewed Another 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85E47-F4C2-4851-9B37-C9243FFB9F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Instructions transform Data (AS) to Data’ (AS’)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This transformation is done by functional units 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Units that “operate” on data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These units need to be told what to do to the data</a:t>
            </a:r>
          </a:p>
          <a:p>
            <a:pPr lvl="1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 instruction processing engine consists of two components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Datapath</a:t>
            </a:r>
            <a:r>
              <a:rPr lang="en-US" altLang="en-US">
                <a:ea typeface="ＭＳ Ｐゴシック" panose="020B0600070205080204" pitchFamily="34" charset="-128"/>
              </a:rPr>
              <a:t>: Consists of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hardware elements that deal with and transform data signals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functional units that operate on data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hardware structures (e.g. wires and muxes) that enable the flow of data into the functional units and registers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storage units that store data (e.g., registers)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Control logic</a:t>
            </a:r>
            <a:r>
              <a:rPr lang="en-US" altLang="en-US">
                <a:ea typeface="ＭＳ Ｐゴシック" panose="020B0600070205080204" pitchFamily="34" charset="-128"/>
              </a:rPr>
              <a:t>: Consists of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hardware elements that determine </a:t>
            </a:r>
            <a:r>
              <a:rPr lang="en-US" altLang="en-US">
                <a:ea typeface="ＭＳ Ｐゴシック" panose="020B0600070205080204" pitchFamily="34" charset="-128"/>
              </a:rPr>
              <a:t>control signals, i.e.,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signals that specify what the datapath elements should do to the data</a:t>
            </a:r>
          </a:p>
        </p:txBody>
      </p:sp>
      <p:sp>
        <p:nvSpPr>
          <p:cNvPr id="153603" name="Slide Number Placeholder 3">
            <a:extLst>
              <a:ext uri="{FF2B5EF4-FFF2-40B4-BE49-F238E27FC236}">
                <a16:creationId xmlns:a16="http://schemas.microsoft.com/office/drawing/2014/main" id="{2CF6600C-2419-42A1-8F66-BBD7F352DA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6F18F9D-F82F-4253-82E6-4652010541F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Title 1">
            <a:extLst>
              <a:ext uri="{FF2B5EF4-FFF2-40B4-BE49-F238E27FC236}">
                <a16:creationId xmlns:a16="http://schemas.microsoft.com/office/drawing/2014/main" id="{46AD6893-B829-4ADC-830D-7C735DF4A5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vs. Multi-cycle: Control &amp;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347EF-97A8-4F42-A14F-50B435E9910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machine: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Control signals are generated in the same clock cycle as the one during which data signals are operated on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Everything related to an instruction happens in one clock cycle (serialized processing)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Multi-cycle machine: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Control signals needed in the next cycle can be generated in the current cycle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Latency of control processing can be overlapped with latency of datapath operation (more parallelism)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See P&amp;P Appendix C for more (microprogrammed multi-cycle microarchitecture)</a:t>
            </a:r>
            <a:endParaRPr lang="en-US" altLang="en-US" i="1">
              <a:ea typeface="ＭＳ Ｐゴシック" panose="020B0600070205080204" pitchFamily="34" charset="-128"/>
            </a:endParaRPr>
          </a:p>
        </p:txBody>
      </p:sp>
      <p:sp>
        <p:nvSpPr>
          <p:cNvPr id="154627" name="Slide Number Placeholder 3">
            <a:extLst>
              <a:ext uri="{FF2B5EF4-FFF2-40B4-BE49-F238E27FC236}">
                <a16:creationId xmlns:a16="http://schemas.microsoft.com/office/drawing/2014/main" id="{17952B96-EC08-4839-85A7-B24E4E06CD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E77ECDC-823F-4F81-B3AA-F89B3ED9561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Title 1">
            <a:extLst>
              <a:ext uri="{FF2B5EF4-FFF2-40B4-BE49-F238E27FC236}">
                <a16:creationId xmlns:a16="http://schemas.microsoft.com/office/drawing/2014/main" id="{B8505397-7D3A-41E1-ACAC-7ED8CA9B7B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Many Ways of Datapath and Control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A686D7-EE66-4D07-837D-4BC8BF64A3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many ways of designing the data path and control logic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Single-cycle, multi-cycle, pipelined datapath and control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Single-bus vs. multi-bus datapaths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Hardwired/combinational vs. microcoded/microprogrammed control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Control signals generated by combinational logic versus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Control signals stored in a memory structure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Control signals and structure depend on the datapath design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55651" name="Slide Number Placeholder 3">
            <a:extLst>
              <a:ext uri="{FF2B5EF4-FFF2-40B4-BE49-F238E27FC236}">
                <a16:creationId xmlns:a16="http://schemas.microsoft.com/office/drawing/2014/main" id="{18EDE391-6E64-4ADF-8D4E-8AC2ED8C61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8BD2987-EB4F-460E-B55F-0F0229449E7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Title 1">
            <a:extLst>
              <a:ext uri="{FF2B5EF4-FFF2-40B4-BE49-F238E27FC236}">
                <a16:creationId xmlns:a16="http://schemas.microsoft.com/office/drawing/2014/main" id="{0E40E65B-FE70-412A-8CA7-7AB7C85FD3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Flash-Forward: Performance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9B4E7-2AB2-4E59-AA0F-545A8D55BB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Execution time of an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{CPI}  x  {clock cycle time} </a:t>
            </a:r>
          </a:p>
          <a:p>
            <a:pPr lvl="1"/>
            <a:endParaRPr lang="en-US" altLang="en-US" sz="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Execution time of a program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Sum over all instructions [{CPI}  x  {clock cycle time}]</a:t>
            </a:r>
          </a:p>
          <a:p>
            <a:pPr lvl="1"/>
            <a:r>
              <a:rPr lang="en-US" altLang="en-US" sz="2100" b="1">
                <a:solidFill>
                  <a:srgbClr val="008000"/>
                </a:solidFill>
                <a:ea typeface="ＭＳ Ｐゴシック" panose="020B0600070205080204" pitchFamily="34" charset="-128"/>
              </a:rPr>
              <a:t>{# of instructions}  x  {Average CPI}  x  {clock cycle time}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Single-cycle microarchitecture performance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CPI = 1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Clock cycle time = long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Multi-cycle microarchitecture performance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CPI = different for each instruction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Average CPI </a:t>
            </a:r>
            <a:r>
              <a:rPr lang="en-US" altLang="en-US">
                <a:ea typeface="ＭＳ Ｐゴシック" panose="020B0600070205080204" pitchFamily="34" charset="-128"/>
                <a:sym typeface="Wingdings" panose="05000000000000000000" pitchFamily="2" charset="2"/>
              </a:rPr>
              <a:t> hopefully small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Clock cycle time = short</a:t>
            </a:r>
          </a:p>
        </p:txBody>
      </p:sp>
      <p:sp>
        <p:nvSpPr>
          <p:cNvPr id="156675" name="Slide Number Placeholder 3">
            <a:extLst>
              <a:ext uri="{FF2B5EF4-FFF2-40B4-BE49-F238E27FC236}">
                <a16:creationId xmlns:a16="http://schemas.microsoft.com/office/drawing/2014/main" id="{22BCD483-1E18-4397-8A3D-1DF66C075D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6294199-2EEC-49FA-9B1C-5D0F55B7367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C33E7A-C1CA-49A9-AFF2-069CD65CC5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5975" y="5410200"/>
            <a:ext cx="3057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Here, we have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two degrees of freedom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to optimize independently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Title 4">
            <a:extLst>
              <a:ext uri="{FF2B5EF4-FFF2-40B4-BE49-F238E27FC236}">
                <a16:creationId xmlns:a16="http://schemas.microsoft.com/office/drawing/2014/main" id="{2FDCBAB8-6DFA-4DE0-B3CA-7B4956B69F4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Single-Cycle Microarchitecture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i="1">
                <a:ea typeface="ＭＳ Ｐゴシック" panose="020B0600070205080204" pitchFamily="34" charset="-128"/>
              </a:rPr>
              <a:t>A Closer Look</a:t>
            </a:r>
          </a:p>
        </p:txBody>
      </p:sp>
      <p:sp>
        <p:nvSpPr>
          <p:cNvPr id="157698" name="Subtitle 5">
            <a:extLst>
              <a:ext uri="{FF2B5EF4-FFF2-40B4-BE49-F238E27FC236}">
                <a16:creationId xmlns:a16="http://schemas.microsoft.com/office/drawing/2014/main" id="{9284D8FD-9241-4CB7-8A22-D67DCDB94EF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Title 1">
            <a:extLst>
              <a:ext uri="{FF2B5EF4-FFF2-40B4-BE49-F238E27FC236}">
                <a16:creationId xmlns:a16="http://schemas.microsoft.com/office/drawing/2014/main" id="{7A7728B1-86B3-4776-9C4D-E66193D405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Remember…</a:t>
            </a:r>
          </a:p>
        </p:txBody>
      </p:sp>
      <p:sp>
        <p:nvSpPr>
          <p:cNvPr id="158722" name="Content Placeholder 2">
            <a:extLst>
              <a:ext uri="{FF2B5EF4-FFF2-40B4-BE49-F238E27FC236}">
                <a16:creationId xmlns:a16="http://schemas.microsoft.com/office/drawing/2014/main" id="{B17E1794-F00E-4580-A579-326B8D1E75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machine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58723" name="Slide Number Placeholder 3">
            <a:extLst>
              <a:ext uri="{FF2B5EF4-FFF2-40B4-BE49-F238E27FC236}">
                <a16:creationId xmlns:a16="http://schemas.microsoft.com/office/drawing/2014/main" id="{BA8323B3-44A2-4022-85DE-48D03A6566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1DED799-4D7D-45DC-9F73-82439E556F3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58724" name="Line 5">
            <a:extLst>
              <a:ext uri="{FF2B5EF4-FFF2-40B4-BE49-F238E27FC236}">
                <a16:creationId xmlns:a16="http://schemas.microsoft.com/office/drawing/2014/main" id="{D2D16A71-5BFA-4608-8368-B5D89EDE1B6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62475" y="3124200"/>
            <a:ext cx="838200" cy="0"/>
          </a:xfrm>
          <a:prstGeom prst="line">
            <a:avLst/>
          </a:prstGeom>
          <a:noFill/>
          <a:ln w="50800">
            <a:solidFill>
              <a:schemeClr val="accent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58725" name="Group 7">
            <a:extLst>
              <a:ext uri="{FF2B5EF4-FFF2-40B4-BE49-F238E27FC236}">
                <a16:creationId xmlns:a16="http://schemas.microsoft.com/office/drawing/2014/main" id="{D111847D-B637-42E3-8A78-1C18E33F22BE}"/>
              </a:ext>
            </a:extLst>
          </p:cNvPr>
          <p:cNvGrpSpPr>
            <a:grpSpLocks/>
          </p:cNvGrpSpPr>
          <p:nvPr/>
        </p:nvGrpSpPr>
        <p:grpSpPr bwMode="auto">
          <a:xfrm>
            <a:off x="1971675" y="2133600"/>
            <a:ext cx="2662238" cy="2043113"/>
            <a:chOff x="2790" y="1015"/>
            <a:chExt cx="1677" cy="1287"/>
          </a:xfrm>
        </p:grpSpPr>
        <p:sp>
          <p:nvSpPr>
            <p:cNvPr id="158732" name="Oval 8">
              <a:extLst>
                <a:ext uri="{FF2B5EF4-FFF2-40B4-BE49-F238E27FC236}">
                  <a16:creationId xmlns:a16="http://schemas.microsoft.com/office/drawing/2014/main" id="{B1F8189D-4E8C-4365-8423-9E65CCD00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" y="1128"/>
              <a:ext cx="497" cy="49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8733" name="Oval 9">
              <a:extLst>
                <a:ext uri="{FF2B5EF4-FFF2-40B4-BE49-F238E27FC236}">
                  <a16:creationId xmlns:a16="http://schemas.microsoft.com/office/drawing/2014/main" id="{04713EE0-A907-42DB-85A7-6BF7189879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8" y="1241"/>
              <a:ext cx="947" cy="94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8734" name="Freeform 10">
              <a:extLst>
                <a:ext uri="{FF2B5EF4-FFF2-40B4-BE49-F238E27FC236}">
                  <a16:creationId xmlns:a16="http://schemas.microsoft.com/office/drawing/2014/main" id="{7AB7F8C2-5861-476B-AB6F-344A2CBD3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" y="1351"/>
              <a:ext cx="197" cy="254"/>
            </a:xfrm>
            <a:custGeom>
              <a:avLst/>
              <a:gdLst>
                <a:gd name="T0" fmla="*/ 168 w 197"/>
                <a:gd name="T1" fmla="*/ 0 h 254"/>
                <a:gd name="T2" fmla="*/ 0 w 197"/>
                <a:gd name="T3" fmla="*/ 221 h 254"/>
                <a:gd name="T4" fmla="*/ 83 w 197"/>
                <a:gd name="T5" fmla="*/ 253 h 254"/>
                <a:gd name="T6" fmla="*/ 196 w 197"/>
                <a:gd name="T7" fmla="*/ 22 h 254"/>
                <a:gd name="T8" fmla="*/ 168 w 197"/>
                <a:gd name="T9" fmla="*/ 0 h 2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254"/>
                <a:gd name="T17" fmla="*/ 197 w 197"/>
                <a:gd name="T18" fmla="*/ 254 h 2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254">
                  <a:moveTo>
                    <a:pt x="168" y="0"/>
                  </a:moveTo>
                  <a:lnTo>
                    <a:pt x="0" y="221"/>
                  </a:lnTo>
                  <a:lnTo>
                    <a:pt x="83" y="253"/>
                  </a:lnTo>
                  <a:lnTo>
                    <a:pt x="196" y="22"/>
                  </a:lnTo>
                  <a:lnTo>
                    <a:pt x="1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8735" name="Oval 11">
              <a:extLst>
                <a:ext uri="{FF2B5EF4-FFF2-40B4-BE49-F238E27FC236}">
                  <a16:creationId xmlns:a16="http://schemas.microsoft.com/office/drawing/2014/main" id="{863501D5-B759-44AE-96EA-A72F2A425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" y="1353"/>
              <a:ext cx="947" cy="94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8736" name="Oval 12">
              <a:extLst>
                <a:ext uri="{FF2B5EF4-FFF2-40B4-BE49-F238E27FC236}">
                  <a16:creationId xmlns:a16="http://schemas.microsoft.com/office/drawing/2014/main" id="{3B4EBE3C-0C28-4ED5-9097-5466506C9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8" y="1522"/>
              <a:ext cx="329" cy="330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8737" name="Oval 13">
              <a:extLst>
                <a:ext uri="{FF2B5EF4-FFF2-40B4-BE49-F238E27FC236}">
                  <a16:creationId xmlns:a16="http://schemas.microsoft.com/office/drawing/2014/main" id="{45AF38CF-AFD1-4C18-AE70-3DFC23620F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" y="2028"/>
              <a:ext cx="216" cy="21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8738" name="Oval 14">
              <a:extLst>
                <a:ext uri="{FF2B5EF4-FFF2-40B4-BE49-F238E27FC236}">
                  <a16:creationId xmlns:a16="http://schemas.microsoft.com/office/drawing/2014/main" id="{B5CFD836-7481-413C-BD1B-A8DCD8A45E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" y="1410"/>
              <a:ext cx="216" cy="216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8739" name="Oval 15">
              <a:extLst>
                <a:ext uri="{FF2B5EF4-FFF2-40B4-BE49-F238E27FC236}">
                  <a16:creationId xmlns:a16="http://schemas.microsoft.com/office/drawing/2014/main" id="{21415723-A69C-4D85-A694-BCD6C44C67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2" y="1747"/>
              <a:ext cx="329" cy="32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8740" name="Oval 16">
              <a:extLst>
                <a:ext uri="{FF2B5EF4-FFF2-40B4-BE49-F238E27FC236}">
                  <a16:creationId xmlns:a16="http://schemas.microsoft.com/office/drawing/2014/main" id="{6FEC60E4-2B91-46E7-B845-53C929E9B3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1" y="1015"/>
              <a:ext cx="497" cy="49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8741" name="Oval 17">
              <a:extLst>
                <a:ext uri="{FF2B5EF4-FFF2-40B4-BE49-F238E27FC236}">
                  <a16:creationId xmlns:a16="http://schemas.microsoft.com/office/drawing/2014/main" id="{40078200-E345-4C13-A8DE-4F67762D7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6" y="1128"/>
              <a:ext cx="498" cy="49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8742" name="Oval 18">
              <a:extLst>
                <a:ext uri="{FF2B5EF4-FFF2-40B4-BE49-F238E27FC236}">
                  <a16:creationId xmlns:a16="http://schemas.microsoft.com/office/drawing/2014/main" id="{1AE3837C-E885-41C7-9E96-EDF49D8CC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" y="1015"/>
              <a:ext cx="498" cy="49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8743" name="Oval 19">
              <a:extLst>
                <a:ext uri="{FF2B5EF4-FFF2-40B4-BE49-F238E27FC236}">
                  <a16:creationId xmlns:a16="http://schemas.microsoft.com/office/drawing/2014/main" id="{046F7D6B-512E-44A2-BD0C-887CDBB02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3" y="1634"/>
              <a:ext cx="497" cy="49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8744" name="Freeform 20">
              <a:extLst>
                <a:ext uri="{FF2B5EF4-FFF2-40B4-BE49-F238E27FC236}">
                  <a16:creationId xmlns:a16="http://schemas.microsoft.com/office/drawing/2014/main" id="{A5049D19-5738-442C-B014-12864EF03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7" y="1100"/>
              <a:ext cx="1253" cy="1080"/>
            </a:xfrm>
            <a:custGeom>
              <a:avLst/>
              <a:gdLst>
                <a:gd name="T0" fmla="*/ 295 w 1253"/>
                <a:gd name="T1" fmla="*/ 0 h 1080"/>
                <a:gd name="T2" fmla="*/ 522 w 1253"/>
                <a:gd name="T3" fmla="*/ 134 h 1080"/>
                <a:gd name="T4" fmla="*/ 796 w 1253"/>
                <a:gd name="T5" fmla="*/ 99 h 1080"/>
                <a:gd name="T6" fmla="*/ 971 w 1253"/>
                <a:gd name="T7" fmla="*/ 359 h 1080"/>
                <a:gd name="T8" fmla="*/ 1017 w 1253"/>
                <a:gd name="T9" fmla="*/ 379 h 1080"/>
                <a:gd name="T10" fmla="*/ 1139 w 1253"/>
                <a:gd name="T11" fmla="*/ 461 h 1080"/>
                <a:gd name="T12" fmla="*/ 1171 w 1253"/>
                <a:gd name="T13" fmla="*/ 527 h 1080"/>
                <a:gd name="T14" fmla="*/ 1252 w 1253"/>
                <a:gd name="T15" fmla="*/ 647 h 1080"/>
                <a:gd name="T16" fmla="*/ 1238 w 1253"/>
                <a:gd name="T17" fmla="*/ 685 h 1080"/>
                <a:gd name="T18" fmla="*/ 1048 w 1253"/>
                <a:gd name="T19" fmla="*/ 1037 h 1080"/>
                <a:gd name="T20" fmla="*/ 915 w 1253"/>
                <a:gd name="T21" fmla="*/ 1079 h 1080"/>
                <a:gd name="T22" fmla="*/ 480 w 1253"/>
                <a:gd name="T23" fmla="*/ 1040 h 1080"/>
                <a:gd name="T24" fmla="*/ 448 w 1253"/>
                <a:gd name="T25" fmla="*/ 984 h 1080"/>
                <a:gd name="T26" fmla="*/ 161 w 1253"/>
                <a:gd name="T27" fmla="*/ 920 h 1080"/>
                <a:gd name="T28" fmla="*/ 108 w 1253"/>
                <a:gd name="T29" fmla="*/ 945 h 1080"/>
                <a:gd name="T30" fmla="*/ 0 w 1253"/>
                <a:gd name="T31" fmla="*/ 365 h 1080"/>
                <a:gd name="T32" fmla="*/ 295 w 1253"/>
                <a:gd name="T33" fmla="*/ 0 h 108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53"/>
                <a:gd name="T52" fmla="*/ 0 h 1080"/>
                <a:gd name="T53" fmla="*/ 1253 w 1253"/>
                <a:gd name="T54" fmla="*/ 1080 h 108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53" h="1080">
                  <a:moveTo>
                    <a:pt x="295" y="0"/>
                  </a:moveTo>
                  <a:lnTo>
                    <a:pt x="522" y="134"/>
                  </a:lnTo>
                  <a:lnTo>
                    <a:pt x="796" y="99"/>
                  </a:lnTo>
                  <a:lnTo>
                    <a:pt x="971" y="359"/>
                  </a:lnTo>
                  <a:lnTo>
                    <a:pt x="1017" y="379"/>
                  </a:lnTo>
                  <a:lnTo>
                    <a:pt x="1139" y="461"/>
                  </a:lnTo>
                  <a:lnTo>
                    <a:pt x="1171" y="527"/>
                  </a:lnTo>
                  <a:lnTo>
                    <a:pt x="1252" y="647"/>
                  </a:lnTo>
                  <a:lnTo>
                    <a:pt x="1238" y="685"/>
                  </a:lnTo>
                  <a:lnTo>
                    <a:pt x="1048" y="1037"/>
                  </a:lnTo>
                  <a:lnTo>
                    <a:pt x="915" y="1079"/>
                  </a:lnTo>
                  <a:lnTo>
                    <a:pt x="480" y="1040"/>
                  </a:lnTo>
                  <a:lnTo>
                    <a:pt x="448" y="984"/>
                  </a:lnTo>
                  <a:lnTo>
                    <a:pt x="161" y="920"/>
                  </a:lnTo>
                  <a:lnTo>
                    <a:pt x="108" y="945"/>
                  </a:lnTo>
                  <a:lnTo>
                    <a:pt x="0" y="365"/>
                  </a:lnTo>
                  <a:lnTo>
                    <a:pt x="29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8726" name="Rectangle 24">
            <a:extLst>
              <a:ext uri="{FF2B5EF4-FFF2-40B4-BE49-F238E27FC236}">
                <a16:creationId xmlns:a16="http://schemas.microsoft.com/office/drawing/2014/main" id="{C0E60A0B-AC03-488D-9A3A-A249C17BB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6763" y="2514600"/>
            <a:ext cx="600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000000"/>
                </a:solidFill>
                <a:latin typeface="Tahoma" panose="020B0604030504040204" pitchFamily="34" charset="0"/>
              </a:rPr>
              <a:t>AS</a:t>
            </a:r>
          </a:p>
        </p:txBody>
      </p:sp>
      <p:sp>
        <p:nvSpPr>
          <p:cNvPr id="158727" name="Freeform 39">
            <a:extLst>
              <a:ext uri="{FF2B5EF4-FFF2-40B4-BE49-F238E27FC236}">
                <a16:creationId xmlns:a16="http://schemas.microsoft.com/office/drawing/2014/main" id="{B050BAEF-7F47-496A-BDC3-3E354E049780}"/>
              </a:ext>
            </a:extLst>
          </p:cNvPr>
          <p:cNvSpPr>
            <a:spLocks/>
          </p:cNvSpPr>
          <p:nvPr/>
        </p:nvSpPr>
        <p:spPr bwMode="auto">
          <a:xfrm>
            <a:off x="1285875" y="3048000"/>
            <a:ext cx="6019800" cy="1600200"/>
          </a:xfrm>
          <a:custGeom>
            <a:avLst/>
            <a:gdLst>
              <a:gd name="T0" fmla="*/ 2147483646 w 3792"/>
              <a:gd name="T1" fmla="*/ 0 h 1008"/>
              <a:gd name="T2" fmla="*/ 2147483646 w 3792"/>
              <a:gd name="T3" fmla="*/ 0 h 1008"/>
              <a:gd name="T4" fmla="*/ 2147483646 w 3792"/>
              <a:gd name="T5" fmla="*/ 2147483646 h 1008"/>
              <a:gd name="T6" fmla="*/ 0 w 3792"/>
              <a:gd name="T7" fmla="*/ 2147483646 h 1008"/>
              <a:gd name="T8" fmla="*/ 0 w 3792"/>
              <a:gd name="T9" fmla="*/ 2147483646 h 1008"/>
              <a:gd name="T10" fmla="*/ 2147483646 w 3792"/>
              <a:gd name="T11" fmla="*/ 2147483646 h 10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792"/>
              <a:gd name="T19" fmla="*/ 0 h 1008"/>
              <a:gd name="T20" fmla="*/ 3792 w 3792"/>
              <a:gd name="T21" fmla="*/ 1008 h 10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792" h="1008">
                <a:moveTo>
                  <a:pt x="3600" y="0"/>
                </a:moveTo>
                <a:lnTo>
                  <a:pt x="3792" y="0"/>
                </a:lnTo>
                <a:lnTo>
                  <a:pt x="3792" y="1008"/>
                </a:lnTo>
                <a:lnTo>
                  <a:pt x="0" y="1008"/>
                </a:lnTo>
                <a:lnTo>
                  <a:pt x="0" y="192"/>
                </a:lnTo>
                <a:lnTo>
                  <a:pt x="576" y="192"/>
                </a:lnTo>
              </a:path>
            </a:pathLst>
          </a:custGeom>
          <a:noFill/>
          <a:ln w="50800">
            <a:solidFill>
              <a:srgbClr val="FF33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8728" name="Rectangle 40">
            <a:extLst>
              <a:ext uri="{FF2B5EF4-FFF2-40B4-BE49-F238E27FC236}">
                <a16:creationId xmlns:a16="http://schemas.microsoft.com/office/drawing/2014/main" id="{DE64D04F-070B-42AF-A253-D539FBB14C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0675" y="2133600"/>
            <a:ext cx="1574800" cy="2057400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8729" name="Rectangle 24">
            <a:extLst>
              <a:ext uri="{FF2B5EF4-FFF2-40B4-BE49-F238E27FC236}">
                <a16:creationId xmlns:a16="http://schemas.microsoft.com/office/drawing/2014/main" id="{66FAC2F8-6A6E-4AD0-9C51-0ED6E3AE3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2667000"/>
            <a:ext cx="150812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Sequential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Logic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(State)</a:t>
            </a:r>
          </a:p>
        </p:txBody>
      </p:sp>
      <p:sp>
        <p:nvSpPr>
          <p:cNvPr id="158730" name="Rectangle 24">
            <a:extLst>
              <a:ext uri="{FF2B5EF4-FFF2-40B4-BE49-F238E27FC236}">
                <a16:creationId xmlns:a16="http://schemas.microsoft.com/office/drawing/2014/main" id="{3437724E-9DF2-4ECA-AF7C-89259916E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819400"/>
            <a:ext cx="2012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Combinational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Logic</a:t>
            </a:r>
          </a:p>
        </p:txBody>
      </p:sp>
      <p:sp>
        <p:nvSpPr>
          <p:cNvPr id="158731" name="Rectangle 23">
            <a:extLst>
              <a:ext uri="{FF2B5EF4-FFF2-40B4-BE49-F238E27FC236}">
                <a16:creationId xmlns:a16="http://schemas.microsoft.com/office/drawing/2014/main" id="{6F8E8A7F-EF54-4DFF-A322-8A82CD92B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1525" y="2438400"/>
            <a:ext cx="676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000000"/>
                </a:solidFill>
              </a:rPr>
              <a:t>AS’ </a:t>
            </a:r>
            <a:endParaRPr lang="en-US" altLang="en-US" sz="2800" baseline="-25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Title 1">
            <a:extLst>
              <a:ext uri="{FF2B5EF4-FFF2-40B4-BE49-F238E27FC236}">
                <a16:creationId xmlns:a16="http://schemas.microsoft.com/office/drawing/2014/main" id="{8ED4DC10-ED33-4FC7-9020-1D0E07C708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Start with the State Elements</a:t>
            </a:r>
          </a:p>
        </p:txBody>
      </p:sp>
      <p:sp>
        <p:nvSpPr>
          <p:cNvPr id="159746" name="Content Placeholder 2">
            <a:extLst>
              <a:ext uri="{FF2B5EF4-FFF2-40B4-BE49-F238E27FC236}">
                <a16:creationId xmlns:a16="http://schemas.microsoft.com/office/drawing/2014/main" id="{022BB8D4-DE77-48DF-B670-32F3A3BBBF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 and control inputs</a:t>
            </a:r>
          </a:p>
        </p:txBody>
      </p:sp>
      <p:sp>
        <p:nvSpPr>
          <p:cNvPr id="159747" name="Slide Number Placeholder 3">
            <a:extLst>
              <a:ext uri="{FF2B5EF4-FFF2-40B4-BE49-F238E27FC236}">
                <a16:creationId xmlns:a16="http://schemas.microsoft.com/office/drawing/2014/main" id="{7CF99C6D-616C-418A-9D8D-0F34873D8D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D5ABCC6-4166-4111-9A2B-D1E0037A215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59748" name="Picture 3" descr="F0504">
            <a:extLst>
              <a:ext uri="{FF2B5EF4-FFF2-40B4-BE49-F238E27FC236}">
                <a16:creationId xmlns:a16="http://schemas.microsoft.com/office/drawing/2014/main" id="{D42FA364-5709-4D81-A417-75F00C9C2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41" t="12631" r="34067" b="44211"/>
          <a:stretch>
            <a:fillRect/>
          </a:stretch>
        </p:blipFill>
        <p:spPr bwMode="auto">
          <a:xfrm>
            <a:off x="2057400" y="1828800"/>
            <a:ext cx="12319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49" name="Picture 4" descr="F0504">
            <a:extLst>
              <a:ext uri="{FF2B5EF4-FFF2-40B4-BE49-F238E27FC236}">
                <a16:creationId xmlns:a16="http://schemas.microsoft.com/office/drawing/2014/main" id="{862CF077-DFC9-42D0-8964-60F33F80A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746" b="12631"/>
          <a:stretch>
            <a:fillRect/>
          </a:stretch>
        </p:blipFill>
        <p:spPr bwMode="auto">
          <a:xfrm>
            <a:off x="2057400" y="4114800"/>
            <a:ext cx="2468563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50" name="Picture 5" descr="F0508">
            <a:extLst>
              <a:ext uri="{FF2B5EF4-FFF2-40B4-BE49-F238E27FC236}">
                <a16:creationId xmlns:a16="http://schemas.microsoft.com/office/drawing/2014/main" id="{3D73C501-8E37-4082-80F9-797EDBBE1D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47" b="9525"/>
          <a:stretch>
            <a:fillRect/>
          </a:stretch>
        </p:blipFill>
        <p:spPr bwMode="auto">
          <a:xfrm>
            <a:off x="5105400" y="3781425"/>
            <a:ext cx="26035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51" name="Picture 6" descr="F0506">
            <a:extLst>
              <a:ext uri="{FF2B5EF4-FFF2-40B4-BE49-F238E27FC236}">
                <a16:creationId xmlns:a16="http://schemas.microsoft.com/office/drawing/2014/main" id="{D42CA5AE-8671-4FD6-A6DA-2AE9701596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6" r="47322" b="10507"/>
          <a:stretch>
            <a:fillRect/>
          </a:stretch>
        </p:blipFill>
        <p:spPr bwMode="auto">
          <a:xfrm>
            <a:off x="4724400" y="1219200"/>
            <a:ext cx="2470150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52" name="Rectangle 7">
            <a:extLst>
              <a:ext uri="{FF2B5EF4-FFF2-40B4-BE49-F238E27FC236}">
                <a16:creationId xmlns:a16="http://schemas.microsoft.com/office/drawing/2014/main" id="{320528D4-8EF2-40FC-890C-703A48988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657600"/>
            <a:ext cx="5943600" cy="274320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9753" name="Rectangle 8">
            <a:extLst>
              <a:ext uri="{FF2B5EF4-FFF2-40B4-BE49-F238E27FC236}">
                <a16:creationId xmlns:a16="http://schemas.microsoft.com/office/drawing/2014/main" id="{36EF8339-EA46-4D44-BDAA-88D1344A4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1275" y="6640513"/>
            <a:ext cx="41560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itle 1">
            <a:extLst>
              <a:ext uri="{FF2B5EF4-FFF2-40B4-BE49-F238E27FC236}">
                <a16:creationId xmlns:a16="http://schemas.microsoft.com/office/drawing/2014/main" id="{8D0119A1-B84F-42DD-B0A7-6FC4B41939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017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Instruction Cycle</a:t>
            </a:r>
          </a:p>
        </p:txBody>
      </p:sp>
      <p:sp>
        <p:nvSpPr>
          <p:cNvPr id="102402" name="Content Placeholder 2">
            <a:extLst>
              <a:ext uri="{FF2B5EF4-FFF2-40B4-BE49-F238E27FC236}">
                <a16:creationId xmlns:a16="http://schemas.microsoft.com/office/drawing/2014/main" id="{FADF79BC-A40B-455D-94FE-9462DB246A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0" y="2139950"/>
            <a:ext cx="4033838" cy="2965450"/>
          </a:xfrm>
        </p:spPr>
        <p:txBody>
          <a:bodyPr/>
          <a:lstStyle/>
          <a:p>
            <a:pPr lvl="1"/>
            <a:r>
              <a:rPr lang="en-US" altLang="en-US" sz="2600">
                <a:solidFill>
                  <a:srgbClr val="00B050"/>
                </a:solidFill>
                <a:latin typeface="Courier"/>
                <a:ea typeface="Courier"/>
                <a:cs typeface="Courier"/>
              </a:rPr>
              <a:t>FETCH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/>
                <a:ea typeface="Courier"/>
                <a:cs typeface="Courier"/>
              </a:rPr>
              <a:t>DECODE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/>
                <a:ea typeface="Courier"/>
                <a:cs typeface="Courier"/>
              </a:rPr>
              <a:t>EVALUATE ADDRESS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/>
                <a:ea typeface="Courier"/>
                <a:cs typeface="Courier"/>
              </a:rPr>
              <a:t>FETCH OPERANDS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/>
                <a:ea typeface="Courier"/>
                <a:cs typeface="Courier"/>
              </a:rPr>
              <a:t>EXECUTE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/>
                <a:ea typeface="Courier"/>
                <a:cs typeface="Courier"/>
              </a:rPr>
              <a:t>STORE RESULT</a:t>
            </a:r>
          </a:p>
        </p:txBody>
      </p:sp>
      <p:sp>
        <p:nvSpPr>
          <p:cNvPr id="102403" name="Slide Number Placeholder 3">
            <a:extLst>
              <a:ext uri="{FF2B5EF4-FFF2-40B4-BE49-F238E27FC236}">
                <a16:creationId xmlns:a16="http://schemas.microsoft.com/office/drawing/2014/main" id="{33E91DFE-A347-47FE-9223-AD3D3EDF43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FEC5EFC-5A99-4D9E-98BB-31FEAF462C3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02404" name="Freeform 5">
            <a:extLst>
              <a:ext uri="{FF2B5EF4-FFF2-40B4-BE49-F238E27FC236}">
                <a16:creationId xmlns:a16="http://schemas.microsoft.com/office/drawing/2014/main" id="{F8C2D0FA-6841-44A0-8869-1B54B3C9879B}"/>
              </a:ext>
            </a:extLst>
          </p:cNvPr>
          <p:cNvSpPr>
            <a:spLocks/>
          </p:cNvSpPr>
          <p:nvPr/>
        </p:nvSpPr>
        <p:spPr bwMode="auto">
          <a:xfrm>
            <a:off x="3860800" y="1768475"/>
            <a:ext cx="423863" cy="3487738"/>
          </a:xfrm>
          <a:custGeom>
            <a:avLst/>
            <a:gdLst>
              <a:gd name="T0" fmla="*/ 422644 w 423916"/>
              <a:gd name="T1" fmla="*/ 2984489 h 3486760"/>
              <a:gd name="T2" fmla="*/ 553 w 423916"/>
              <a:gd name="T3" fmla="*/ 1273 h 3486760"/>
              <a:gd name="T4" fmla="*/ 333104 w 423916"/>
              <a:gd name="T5" fmla="*/ 3294432 h 3486760"/>
              <a:gd name="T6" fmla="*/ 333104 w 423916"/>
              <a:gd name="T7" fmla="*/ 3204031 h 3486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3916" h="3486760">
                <a:moveTo>
                  <a:pt x="423916" y="2964468"/>
                </a:moveTo>
                <a:cubicBezTo>
                  <a:pt x="219718" y="1457215"/>
                  <a:pt x="15520" y="-50038"/>
                  <a:pt x="553" y="1273"/>
                </a:cubicBezTo>
                <a:cubicBezTo>
                  <a:pt x="-14414" y="52584"/>
                  <a:pt x="278519" y="2742121"/>
                  <a:pt x="334112" y="3272332"/>
                </a:cubicBezTo>
                <a:cubicBezTo>
                  <a:pt x="389705" y="3802543"/>
                  <a:pt x="334112" y="3182539"/>
                  <a:pt x="334112" y="3182539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05" name="Freeform 1">
            <a:extLst>
              <a:ext uri="{FF2B5EF4-FFF2-40B4-BE49-F238E27FC236}">
                <a16:creationId xmlns:a16="http://schemas.microsoft.com/office/drawing/2014/main" id="{BFEC207D-0CF1-4A56-BCB4-5A9FA7803A4E}"/>
              </a:ext>
            </a:extLst>
          </p:cNvPr>
          <p:cNvSpPr>
            <a:spLocks/>
          </p:cNvSpPr>
          <p:nvPr/>
        </p:nvSpPr>
        <p:spPr bwMode="auto">
          <a:xfrm>
            <a:off x="1865313" y="4645025"/>
            <a:ext cx="2863850" cy="1147763"/>
          </a:xfrm>
          <a:custGeom>
            <a:avLst/>
            <a:gdLst>
              <a:gd name="T0" fmla="*/ 2863235 w 2863878"/>
              <a:gd name="T1" fmla="*/ 630976 h 1147614"/>
              <a:gd name="T2" fmla="*/ 2837318 w 2863878"/>
              <a:gd name="T3" fmla="*/ 721954 h 1147614"/>
              <a:gd name="T4" fmla="*/ 2811424 w 2863878"/>
              <a:gd name="T5" fmla="*/ 825921 h 1147614"/>
              <a:gd name="T6" fmla="*/ 2798465 w 2863878"/>
              <a:gd name="T7" fmla="*/ 864910 h 1147614"/>
              <a:gd name="T8" fmla="*/ 2772547 w 2863878"/>
              <a:gd name="T9" fmla="*/ 903899 h 1147614"/>
              <a:gd name="T10" fmla="*/ 2681859 w 2863878"/>
              <a:gd name="T11" fmla="*/ 955891 h 1147614"/>
              <a:gd name="T12" fmla="*/ 2604130 w 2863878"/>
              <a:gd name="T13" fmla="*/ 1007882 h 1147614"/>
              <a:gd name="T14" fmla="*/ 2565254 w 2863878"/>
              <a:gd name="T15" fmla="*/ 1033869 h 1147614"/>
              <a:gd name="T16" fmla="*/ 2539336 w 2863878"/>
              <a:gd name="T17" fmla="*/ 1059859 h 1147614"/>
              <a:gd name="T18" fmla="*/ 2500483 w 2863878"/>
              <a:gd name="T19" fmla="*/ 1072858 h 1147614"/>
              <a:gd name="T20" fmla="*/ 2357960 w 2863878"/>
              <a:gd name="T21" fmla="*/ 1098852 h 1147614"/>
              <a:gd name="T22" fmla="*/ 2241355 w 2863878"/>
              <a:gd name="T23" fmla="*/ 1137844 h 1147614"/>
              <a:gd name="T24" fmla="*/ 2059979 w 2863878"/>
              <a:gd name="T25" fmla="*/ 1150836 h 1147614"/>
              <a:gd name="T26" fmla="*/ 893945 w 2863878"/>
              <a:gd name="T27" fmla="*/ 1111847 h 1147614"/>
              <a:gd name="T28" fmla="*/ 829175 w 2863878"/>
              <a:gd name="T29" fmla="*/ 1085862 h 1147614"/>
              <a:gd name="T30" fmla="*/ 751445 w 2863878"/>
              <a:gd name="T31" fmla="*/ 1033869 h 1147614"/>
              <a:gd name="T32" fmla="*/ 673693 w 2863878"/>
              <a:gd name="T33" fmla="*/ 851913 h 1147614"/>
              <a:gd name="T34" fmla="*/ 479358 w 2863878"/>
              <a:gd name="T35" fmla="*/ 488002 h 1147614"/>
              <a:gd name="T36" fmla="*/ 297982 w 2863878"/>
              <a:gd name="T37" fmla="*/ 124098 h 1147614"/>
              <a:gd name="T38" fmla="*/ 233211 w 2863878"/>
              <a:gd name="T39" fmla="*/ 7131 h 1147614"/>
              <a:gd name="T40" fmla="*/ 297982 w 2863878"/>
              <a:gd name="T41" fmla="*/ 33116 h 1147614"/>
              <a:gd name="T42" fmla="*/ 375711 w 2863878"/>
              <a:gd name="T43" fmla="*/ 124098 h 1147614"/>
              <a:gd name="T44" fmla="*/ 194335 w 2863878"/>
              <a:gd name="T45" fmla="*/ 410024 h 1147614"/>
              <a:gd name="T46" fmla="*/ 0 w 2863878"/>
              <a:gd name="T47" fmla="*/ 436023 h 114761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863878" h="1147614">
                <a:moveTo>
                  <a:pt x="2863878" y="629090"/>
                </a:moveTo>
                <a:cubicBezTo>
                  <a:pt x="2855239" y="659325"/>
                  <a:pt x="2846064" y="689413"/>
                  <a:pt x="2837961" y="719796"/>
                </a:cubicBezTo>
                <a:cubicBezTo>
                  <a:pt x="2828783" y="754211"/>
                  <a:pt x="2823308" y="789670"/>
                  <a:pt x="2812044" y="823460"/>
                </a:cubicBezTo>
                <a:cubicBezTo>
                  <a:pt x="2807724" y="836418"/>
                  <a:pt x="2805194" y="850117"/>
                  <a:pt x="2799085" y="862334"/>
                </a:cubicBezTo>
                <a:cubicBezTo>
                  <a:pt x="2792120" y="876264"/>
                  <a:pt x="2784180" y="890196"/>
                  <a:pt x="2773167" y="901208"/>
                </a:cubicBezTo>
                <a:cubicBezTo>
                  <a:pt x="2750750" y="923623"/>
                  <a:pt x="2707869" y="937792"/>
                  <a:pt x="2682456" y="953039"/>
                </a:cubicBezTo>
                <a:cubicBezTo>
                  <a:pt x="2655746" y="969064"/>
                  <a:pt x="2630621" y="987594"/>
                  <a:pt x="2604704" y="1004871"/>
                </a:cubicBezTo>
                <a:cubicBezTo>
                  <a:pt x="2591745" y="1013510"/>
                  <a:pt x="2576841" y="1019775"/>
                  <a:pt x="2565828" y="1030787"/>
                </a:cubicBezTo>
                <a:cubicBezTo>
                  <a:pt x="2557189" y="1039426"/>
                  <a:pt x="2550386" y="1050417"/>
                  <a:pt x="2539910" y="1056703"/>
                </a:cubicBezTo>
                <a:cubicBezTo>
                  <a:pt x="2528197" y="1063730"/>
                  <a:pt x="2514286" y="1066348"/>
                  <a:pt x="2501034" y="1069661"/>
                </a:cubicBezTo>
                <a:cubicBezTo>
                  <a:pt x="2464809" y="1078717"/>
                  <a:pt x="2393151" y="1089800"/>
                  <a:pt x="2358488" y="1095577"/>
                </a:cubicBezTo>
                <a:cubicBezTo>
                  <a:pt x="2319612" y="1108535"/>
                  <a:pt x="2282233" y="1127430"/>
                  <a:pt x="2241860" y="1134451"/>
                </a:cubicBezTo>
                <a:cubicBezTo>
                  <a:pt x="2182128" y="1144839"/>
                  <a:pt x="2121055" y="1148575"/>
                  <a:pt x="2060438" y="1147409"/>
                </a:cubicBezTo>
                <a:cubicBezTo>
                  <a:pt x="1671532" y="1139930"/>
                  <a:pt x="1282914" y="1121493"/>
                  <a:pt x="894152" y="1108535"/>
                </a:cubicBezTo>
                <a:cubicBezTo>
                  <a:pt x="872554" y="1099896"/>
                  <a:pt x="849780" y="1093757"/>
                  <a:pt x="829359" y="1082619"/>
                </a:cubicBezTo>
                <a:cubicBezTo>
                  <a:pt x="802013" y="1067704"/>
                  <a:pt x="751606" y="1030787"/>
                  <a:pt x="751606" y="1030787"/>
                </a:cubicBezTo>
                <a:cubicBezTo>
                  <a:pt x="668400" y="919851"/>
                  <a:pt x="755002" y="1047726"/>
                  <a:pt x="673854" y="849376"/>
                </a:cubicBezTo>
                <a:cubicBezTo>
                  <a:pt x="628342" y="738129"/>
                  <a:pt x="531878" y="586800"/>
                  <a:pt x="479473" y="486553"/>
                </a:cubicBezTo>
                <a:cubicBezTo>
                  <a:pt x="416830" y="366721"/>
                  <a:pt x="359822" y="244014"/>
                  <a:pt x="298051" y="123730"/>
                </a:cubicBezTo>
                <a:cubicBezTo>
                  <a:pt x="277736" y="84171"/>
                  <a:pt x="233257" y="51579"/>
                  <a:pt x="233257" y="7108"/>
                </a:cubicBezTo>
                <a:cubicBezTo>
                  <a:pt x="233257" y="-16154"/>
                  <a:pt x="276453" y="24385"/>
                  <a:pt x="298051" y="33024"/>
                </a:cubicBezTo>
                <a:cubicBezTo>
                  <a:pt x="308470" y="43443"/>
                  <a:pt x="377465" y="108769"/>
                  <a:pt x="375803" y="123730"/>
                </a:cubicBezTo>
                <a:cubicBezTo>
                  <a:pt x="364135" y="228737"/>
                  <a:pt x="301799" y="364050"/>
                  <a:pt x="194381" y="408805"/>
                </a:cubicBezTo>
                <a:cubicBezTo>
                  <a:pt x="134042" y="433945"/>
                  <a:pt x="0" y="434721"/>
                  <a:pt x="0" y="434721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06" name="Freeform 2">
            <a:extLst>
              <a:ext uri="{FF2B5EF4-FFF2-40B4-BE49-F238E27FC236}">
                <a16:creationId xmlns:a16="http://schemas.microsoft.com/office/drawing/2014/main" id="{4CCE437D-79EA-4AFC-9980-68F8FBEC49D2}"/>
              </a:ext>
            </a:extLst>
          </p:cNvPr>
          <p:cNvSpPr>
            <a:spLocks/>
          </p:cNvSpPr>
          <p:nvPr/>
        </p:nvSpPr>
        <p:spPr bwMode="auto">
          <a:xfrm>
            <a:off x="622300" y="4081463"/>
            <a:ext cx="3395663" cy="1341437"/>
          </a:xfrm>
          <a:custGeom>
            <a:avLst/>
            <a:gdLst>
              <a:gd name="T0" fmla="*/ 3406173 w 3395186"/>
              <a:gd name="T1" fmla="*/ 918037 h 1341563"/>
              <a:gd name="T2" fmla="*/ 2717141 w 3395186"/>
              <a:gd name="T3" fmla="*/ 1318860 h 1341563"/>
              <a:gd name="T4" fmla="*/ 2717141 w 3395186"/>
              <a:gd name="T5" fmla="*/ 1267143 h 1341563"/>
              <a:gd name="T6" fmla="*/ 2262116 w 3395186"/>
              <a:gd name="T7" fmla="*/ 1176622 h 1341563"/>
              <a:gd name="T8" fmla="*/ 1937100 w 3395186"/>
              <a:gd name="T9" fmla="*/ 1124905 h 1341563"/>
              <a:gd name="T10" fmla="*/ 0 w 3395186"/>
              <a:gd name="T11" fmla="*/ 0 h 1341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395186" h="1341563">
                <a:moveTo>
                  <a:pt x="3395186" y="920015"/>
                </a:moveTo>
                <a:cubicBezTo>
                  <a:pt x="3109014" y="1091708"/>
                  <a:pt x="2822842" y="1263401"/>
                  <a:pt x="2708373" y="1321712"/>
                </a:cubicBezTo>
                <a:cubicBezTo>
                  <a:pt x="2593904" y="1380023"/>
                  <a:pt x="2783965" y="1293636"/>
                  <a:pt x="2708373" y="1269880"/>
                </a:cubicBezTo>
                <a:cubicBezTo>
                  <a:pt x="2632781" y="1246124"/>
                  <a:pt x="2384405" y="1202931"/>
                  <a:pt x="2254818" y="1179175"/>
                </a:cubicBezTo>
                <a:cubicBezTo>
                  <a:pt x="2125231" y="1155419"/>
                  <a:pt x="2306653" y="1323872"/>
                  <a:pt x="1930850" y="1127343"/>
                </a:cubicBezTo>
                <a:cubicBezTo>
                  <a:pt x="1555047" y="930814"/>
                  <a:pt x="0" y="0"/>
                  <a:pt x="0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5D119931-C64B-6648-971C-D36909116E70}"/>
              </a:ext>
            </a:extLst>
          </p:cNvPr>
          <p:cNvSpPr/>
          <p:nvPr/>
        </p:nvSpPr>
        <p:spPr bwMode="auto">
          <a:xfrm>
            <a:off x="914400" y="1371600"/>
            <a:ext cx="2895600" cy="4724400"/>
          </a:xfrm>
          <a:prstGeom prst="arc">
            <a:avLst>
              <a:gd name="adj1" fmla="val 2753529"/>
              <a:gd name="adj2" fmla="val 18472682"/>
            </a:avLst>
          </a:prstGeom>
          <a:noFill/>
          <a:ln w="603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2">
            <a:extLst>
              <a:ext uri="{FF2B5EF4-FFF2-40B4-BE49-F238E27FC236}">
                <a16:creationId xmlns:a16="http://schemas.microsoft.com/office/drawing/2014/main" id="{A369B4C0-CF8C-46E6-A4FF-222EADB1B8C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 anchor="ctr"/>
          <a:lstStyle/>
          <a:p>
            <a:r>
              <a:rPr lang="en-US" altLang="en-US">
                <a:latin typeface="Garamond" panose="02020404030301010803" pitchFamily="18" charset="0"/>
                <a:ea typeface="ＭＳ Ｐゴシック" panose="020B0600070205080204" pitchFamily="34" charset="-128"/>
              </a:rPr>
              <a:t>MIPS State Elements</a:t>
            </a:r>
            <a:endParaRPr lang="en-GB" altLang="en-US">
              <a:latin typeface="Garamond" panose="02020404030301010803" pitchFamily="18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160770" name="Content Placeholder 3">
            <a:extLst>
              <a:ext uri="{FF2B5EF4-FFF2-40B4-BE49-F238E27FC236}">
                <a16:creationId xmlns:a16="http://schemas.microsoft.com/office/drawing/2014/main" id="{692A3093-2988-46BA-80B0-5996F727C150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903288" y="762000"/>
          <a:ext cx="7478712" cy="209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3" name="VISIO" r:id="rId6" imgW="0" imgH="0" progId="Visio.Drawing.6">
                  <p:embed/>
                </p:oleObj>
              </mc:Choice>
              <mc:Fallback>
                <p:oleObj name="VISIO" r:id="rId6" imgW="0" imgH="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288" y="762000"/>
                        <a:ext cx="7478712" cy="209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771" name="Content Placeholder 2">
            <a:extLst>
              <a:ext uri="{FF2B5EF4-FFF2-40B4-BE49-F238E27FC236}">
                <a16:creationId xmlns:a16="http://schemas.microsoft.com/office/drawing/2014/main" id="{C0C54B7D-AF33-49A1-A0D7-F8EDD4540EB6}"/>
              </a:ext>
            </a:extLst>
          </p:cNvPr>
          <p:cNvSpPr>
            <a:spLocks noGrp="1" noChangeArrowheads="1"/>
          </p:cNvSpPr>
          <p:nvPr>
            <p:ph idx="11"/>
          </p:nvPr>
        </p:nvSpPr>
        <p:spPr>
          <a:xfrm>
            <a:off x="76200" y="2895600"/>
            <a:ext cx="8763000" cy="3581400"/>
          </a:xfrm>
        </p:spPr>
        <p:txBody>
          <a:bodyPr/>
          <a:lstStyle/>
          <a:p>
            <a:pPr lvl="1"/>
            <a:r>
              <a:rPr lang="en-US" altLang="en-US" sz="1900">
                <a:solidFill>
                  <a:srgbClr val="0432FF"/>
                </a:solidFill>
                <a:latin typeface="Tahoma" panose="020B0604030504040204" pitchFamily="34" charset="0"/>
                <a:ea typeface="ＭＳ Ｐゴシック" panose="020B0600070205080204" pitchFamily="34" charset="-128"/>
              </a:rPr>
              <a:t>Program counter: </a:t>
            </a:r>
          </a:p>
          <a:p>
            <a:pPr marL="914400" lvl="2" indent="0">
              <a:buFont typeface="Wingdings" panose="05000000000000000000" pitchFamily="2" charset="2"/>
              <a:buNone/>
            </a:pPr>
            <a:r>
              <a:rPr lang="en-US" altLang="en-US" sz="1800">
                <a:latin typeface="Tahoma" panose="020B0604030504040204" pitchFamily="34" charset="0"/>
                <a:ea typeface="ＭＳ Ｐゴシック" panose="020B0600070205080204" pitchFamily="34" charset="-128"/>
              </a:rPr>
              <a:t>32-bit register </a:t>
            </a:r>
          </a:p>
          <a:p>
            <a:pPr lvl="1"/>
            <a:r>
              <a:rPr lang="en-US" altLang="en-US" sz="1900">
                <a:solidFill>
                  <a:srgbClr val="0432FF"/>
                </a:solidFill>
                <a:latin typeface="Tahoma" panose="020B0604030504040204" pitchFamily="34" charset="0"/>
                <a:ea typeface="ＭＳ Ｐゴシック" panose="020B0600070205080204" pitchFamily="34" charset="-128"/>
              </a:rPr>
              <a:t>Instruction memory: </a:t>
            </a:r>
          </a:p>
          <a:p>
            <a:pPr marL="914400" lvl="2" indent="0">
              <a:buFont typeface="Wingdings" panose="05000000000000000000" pitchFamily="2" charset="2"/>
              <a:buNone/>
            </a:pPr>
            <a:r>
              <a:rPr lang="en-US" altLang="en-US" sz="1800">
                <a:latin typeface="Tahoma" panose="020B0604030504040204" pitchFamily="34" charset="0"/>
                <a:ea typeface="ＭＳ Ｐゴシック" panose="020B0600070205080204" pitchFamily="34" charset="-128"/>
              </a:rPr>
              <a:t>Takes input 32-bit address A and reads the 32-bit data (i.e., instruction) from that address to the read data output RD.</a:t>
            </a:r>
          </a:p>
          <a:p>
            <a:pPr lvl="1"/>
            <a:r>
              <a:rPr lang="en-US" altLang="en-US" sz="1900">
                <a:solidFill>
                  <a:srgbClr val="0432FF"/>
                </a:solidFill>
                <a:latin typeface="Tahoma" panose="020B0604030504040204" pitchFamily="34" charset="0"/>
                <a:ea typeface="ＭＳ Ｐゴシック" panose="020B0600070205080204" pitchFamily="34" charset="-128"/>
              </a:rPr>
              <a:t>Register file: </a:t>
            </a:r>
          </a:p>
          <a:p>
            <a:pPr marL="914400" lvl="2" indent="0">
              <a:buFont typeface="Wingdings" panose="05000000000000000000" pitchFamily="2" charset="2"/>
              <a:buNone/>
            </a:pPr>
            <a:r>
              <a:rPr lang="en-US" altLang="en-US" sz="1800">
                <a:latin typeface="Tahoma" panose="020B0604030504040204" pitchFamily="34" charset="0"/>
                <a:ea typeface="ＭＳ Ｐゴシック" panose="020B0600070205080204" pitchFamily="34" charset="-128"/>
              </a:rPr>
              <a:t>The 32-element, 32-bit register file has 2 read ports and 1 write port</a:t>
            </a:r>
          </a:p>
          <a:p>
            <a:pPr lvl="1"/>
            <a:r>
              <a:rPr lang="en-US" altLang="en-US" sz="1900">
                <a:solidFill>
                  <a:srgbClr val="0432FF"/>
                </a:solidFill>
                <a:latin typeface="Tahoma" panose="020B0604030504040204" pitchFamily="34" charset="0"/>
                <a:ea typeface="ＭＳ Ｐゴシック" panose="020B0600070205080204" pitchFamily="34" charset="-128"/>
              </a:rPr>
              <a:t>Data memory: </a:t>
            </a:r>
          </a:p>
          <a:p>
            <a:pPr marL="914400" lvl="2" indent="0">
              <a:buFont typeface="Wingdings" panose="05000000000000000000" pitchFamily="2" charset="2"/>
              <a:buNone/>
            </a:pPr>
            <a:r>
              <a:rPr lang="en-US" altLang="en-US" sz="1800">
                <a:latin typeface="Tahoma" panose="020B0604030504040204" pitchFamily="34" charset="0"/>
                <a:ea typeface="ＭＳ Ｐゴシック" panose="020B0600070205080204" pitchFamily="34" charset="-128"/>
              </a:rPr>
              <a:t>Has a single read/write port. If the write enable, WE, is 1, it writes data WD into address A on the rising edge of the clock. If the write enable is 0, it reads address A onto RD.</a:t>
            </a:r>
          </a:p>
        </p:txBody>
      </p:sp>
      <p:sp>
        <p:nvSpPr>
          <p:cNvPr id="160772" name="TextBox 2">
            <a:extLst>
              <a:ext uri="{FF2B5EF4-FFF2-40B4-BE49-F238E27FC236}">
                <a16:creationId xmlns:a16="http://schemas.microsoft.com/office/drawing/2014/main" id="{7F4D8C1B-540F-4322-B783-2B05FEFB7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50025"/>
            <a:ext cx="6656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/>
              <a:t>This notation is used in H&amp;H single-cycle MIPS implementation (H&amp;H Chapter 7.3)</a:t>
            </a: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Title 1">
            <a:extLst>
              <a:ext uri="{FF2B5EF4-FFF2-40B4-BE49-F238E27FC236}">
                <a16:creationId xmlns:a16="http://schemas.microsoft.com/office/drawing/2014/main" id="{BC91ACB8-E1EF-4A38-A336-A9EB7C478D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For Now, We Will Assume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F3253-06B1-744B-8D75-97AE32D4895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1943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“Magic” memory and register file</a:t>
            </a:r>
          </a:p>
          <a:p>
            <a:pPr>
              <a:defRPr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Combinational read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output of the read data port is a combinational function of the register file contents and the corresponding read select port</a:t>
            </a:r>
          </a:p>
          <a:p>
            <a:pPr>
              <a:defRPr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Synchronous write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the selected register is updated on the positive edge clock transition when write enable is asserted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Cannot affect read output in between clock edges</a:t>
            </a:r>
          </a:p>
          <a:p>
            <a:pPr marL="671512" lvl="2" indent="0">
              <a:buFont typeface="Wingdings" panose="05000000000000000000" pitchFamily="2" charset="2"/>
              <a:buNone/>
              <a:defRPr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Single-cycle, synchronous memory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Contrast this with memory that tells when the data is ready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i.e., Ready bit: indicating the read or write is done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See P&amp;P Appendix C (LC3-b) for multi-cycle memory</a:t>
            </a: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62819" name="Slide Number Placeholder 3">
            <a:extLst>
              <a:ext uri="{FF2B5EF4-FFF2-40B4-BE49-F238E27FC236}">
                <a16:creationId xmlns:a16="http://schemas.microsoft.com/office/drawing/2014/main" id="{BAE926C0-8CF4-44ED-8E9D-DE0653E77C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7CCCD4D-992D-4B4C-B8D9-17A46F55C07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Title 1">
            <a:extLst>
              <a:ext uri="{FF2B5EF4-FFF2-40B4-BE49-F238E27FC236}">
                <a16:creationId xmlns:a16="http://schemas.microsoft.com/office/drawing/2014/main" id="{3C203797-8401-4A60-9E84-2E8668EFC9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 Processing</a:t>
            </a:r>
          </a:p>
        </p:txBody>
      </p:sp>
      <p:sp>
        <p:nvSpPr>
          <p:cNvPr id="164866" name="Content Placeholder 2">
            <a:extLst>
              <a:ext uri="{FF2B5EF4-FFF2-40B4-BE49-F238E27FC236}">
                <a16:creationId xmlns:a16="http://schemas.microsoft.com/office/drawing/2014/main" id="{3D31D99F-6A27-4B75-A4E2-FC5DE77D8A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5 generic steps (P&amp;H book)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 fetch (IF)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 decode and register operand fetch (ID/RF)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Execute/Evaluate memory address (EX/AG)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Memory operand fetch (MEM)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Store/writeback result (WB) </a:t>
            </a:r>
          </a:p>
        </p:txBody>
      </p:sp>
      <p:sp>
        <p:nvSpPr>
          <p:cNvPr id="164867" name="Slide Number Placeholder 3">
            <a:extLst>
              <a:ext uri="{FF2B5EF4-FFF2-40B4-BE49-F238E27FC236}">
                <a16:creationId xmlns:a16="http://schemas.microsoft.com/office/drawing/2014/main" id="{0D21C19C-16F9-43D7-BCD8-678D5A49C2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4144751-199A-45D0-B1CD-4B2F628D197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64868" name="Picture 4" descr="F0501">
            <a:extLst>
              <a:ext uri="{FF2B5EF4-FFF2-40B4-BE49-F238E27FC236}">
                <a16:creationId xmlns:a16="http://schemas.microsoft.com/office/drawing/2014/main" id="{F948190F-300D-4279-AFF9-F8D020AF4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3581400"/>
            <a:ext cx="84201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6">
            <a:extLst>
              <a:ext uri="{FF2B5EF4-FFF2-40B4-BE49-F238E27FC236}">
                <a16:creationId xmlns:a16="http://schemas.microsoft.com/office/drawing/2014/main" id="{CF6D42FA-0D33-FE42-BE85-5FE3C5133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450" y="4029075"/>
            <a:ext cx="914400" cy="381000"/>
          </a:xfrm>
          <a:prstGeom prst="rect">
            <a:avLst/>
          </a:prstGeom>
          <a:solidFill>
            <a:srgbClr val="919191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IF</a:t>
            </a:r>
          </a:p>
        </p:txBody>
      </p:sp>
      <p:sp>
        <p:nvSpPr>
          <p:cNvPr id="14" name="Rectangle 7">
            <a:extLst>
              <a:ext uri="{FF2B5EF4-FFF2-40B4-BE49-F238E27FC236}">
                <a16:creationId xmlns:a16="http://schemas.microsoft.com/office/drawing/2014/main" id="{79DDE922-B5A7-E546-9550-5E2C1664B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7013" y="5102225"/>
            <a:ext cx="914400" cy="381000"/>
          </a:xfrm>
          <a:prstGeom prst="rect">
            <a:avLst/>
          </a:prstGeom>
          <a:solidFill>
            <a:srgbClr val="919191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ID/RF</a:t>
            </a:r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A13DB651-EF70-C94B-BB35-910FAB6C3A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0188" y="5334000"/>
            <a:ext cx="1090612" cy="381000"/>
          </a:xfrm>
          <a:prstGeom prst="rect">
            <a:avLst/>
          </a:prstGeom>
          <a:solidFill>
            <a:srgbClr val="919191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EX/AG</a:t>
            </a: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711F3E7D-867B-3347-AEAD-EC1EE1419A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2350" y="5934075"/>
            <a:ext cx="914400" cy="381000"/>
          </a:xfrm>
          <a:prstGeom prst="rect">
            <a:avLst/>
          </a:prstGeom>
          <a:solidFill>
            <a:srgbClr val="919191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MEM</a:t>
            </a: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0F73634C-0799-164A-B2A4-E8D2B1970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3648075"/>
            <a:ext cx="914400" cy="381000"/>
          </a:xfrm>
          <a:prstGeom prst="rect">
            <a:avLst/>
          </a:prstGeom>
          <a:solidFill>
            <a:srgbClr val="919191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WB</a:t>
            </a:r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id="{D3D26733-9F4F-9440-95CB-303BEF4A28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" y="6565900"/>
            <a:ext cx="41560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**Based on original figure from [P&amp;H CO&amp;D, COPYRIGHT 2004 Elsevier. ALL RIGHTS RESERVED.]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Title 1">
            <a:extLst>
              <a:ext uri="{FF2B5EF4-FFF2-40B4-BE49-F238E27FC236}">
                <a16:creationId xmlns:a16="http://schemas.microsoft.com/office/drawing/2014/main" id="{BFAC1789-E20C-48FE-9C14-C7B2D3E409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To Come: The Full MIPS Datapath</a:t>
            </a:r>
          </a:p>
        </p:txBody>
      </p:sp>
      <p:sp>
        <p:nvSpPr>
          <p:cNvPr id="165890" name="Content Placeholder 2">
            <a:extLst>
              <a:ext uri="{FF2B5EF4-FFF2-40B4-BE49-F238E27FC236}">
                <a16:creationId xmlns:a16="http://schemas.microsoft.com/office/drawing/2014/main" id="{5351503D-AF64-4D0B-824B-51056654783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5891" name="Slide Number Placeholder 3">
            <a:extLst>
              <a:ext uri="{FF2B5EF4-FFF2-40B4-BE49-F238E27FC236}">
                <a16:creationId xmlns:a16="http://schemas.microsoft.com/office/drawing/2014/main" id="{6C685CDE-828A-487C-9F2E-7023A01FDC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5B10F70-61E4-4073-9735-92E86BA0560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65892" name="Picture 3" descr="F0529">
            <a:extLst>
              <a:ext uri="{FF2B5EF4-FFF2-40B4-BE49-F238E27FC236}">
                <a16:creationId xmlns:a16="http://schemas.microsoft.com/office/drawing/2014/main" id="{5D5BDDC0-EE25-477D-9D31-86A6DEC8D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893" name="Text Box 4">
            <a:extLst>
              <a:ext uri="{FF2B5EF4-FFF2-40B4-BE49-F238E27FC236}">
                <a16:creationId xmlns:a16="http://schemas.microsoft.com/office/drawing/2014/main" id="{7B16EA44-5EA7-4E81-BEDC-E46716666B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1922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65894" name="Text Box 5">
            <a:extLst>
              <a:ext uri="{FF2B5EF4-FFF2-40B4-BE49-F238E27FC236}">
                <a16:creationId xmlns:a16="http://schemas.microsoft.com/office/drawing/2014/main" id="{B901DCC1-43DE-421A-A313-FEE24B379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5675" y="1300163"/>
            <a:ext cx="9953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65895" name="Text Box 6">
            <a:extLst>
              <a:ext uri="{FF2B5EF4-FFF2-40B4-BE49-F238E27FC236}">
                <a16:creationId xmlns:a16="http://schemas.microsoft.com/office/drawing/2014/main" id="{9D23501C-9F21-44A5-B1FE-ABCB76DD6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79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165896" name="Text Box 7">
            <a:extLst>
              <a:ext uri="{FF2B5EF4-FFF2-40B4-BE49-F238E27FC236}">
                <a16:creationId xmlns:a16="http://schemas.microsoft.com/office/drawing/2014/main" id="{EB4CBA80-C7D8-4BC6-80C8-CB6663395F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60350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165897" name="Rectangle 8">
            <a:extLst>
              <a:ext uri="{FF2B5EF4-FFF2-40B4-BE49-F238E27FC236}">
                <a16:creationId xmlns:a16="http://schemas.microsoft.com/office/drawing/2014/main" id="{BCCF1BB2-F7C1-49CD-BC4C-781E965A5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65898" name="Text Box 9">
            <a:extLst>
              <a:ext uri="{FF2B5EF4-FFF2-40B4-BE49-F238E27FC236}">
                <a16:creationId xmlns:a16="http://schemas.microsoft.com/office/drawing/2014/main" id="{087BEF43-FB49-4095-8811-D8D822BD8F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2">
            <a:extLst>
              <a:ext uri="{FF2B5EF4-FFF2-40B4-BE49-F238E27FC236}">
                <a16:creationId xmlns:a16="http://schemas.microsoft.com/office/drawing/2014/main" id="{A415655C-0463-458D-B33B-695B01882E8A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Complete Single-Cycle Processor</a:t>
            </a:r>
          </a:p>
        </p:txBody>
      </p:sp>
      <p:graphicFrame>
        <p:nvGraphicFramePr>
          <p:cNvPr id="166914" name="Object 2">
            <a:extLst>
              <a:ext uri="{FF2B5EF4-FFF2-40B4-BE49-F238E27FC236}">
                <a16:creationId xmlns:a16="http://schemas.microsoft.com/office/drawing/2014/main" id="{4C4D6864-CCB6-4C9B-B581-A3AF369B49F6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19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915" name="Rectangle 3">
            <a:extLst>
              <a:ext uri="{FF2B5EF4-FFF2-40B4-BE49-F238E27FC236}">
                <a16:creationId xmlns:a16="http://schemas.microsoft.com/office/drawing/2014/main" id="{76B32BC6-1FCB-4CBE-8534-F08DF746A02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de-DE" altLang="en-US" sz="3200">
              <a:latin typeface="Calibri" panose="020F0502020204030204" pitchFamily="34" charset="0"/>
            </a:endParaRPr>
          </a:p>
        </p:txBody>
      </p:sp>
      <p:sp>
        <p:nvSpPr>
          <p:cNvPr id="166916" name="Rectangle 4">
            <a:extLst>
              <a:ext uri="{FF2B5EF4-FFF2-40B4-BE49-F238E27FC236}">
                <a16:creationId xmlns:a16="http://schemas.microsoft.com/office/drawing/2014/main" id="{49EA0649-5C32-468B-85B5-1690B174535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/>
          </a:p>
        </p:txBody>
      </p:sp>
      <p:sp>
        <p:nvSpPr>
          <p:cNvPr id="166917" name="Slide Number Placeholder 1">
            <a:extLst>
              <a:ext uri="{FF2B5EF4-FFF2-40B4-BE49-F238E27FC236}">
                <a16:creationId xmlns:a16="http://schemas.microsoft.com/office/drawing/2014/main" id="{74F6ACE1-5067-44CF-8CC0-133707B7BC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5A084F0-FCB4-4E09-A797-72E5F4382E65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64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66918" name="TextBox 7">
            <a:extLst>
              <a:ext uri="{FF2B5EF4-FFF2-40B4-BE49-F238E27FC236}">
                <a16:creationId xmlns:a16="http://schemas.microsoft.com/office/drawing/2014/main" id="{98FC2F4F-43A5-4CDD-A747-141E1E786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88" y="6505575"/>
            <a:ext cx="662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Single-cycle processor. </a:t>
            </a:r>
            <a:r>
              <a:rPr lang="en-US" altLang="en-US" sz="1200"/>
              <a:t>Harris and Harris, Chapter 7.3.</a:t>
            </a: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Title 4">
            <a:extLst>
              <a:ext uri="{FF2B5EF4-FFF2-40B4-BE49-F238E27FC236}">
                <a16:creationId xmlns:a16="http://schemas.microsoft.com/office/drawing/2014/main" id="{83950E4D-A54E-4D6D-B967-9214B8683C4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Datapath for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i="1">
                <a:ea typeface="ＭＳ Ｐゴシック" panose="020B0600070205080204" pitchFamily="34" charset="-128"/>
              </a:rPr>
              <a:t>Arithmetic and Logical Instructions</a:t>
            </a:r>
          </a:p>
        </p:txBody>
      </p:sp>
      <p:sp>
        <p:nvSpPr>
          <p:cNvPr id="168962" name="Subtitle 5">
            <a:extLst>
              <a:ext uri="{FF2B5EF4-FFF2-40B4-BE49-F238E27FC236}">
                <a16:creationId xmlns:a16="http://schemas.microsoft.com/office/drawing/2014/main" id="{D9D41F2B-191D-43DC-8E69-D9C10CB6BB9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Content Placeholder 2">
            <a:extLst>
              <a:ext uri="{FF2B5EF4-FFF2-40B4-BE49-F238E27FC236}">
                <a16:creationId xmlns:a16="http://schemas.microsoft.com/office/drawing/2014/main" id="{E0B48D3E-58D5-441C-97CF-5D4242D5BB8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R-type: 3 register operands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Semantics</a:t>
            </a:r>
          </a:p>
        </p:txBody>
      </p:sp>
      <p:sp>
        <p:nvSpPr>
          <p:cNvPr id="169986" name="Title 1">
            <a:extLst>
              <a:ext uri="{FF2B5EF4-FFF2-40B4-BE49-F238E27FC236}">
                <a16:creationId xmlns:a16="http://schemas.microsoft.com/office/drawing/2014/main" id="{EECC0A1E-EA8E-4C18-8FB5-C07AAF5A08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R-Type ALU Instructions</a:t>
            </a:r>
          </a:p>
        </p:txBody>
      </p:sp>
      <p:sp>
        <p:nvSpPr>
          <p:cNvPr id="169987" name="Slide Number Placeholder 3">
            <a:extLst>
              <a:ext uri="{FF2B5EF4-FFF2-40B4-BE49-F238E27FC236}">
                <a16:creationId xmlns:a16="http://schemas.microsoft.com/office/drawing/2014/main" id="{DAFB739C-A8CC-47BA-8A04-D6AE0F01CE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1FA1836-BA64-4CE1-BF13-0BAC8E98155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84A29782-840D-1B41-8AE6-6A3F117FE1AC}"/>
              </a:ext>
            </a:extLst>
          </p:cNvPr>
          <p:cNvSpPr txBox="1">
            <a:spLocks/>
          </p:cNvSpPr>
          <p:nvPr/>
        </p:nvSpPr>
        <p:spPr bwMode="auto">
          <a:xfrm>
            <a:off x="1292225" y="2057400"/>
            <a:ext cx="724217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$s0, $s1, $s2  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#$s0=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rd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 $s1=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rs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 $s2=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rt</a:t>
            </a:r>
            <a:endParaRPr lang="de-CH" b="1" dirty="0">
              <a:solidFill>
                <a:schemeClr val="accent3">
                  <a:lumMod val="50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69989" name="Text Placeholder 7">
            <a:extLst>
              <a:ext uri="{FF2B5EF4-FFF2-40B4-BE49-F238E27FC236}">
                <a16:creationId xmlns:a16="http://schemas.microsoft.com/office/drawing/2014/main" id="{E2830861-C489-4888-BCA4-2E56FB3BBBEE}"/>
              </a:ext>
            </a:extLst>
          </p:cNvPr>
          <p:cNvSpPr txBox="1">
            <a:spLocks/>
          </p:cNvSpPr>
          <p:nvPr/>
        </p:nvSpPr>
        <p:spPr bwMode="auto">
          <a:xfrm>
            <a:off x="1357313" y="1600200"/>
            <a:ext cx="6353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MIPS assembly (e.g., register-register signed addition)</a:t>
            </a:r>
            <a:endParaRPr lang="de-CH" altLang="en-US" sz="2000"/>
          </a:p>
        </p:txBody>
      </p:sp>
      <p:sp>
        <p:nvSpPr>
          <p:cNvPr id="169990" name="Text Placeholder 7">
            <a:extLst>
              <a:ext uri="{FF2B5EF4-FFF2-40B4-BE49-F238E27FC236}">
                <a16:creationId xmlns:a16="http://schemas.microsoft.com/office/drawing/2014/main" id="{7083BF7E-1196-4A13-916D-507E0733E0F5}"/>
              </a:ext>
            </a:extLst>
          </p:cNvPr>
          <p:cNvSpPr txBox="1">
            <a:spLocks/>
          </p:cNvSpPr>
          <p:nvPr/>
        </p:nvSpPr>
        <p:spPr bwMode="auto">
          <a:xfrm>
            <a:off x="1692275" y="284638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Machine Encoding</a:t>
            </a:r>
            <a:endParaRPr lang="de-CH" altLang="en-US" sz="2000"/>
          </a:p>
        </p:txBody>
      </p:sp>
      <p:sp>
        <p:nvSpPr>
          <p:cNvPr id="169991" name="TextBox 71">
            <a:extLst>
              <a:ext uri="{FF2B5EF4-FFF2-40B4-BE49-F238E27FC236}">
                <a16:creationId xmlns:a16="http://schemas.microsoft.com/office/drawing/2014/main" id="{3FC03488-875E-4917-B77D-2F3B77AB8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3" y="4910138"/>
            <a:ext cx="48006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200">
                <a:solidFill>
                  <a:srgbClr val="00B050"/>
                </a:solidFill>
              </a:rPr>
              <a:t>if MEM[PC] == add rd rs rt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200">
                <a:solidFill>
                  <a:srgbClr val="00B050"/>
                </a:solidFill>
              </a:rPr>
              <a:t>	</a:t>
            </a:r>
            <a:r>
              <a:rPr lang="en-US" altLang="en-US" sz="2000">
                <a:solidFill>
                  <a:srgbClr val="00B050"/>
                </a:solidFill>
              </a:rPr>
              <a:t>GPR[rd] </a:t>
            </a:r>
            <a:r>
              <a:rPr lang="en-US" altLang="en-US" sz="2000">
                <a:solidFill>
                  <a:srgbClr val="00B050"/>
                </a:solidFill>
                <a:sym typeface="Symbol" panose="05050102010706020507" pitchFamily="18" charset="2"/>
              </a:rPr>
              <a:t> </a:t>
            </a:r>
            <a:r>
              <a:rPr lang="en-US" altLang="en-US" sz="2000">
                <a:solidFill>
                  <a:srgbClr val="00B050"/>
                </a:solidFill>
              </a:rPr>
              <a:t>GPR[rs] + GPR[rt] 	</a:t>
            </a:r>
          </a:p>
          <a:p>
            <a:r>
              <a:rPr lang="en-US" altLang="en-US" sz="2000">
                <a:solidFill>
                  <a:srgbClr val="00B050"/>
                </a:solidFill>
                <a:sym typeface="Symbol" panose="05050102010706020507" pitchFamily="18" charset="2"/>
              </a:rPr>
              <a:t>	PC  PC + 4</a:t>
            </a:r>
          </a:p>
        </p:txBody>
      </p:sp>
      <p:grpSp>
        <p:nvGrpSpPr>
          <p:cNvPr id="169992" name="Group 49">
            <a:extLst>
              <a:ext uri="{FF2B5EF4-FFF2-40B4-BE49-F238E27FC236}">
                <a16:creationId xmlns:a16="http://schemas.microsoft.com/office/drawing/2014/main" id="{9EB964CD-B7B0-4C86-9F63-BD9B7E783258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3402013"/>
            <a:ext cx="5803900" cy="788987"/>
            <a:chOff x="838200" y="3657600"/>
            <a:chExt cx="5804400" cy="789404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CA007F9-5F7E-C546-8850-24DD07309FB6}"/>
                </a:ext>
              </a:extLst>
            </p:cNvPr>
            <p:cNvSpPr/>
            <p:nvPr/>
          </p:nvSpPr>
          <p:spPr bwMode="auto">
            <a:xfrm>
              <a:off x="838200" y="3657600"/>
              <a:ext cx="1079593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0212239-4E62-7944-B0D5-D9ED4E0A35D5}"/>
                </a:ext>
              </a:extLst>
            </p:cNvPr>
            <p:cNvSpPr/>
            <p:nvPr/>
          </p:nvSpPr>
          <p:spPr bwMode="auto">
            <a:xfrm>
              <a:off x="1905092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rs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A92B191B-7BA3-154B-B472-18E4BA3F98BB}"/>
                </a:ext>
              </a:extLst>
            </p:cNvPr>
            <p:cNvSpPr/>
            <p:nvPr/>
          </p:nvSpPr>
          <p:spPr bwMode="auto">
            <a:xfrm>
              <a:off x="2819571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9AB1AEA-8E06-D54D-BF83-664CC0F0B09B}"/>
                </a:ext>
              </a:extLst>
            </p:cNvPr>
            <p:cNvSpPr/>
            <p:nvPr/>
          </p:nvSpPr>
          <p:spPr bwMode="auto">
            <a:xfrm>
              <a:off x="3734049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rd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256CA777-F471-9340-8875-CFB9602B37D3}"/>
                </a:ext>
              </a:extLst>
            </p:cNvPr>
            <p:cNvSpPr/>
            <p:nvPr/>
          </p:nvSpPr>
          <p:spPr bwMode="auto">
            <a:xfrm>
              <a:off x="4648528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43280A7-A732-2A49-A325-540FD13F2B54}"/>
                </a:ext>
              </a:extLst>
            </p:cNvPr>
            <p:cNvSpPr/>
            <p:nvPr/>
          </p:nvSpPr>
          <p:spPr bwMode="auto">
            <a:xfrm>
              <a:off x="5563007" y="3657600"/>
              <a:ext cx="1079593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add (32)</a:t>
              </a:r>
            </a:p>
          </p:txBody>
        </p:sp>
        <p:sp>
          <p:nvSpPr>
            <p:cNvPr id="170000" name="TextBox 2">
              <a:extLst>
                <a:ext uri="{FF2B5EF4-FFF2-40B4-BE49-F238E27FC236}">
                  <a16:creationId xmlns:a16="http://schemas.microsoft.com/office/drawing/2014/main" id="{EC7325B5-8CAE-43B4-A74A-F015E55735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4108450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6 bits</a:t>
              </a:r>
            </a:p>
          </p:txBody>
        </p:sp>
        <p:sp>
          <p:nvSpPr>
            <p:cNvPr id="170001" name="TextBox 35">
              <a:extLst>
                <a:ext uri="{FF2B5EF4-FFF2-40B4-BE49-F238E27FC236}">
                  <a16:creationId xmlns:a16="http://schemas.microsoft.com/office/drawing/2014/main" id="{006F3819-5EF0-4BA3-8916-A284787A82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170002" name="TextBox 36">
              <a:extLst>
                <a:ext uri="{FF2B5EF4-FFF2-40B4-BE49-F238E27FC236}">
                  <a16:creationId xmlns:a16="http://schemas.microsoft.com/office/drawing/2014/main" id="{E0A38EEC-A93F-4A06-917D-CAF446EF1D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170003" name="TextBox 37">
              <a:extLst>
                <a:ext uri="{FF2B5EF4-FFF2-40B4-BE49-F238E27FC236}">
                  <a16:creationId xmlns:a16="http://schemas.microsoft.com/office/drawing/2014/main" id="{2E31A82E-3B77-4785-A94E-277FBC96F2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170004" name="TextBox 39">
              <a:extLst>
                <a:ext uri="{FF2B5EF4-FFF2-40B4-BE49-F238E27FC236}">
                  <a16:creationId xmlns:a16="http://schemas.microsoft.com/office/drawing/2014/main" id="{A702B7D2-A419-468C-8BEF-1D7848A6D5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82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170005" name="TextBox 40">
              <a:extLst>
                <a:ext uri="{FF2B5EF4-FFF2-40B4-BE49-F238E27FC236}">
                  <a16:creationId xmlns:a16="http://schemas.microsoft.com/office/drawing/2014/main" id="{B75B21F9-4920-4322-949C-F12FA3FA9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62600" y="4108450"/>
              <a:ext cx="10800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6 bits</a:t>
              </a:r>
            </a:p>
          </p:txBody>
        </p:sp>
      </p:grpSp>
      <p:sp>
        <p:nvSpPr>
          <p:cNvPr id="169993" name="TextBox 63">
            <a:extLst>
              <a:ext uri="{FF2B5EF4-FFF2-40B4-BE49-F238E27FC236}">
                <a16:creationId xmlns:a16="http://schemas.microsoft.com/office/drawing/2014/main" id="{BB36C031-021E-44B7-BFA9-50A18D07EB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6513" y="3302000"/>
            <a:ext cx="1347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R-Type</a:t>
            </a: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Title 1">
            <a:extLst>
              <a:ext uri="{FF2B5EF4-FFF2-40B4-BE49-F238E27FC236}">
                <a16:creationId xmlns:a16="http://schemas.microsoft.com/office/drawing/2014/main" id="{42BBBAC1-9835-46E8-AFFA-9DB6CD52C4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(R-Type) ALU Datapath</a:t>
            </a:r>
          </a:p>
        </p:txBody>
      </p:sp>
      <p:sp>
        <p:nvSpPr>
          <p:cNvPr id="172034" name="Content Placeholder 2">
            <a:extLst>
              <a:ext uri="{FF2B5EF4-FFF2-40B4-BE49-F238E27FC236}">
                <a16:creationId xmlns:a16="http://schemas.microsoft.com/office/drawing/2014/main" id="{5F5A675F-6ABC-4D5D-A592-3265F084AA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2035" name="Slide Number Placeholder 3">
            <a:extLst>
              <a:ext uri="{FF2B5EF4-FFF2-40B4-BE49-F238E27FC236}">
                <a16:creationId xmlns:a16="http://schemas.microsoft.com/office/drawing/2014/main" id="{9DED3D5A-32E0-49CD-AB0C-9A25B2C528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B9DA27A-B5DD-4B10-AD80-90FD3718F21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72036" name="Picture 3" descr="F0505">
            <a:extLst>
              <a:ext uri="{FF2B5EF4-FFF2-40B4-BE49-F238E27FC236}">
                <a16:creationId xmlns:a16="http://schemas.microsoft.com/office/drawing/2014/main" id="{E6B86507-353E-4275-B8D1-7F38A6243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03313"/>
            <a:ext cx="34639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37" name="Picture 4" descr="F0507">
            <a:extLst>
              <a:ext uri="{FF2B5EF4-FFF2-40B4-BE49-F238E27FC236}">
                <a16:creationId xmlns:a16="http://schemas.microsoft.com/office/drawing/2014/main" id="{0B4FAD57-556C-4EFE-A674-07BB04C94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/>
          <a:stretch>
            <a:fillRect/>
          </a:stretch>
        </p:blipFill>
        <p:spPr bwMode="auto">
          <a:xfrm>
            <a:off x="4419600" y="2463800"/>
            <a:ext cx="3754438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2038" name="Text Box 5">
            <a:extLst>
              <a:ext uri="{FF2B5EF4-FFF2-40B4-BE49-F238E27FC236}">
                <a16:creationId xmlns:a16="http://schemas.microsoft.com/office/drawing/2014/main" id="{4F869426-9118-4F51-AC43-34889B2580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8438" y="4208463"/>
            <a:ext cx="288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CC99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172039" name="Rectangle 6">
            <a:extLst>
              <a:ext uri="{FF2B5EF4-FFF2-40B4-BE49-F238E27FC236}">
                <a16:creationId xmlns:a16="http://schemas.microsoft.com/office/drawing/2014/main" id="{26010010-3B10-4AEC-9309-5EABA65846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4563" y="3040063"/>
            <a:ext cx="381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Line 7">
            <a:extLst>
              <a:ext uri="{FF2B5EF4-FFF2-40B4-BE49-F238E27FC236}">
                <a16:creationId xmlns:a16="http://schemas.microsoft.com/office/drawing/2014/main" id="{D8A4E940-D24E-8F4A-968D-34F70F898CF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07313" y="3117850"/>
            <a:ext cx="2286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EC490FA5-4BA9-0042-84E4-8FFEA57559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3888" y="3327400"/>
            <a:ext cx="41433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63DE8"/>
                </a:solidFill>
                <a:latin typeface="Calibri" charset="0"/>
                <a:ea typeface="ＭＳ Ｐゴシック" charset="0"/>
                <a:cs typeface="ＭＳ Ｐゴシック" charset="0"/>
              </a:rPr>
              <a:t>15:11</a:t>
            </a:r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id="{252BCF17-639D-6848-92C9-573971997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2300" y="2914650"/>
            <a:ext cx="4175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63DE8"/>
                </a:solidFill>
                <a:latin typeface="Calibri" charset="0"/>
                <a:ea typeface="ＭＳ Ｐゴシック" charset="0"/>
                <a:cs typeface="ＭＳ Ｐゴシック" charset="0"/>
              </a:rPr>
              <a:t>20:16</a:t>
            </a:r>
          </a:p>
        </p:txBody>
      </p:sp>
      <p:sp>
        <p:nvSpPr>
          <p:cNvPr id="20" name="Rectangle 11">
            <a:extLst>
              <a:ext uri="{FF2B5EF4-FFF2-40B4-BE49-F238E27FC236}">
                <a16:creationId xmlns:a16="http://schemas.microsoft.com/office/drawing/2014/main" id="{73725FDD-F7CA-D44D-9F31-87D4446B3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2300" y="2509838"/>
            <a:ext cx="4175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63DE8"/>
                </a:solidFill>
                <a:latin typeface="Calibri" charset="0"/>
                <a:ea typeface="ＭＳ Ｐゴシック" charset="0"/>
                <a:cs typeface="ＭＳ Ｐゴシック" charset="0"/>
              </a:rPr>
              <a:t>25:21</a:t>
            </a:r>
          </a:p>
        </p:txBody>
      </p:sp>
      <p:sp>
        <p:nvSpPr>
          <p:cNvPr id="172044" name="Rectangle 8">
            <a:extLst>
              <a:ext uri="{FF2B5EF4-FFF2-40B4-BE49-F238E27FC236}">
                <a16:creationId xmlns:a16="http://schemas.microsoft.com/office/drawing/2014/main" id="{DF8B0347-B71F-4610-A633-0B01CE67B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59513"/>
            <a:ext cx="41560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72045" name="Rectangle 3">
            <a:extLst>
              <a:ext uri="{FF2B5EF4-FFF2-40B4-BE49-F238E27FC236}">
                <a16:creationId xmlns:a16="http://schemas.microsoft.com/office/drawing/2014/main" id="{96673EA3-3FD5-4516-96DC-10CDDE62B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70525"/>
            <a:ext cx="4876800" cy="100647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if MEM[PC] == ADD rd rs rt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	GPR[rd] 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 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GPR[rs] + GPR[rt] 	</a:t>
            </a:r>
            <a:endParaRPr lang="en-US" altLang="en-US" sz="2000">
              <a:solidFill>
                <a:srgbClr val="000000"/>
              </a:solidFill>
              <a:latin typeface="Calibri" panose="020F0502020204030204" pitchFamily="34" charset="0"/>
              <a:sym typeface="Symbol" panose="05050102010706020507" pitchFamily="18" charset="2"/>
            </a:endParaRP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	PC  PC + 4</a:t>
            </a:r>
          </a:p>
        </p:txBody>
      </p:sp>
      <p:sp>
        <p:nvSpPr>
          <p:cNvPr id="172046" name="AutoShape 7">
            <a:extLst>
              <a:ext uri="{FF2B5EF4-FFF2-40B4-BE49-F238E27FC236}">
                <a16:creationId xmlns:a16="http://schemas.microsoft.com/office/drawing/2014/main" id="{269FF357-E5E2-4972-9C1E-ED9AC4078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5791200"/>
            <a:ext cx="762000" cy="457200"/>
          </a:xfrm>
          <a:prstGeom prst="right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2047" name="Text Box 8">
            <a:extLst>
              <a:ext uri="{FF2B5EF4-FFF2-40B4-BE49-F238E27FC236}">
                <a16:creationId xmlns:a16="http://schemas.microsoft.com/office/drawing/2014/main" id="{DD909D79-74CD-4A9F-B40E-CC43F0D48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1738" y="5584825"/>
            <a:ext cx="2397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Combinational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state update logic</a:t>
            </a:r>
          </a:p>
        </p:txBody>
      </p:sp>
      <p:grpSp>
        <p:nvGrpSpPr>
          <p:cNvPr id="172048" name="Group 9">
            <a:extLst>
              <a:ext uri="{FF2B5EF4-FFF2-40B4-BE49-F238E27FC236}">
                <a16:creationId xmlns:a16="http://schemas.microsoft.com/office/drawing/2014/main" id="{041063CF-C99F-4DA2-A719-574750C40688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5257800"/>
            <a:ext cx="3352800" cy="304800"/>
            <a:chOff x="1392" y="2976"/>
            <a:chExt cx="3072" cy="240"/>
          </a:xfrm>
        </p:grpSpPr>
        <p:sp>
          <p:nvSpPr>
            <p:cNvPr id="172050" name="Rectangle 10">
              <a:extLst>
                <a:ext uri="{FF2B5EF4-FFF2-40B4-BE49-F238E27FC236}">
                  <a16:creationId xmlns:a16="http://schemas.microsoft.com/office/drawing/2014/main" id="{1D357D34-32AF-42FE-9CB4-72286965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IF</a:t>
              </a:r>
            </a:p>
          </p:txBody>
        </p:sp>
        <p:sp>
          <p:nvSpPr>
            <p:cNvPr id="172051" name="Rectangle 11">
              <a:extLst>
                <a:ext uri="{FF2B5EF4-FFF2-40B4-BE49-F238E27FC236}">
                  <a16:creationId xmlns:a16="http://schemas.microsoft.com/office/drawing/2014/main" id="{E77794E7-A49A-4B84-A43B-A98060BFE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ID</a:t>
              </a:r>
            </a:p>
          </p:txBody>
        </p:sp>
        <p:sp>
          <p:nvSpPr>
            <p:cNvPr id="172052" name="Rectangle 12">
              <a:extLst>
                <a:ext uri="{FF2B5EF4-FFF2-40B4-BE49-F238E27FC236}">
                  <a16:creationId xmlns:a16="http://schemas.microsoft.com/office/drawing/2014/main" id="{98CB478A-AE76-4BA4-A98E-CA563A1FB1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EX</a:t>
              </a:r>
            </a:p>
          </p:txBody>
        </p:sp>
        <p:sp>
          <p:nvSpPr>
            <p:cNvPr id="172053" name="Rectangle 13">
              <a:extLst>
                <a:ext uri="{FF2B5EF4-FFF2-40B4-BE49-F238E27FC236}">
                  <a16:creationId xmlns:a16="http://schemas.microsoft.com/office/drawing/2014/main" id="{5C7289D3-E10E-49CF-B6FE-97428DA5C1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MEM</a:t>
              </a:r>
            </a:p>
          </p:txBody>
        </p:sp>
        <p:sp>
          <p:nvSpPr>
            <p:cNvPr id="172054" name="Rectangle 14">
              <a:extLst>
                <a:ext uri="{FF2B5EF4-FFF2-40B4-BE49-F238E27FC236}">
                  <a16:creationId xmlns:a16="http://schemas.microsoft.com/office/drawing/2014/main" id="{A0E17104-CD91-41E0-B1F3-DF78AA40BF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WB</a:t>
              </a:r>
            </a:p>
          </p:txBody>
        </p:sp>
      </p:grpSp>
      <p:sp>
        <p:nvSpPr>
          <p:cNvPr id="172049" name="Rectangle 8">
            <a:extLst>
              <a:ext uri="{FF2B5EF4-FFF2-40B4-BE49-F238E27FC236}">
                <a16:creationId xmlns:a16="http://schemas.microsoft.com/office/drawing/2014/main" id="{7E74C3C0-FE64-4248-8AB7-39A7EEB27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40513"/>
            <a:ext cx="41560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D7EA368-7916-524B-B360-ADC0FE53F2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6950"/>
            <a:ext cx="86106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kern="0" dirty="0">
                <a:solidFill>
                  <a:srgbClr val="00B050"/>
                </a:solidFill>
                <a:ea typeface="ＭＳ Ｐゴシック" charset="-128"/>
              </a:rPr>
              <a:t>ALU operation</a:t>
            </a:r>
            <a:r>
              <a:rPr lang="en-US" altLang="en-US" kern="0" dirty="0">
                <a:ea typeface="ＭＳ Ｐゴシック" charset="-128"/>
              </a:rPr>
              <a:t> (F</a:t>
            </a:r>
            <a:r>
              <a:rPr lang="en-US" altLang="en-US" kern="0" baseline="-25000" dirty="0">
                <a:ea typeface="ＭＳ Ｐゴシック" charset="-128"/>
              </a:rPr>
              <a:t>2:0</a:t>
            </a:r>
            <a:r>
              <a:rPr lang="en-US" altLang="en-US" kern="0" dirty="0">
                <a:ea typeface="ＭＳ Ｐゴシック" charset="-128"/>
              </a:rPr>
              <a:t>) comes from the control logic</a:t>
            </a:r>
          </a:p>
        </p:txBody>
      </p:sp>
      <p:sp>
        <p:nvSpPr>
          <p:cNvPr id="102401" name="Rectangle 2">
            <a:extLst>
              <a:ext uri="{FF2B5EF4-FFF2-40B4-BE49-F238E27FC236}">
                <a16:creationId xmlns:a16="http://schemas.microsoft.com/office/drawing/2014/main" id="{BBDEBFF8-92E6-D140-858D-CCFC30B0E56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247775"/>
            <a:ext cx="8077200" cy="478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33765" indent="-433765" eaLnBrk="1" hangingPunct="1">
              <a:spcBef>
                <a:spcPct val="20000"/>
              </a:spcBef>
              <a:buClr>
                <a:srgbClr val="000066"/>
              </a:buClr>
              <a:defRPr/>
            </a:pPr>
            <a:endParaRPr lang="en-US" sz="2954">
              <a:latin typeface="Times New Roman" pitchFamily="18" charset="0"/>
              <a:ea typeface="ＭＳ Ｐゴシック" charset="-128"/>
            </a:endParaRPr>
          </a:p>
          <a:p>
            <a:pPr marL="433765" indent="-433765" eaLnBrk="1" hangingPunct="1">
              <a:spcBef>
                <a:spcPct val="20000"/>
              </a:spcBef>
              <a:buClr>
                <a:srgbClr val="000066"/>
              </a:buClr>
              <a:defRPr/>
            </a:pPr>
            <a:endParaRPr lang="en-US" sz="2954">
              <a:latin typeface="Times New Roman" pitchFamily="18" charset="0"/>
              <a:ea typeface="ＭＳ Ｐゴシック" charset="-128"/>
            </a:endParaRPr>
          </a:p>
          <a:p>
            <a:pPr marL="433765" indent="-433765" eaLnBrk="1" hangingPunct="1">
              <a:spcBef>
                <a:spcPct val="20000"/>
              </a:spcBef>
              <a:buClr>
                <a:srgbClr val="000066"/>
              </a:buClr>
              <a:defRPr/>
            </a:pPr>
            <a:endParaRPr lang="en-US" sz="2954"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173059" name="Rectangle 3">
            <a:extLst>
              <a:ext uri="{FF2B5EF4-FFF2-40B4-BE49-F238E27FC236}">
                <a16:creationId xmlns:a16="http://schemas.microsoft.com/office/drawing/2014/main" id="{0EC2E0C8-138A-4418-BEC2-43ED00B0821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0"/>
            <a:ext cx="7591425" cy="914400"/>
          </a:xfrm>
        </p:spPr>
        <p:txBody>
          <a:bodyPr anchor="ctr"/>
          <a:lstStyle/>
          <a:p>
            <a:pPr eaLnBrk="1" hangingPunct="1"/>
            <a:r>
              <a:rPr lang="en-US" altLang="en-US">
                <a:latin typeface="Garamond" panose="02020404030301010803" pitchFamily="18" charset="0"/>
                <a:ea typeface="ＭＳ Ｐゴシック" panose="020B0600070205080204" pitchFamily="34" charset="-128"/>
              </a:rPr>
              <a:t>Example: ALU Design</a:t>
            </a:r>
          </a:p>
        </p:txBody>
      </p:sp>
      <p:graphicFrame>
        <p:nvGraphicFramePr>
          <p:cNvPr id="173060" name="Content Placeholder 2">
            <a:extLst>
              <a:ext uri="{FF2B5EF4-FFF2-40B4-BE49-F238E27FC236}">
                <a16:creationId xmlns:a16="http://schemas.microsoft.com/office/drawing/2014/main" id="{34BFA9A4-2045-4D73-936D-30984259D7E8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</p:nvPr>
        </p:nvGraphicFramePr>
        <p:xfrm>
          <a:off x="357188" y="1600200"/>
          <a:ext cx="4641850" cy="485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62" name="VISIO" r:id="rId8" imgW="0" imgH="0" progId="Visio.Drawing.6">
                  <p:embed/>
                </p:oleObj>
              </mc:Choice>
              <mc:Fallback>
                <p:oleObj name="VISIO" r:id="rId8" imgW="0" imgH="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1600200"/>
                        <a:ext cx="4641850" cy="485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3061" name="Group 38">
            <a:extLst>
              <a:ext uri="{FF2B5EF4-FFF2-40B4-BE49-F238E27FC236}">
                <a16:creationId xmlns:a16="http://schemas.microsoft.com/office/drawing/2014/main" id="{2C4D5C1F-B0A4-4718-96FA-09882E8BD2C3}"/>
              </a:ext>
            </a:extLst>
          </p:cNvPr>
          <p:cNvPicPr>
            <a:picLocks noGrp="1" noChangeAspect="1" noChangeArrowheads="1"/>
          </p:cNvPicPr>
          <p:nvPr>
            <p:ph idx="10"/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97400" y="1689100"/>
            <a:ext cx="3987800" cy="4559300"/>
          </a:xfrm>
          <a:noFill/>
        </p:spPr>
      </p:pic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Content Placeholder 2">
            <a:extLst>
              <a:ext uri="{FF2B5EF4-FFF2-40B4-BE49-F238E27FC236}">
                <a16:creationId xmlns:a16="http://schemas.microsoft.com/office/drawing/2014/main" id="{C1079272-05C9-4611-BADF-E64DBA7BFC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I-type: 2 register operands and 1 immediate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Semantics</a:t>
            </a:r>
          </a:p>
        </p:txBody>
      </p:sp>
      <p:sp>
        <p:nvSpPr>
          <p:cNvPr id="175106" name="Title 1">
            <a:extLst>
              <a:ext uri="{FF2B5EF4-FFF2-40B4-BE49-F238E27FC236}">
                <a16:creationId xmlns:a16="http://schemas.microsoft.com/office/drawing/2014/main" id="{A965B9BF-6F06-4A58-9A7F-B08B9A8EB2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I-Type ALU Instructions</a:t>
            </a:r>
          </a:p>
        </p:txBody>
      </p:sp>
      <p:sp>
        <p:nvSpPr>
          <p:cNvPr id="175107" name="Slide Number Placeholder 3">
            <a:extLst>
              <a:ext uri="{FF2B5EF4-FFF2-40B4-BE49-F238E27FC236}">
                <a16:creationId xmlns:a16="http://schemas.microsoft.com/office/drawing/2014/main" id="{D2E7C50B-725C-4AB6-A074-746755738D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024F82F-220D-4615-8BCC-5DA2B051EAA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75108" name="Group 3">
            <a:extLst>
              <a:ext uri="{FF2B5EF4-FFF2-40B4-BE49-F238E27FC236}">
                <a16:creationId xmlns:a16="http://schemas.microsoft.com/office/drawing/2014/main" id="{26941182-7FC4-4D6F-BDF3-497F06FD5C0C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3581400"/>
            <a:ext cx="5803900" cy="457200"/>
            <a:chOff x="838200" y="3657834"/>
            <a:chExt cx="5804400" cy="456966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999D16A-2FAC-4A46-A3E4-82DEA5D14617}"/>
                </a:ext>
              </a:extLst>
            </p:cNvPr>
            <p:cNvSpPr/>
            <p:nvPr/>
          </p:nvSpPr>
          <p:spPr bwMode="auto">
            <a:xfrm>
              <a:off x="838200" y="3657834"/>
              <a:ext cx="1079593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addi</a:t>
              </a:r>
              <a:r>
                <a:rPr lang="en-US" dirty="0">
                  <a:ea typeface="ＭＳ Ｐゴシック" charset="-128"/>
                </a:rPr>
                <a:t> (0)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7FDC83B-B728-614A-B934-37DB05DFAC7E}"/>
                </a:ext>
              </a:extLst>
            </p:cNvPr>
            <p:cNvSpPr/>
            <p:nvPr/>
          </p:nvSpPr>
          <p:spPr bwMode="auto">
            <a:xfrm>
              <a:off x="1905092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rs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E677F6D-AADB-B749-9461-C5B7D0C683C7}"/>
                </a:ext>
              </a:extLst>
            </p:cNvPr>
            <p:cNvSpPr/>
            <p:nvPr/>
          </p:nvSpPr>
          <p:spPr bwMode="auto">
            <a:xfrm>
              <a:off x="2819571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9E332AA-1530-A04B-BECA-018AD5536955}"/>
                </a:ext>
              </a:extLst>
            </p:cNvPr>
            <p:cNvSpPr/>
            <p:nvPr/>
          </p:nvSpPr>
          <p:spPr bwMode="auto">
            <a:xfrm>
              <a:off x="3734049" y="3657834"/>
              <a:ext cx="2908551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>
                  <a:ea typeface="ＭＳ Ｐゴシック" charset="-128"/>
                </a:rPr>
                <a:t>immediate</a:t>
              </a:r>
              <a:endParaRPr lang="en-US" dirty="0">
                <a:ea typeface="ＭＳ Ｐゴシック" charset="-128"/>
              </a:endParaRPr>
            </a:p>
          </p:txBody>
        </p:sp>
      </p:grp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F0C387B1-93DD-4742-A8D1-358FA7DA112A}"/>
              </a:ext>
            </a:extLst>
          </p:cNvPr>
          <p:cNvSpPr txBox="1">
            <a:spLocks/>
          </p:cNvSpPr>
          <p:nvPr/>
        </p:nvSpPr>
        <p:spPr bwMode="auto">
          <a:xfrm>
            <a:off x="2173288" y="2216150"/>
            <a:ext cx="548322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$s0, $s1, 5   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#$s0=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rt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 $s1=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rs</a:t>
            </a:r>
            <a:endParaRPr lang="de-CH" b="1" dirty="0">
              <a:solidFill>
                <a:schemeClr val="accent3">
                  <a:lumMod val="50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75110" name="Text Placeholder 7">
            <a:extLst>
              <a:ext uri="{FF2B5EF4-FFF2-40B4-BE49-F238E27FC236}">
                <a16:creationId xmlns:a16="http://schemas.microsoft.com/office/drawing/2014/main" id="{565D687A-20AC-4920-92B8-8A3021B40DF8}"/>
              </a:ext>
            </a:extLst>
          </p:cNvPr>
          <p:cNvSpPr txBox="1">
            <a:spLocks/>
          </p:cNvSpPr>
          <p:nvPr/>
        </p:nvSpPr>
        <p:spPr bwMode="auto">
          <a:xfrm>
            <a:off x="1257300" y="1758950"/>
            <a:ext cx="662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MIPS assembly (e.g., register-immediate signed addition)</a:t>
            </a:r>
            <a:endParaRPr lang="de-CH" altLang="en-US" sz="2000"/>
          </a:p>
        </p:txBody>
      </p:sp>
      <p:sp>
        <p:nvSpPr>
          <p:cNvPr id="175111" name="Text Placeholder 7">
            <a:extLst>
              <a:ext uri="{FF2B5EF4-FFF2-40B4-BE49-F238E27FC236}">
                <a16:creationId xmlns:a16="http://schemas.microsoft.com/office/drawing/2014/main" id="{BF99C4AA-C66F-4696-B70E-822270C77204}"/>
              </a:ext>
            </a:extLst>
          </p:cNvPr>
          <p:cNvSpPr txBox="1">
            <a:spLocks/>
          </p:cNvSpPr>
          <p:nvPr/>
        </p:nvSpPr>
        <p:spPr bwMode="auto">
          <a:xfrm>
            <a:off x="1692275" y="299878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Machine Encoding</a:t>
            </a:r>
            <a:endParaRPr lang="de-CH" altLang="en-US" sz="2000"/>
          </a:p>
        </p:txBody>
      </p:sp>
      <p:sp>
        <p:nvSpPr>
          <p:cNvPr id="175112" name="TextBox 28">
            <a:extLst>
              <a:ext uri="{FF2B5EF4-FFF2-40B4-BE49-F238E27FC236}">
                <a16:creationId xmlns:a16="http://schemas.microsoft.com/office/drawing/2014/main" id="{61EE2373-0DF2-4858-9132-8F2AD8CDD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3" y="4910138"/>
            <a:ext cx="66484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200">
                <a:solidFill>
                  <a:srgbClr val="00B050"/>
                </a:solidFill>
              </a:rPr>
              <a:t>if MEM[PC] == addi rs rt immediate</a:t>
            </a:r>
          </a:p>
          <a:p>
            <a:r>
              <a:rPr lang="en-US" altLang="en-US" sz="2000">
                <a:solidFill>
                  <a:srgbClr val="00B050"/>
                </a:solidFill>
                <a:sym typeface="Symbol" panose="05050102010706020507" pitchFamily="18" charset="2"/>
              </a:rPr>
              <a:t>	PC  PC + 4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200">
                <a:solidFill>
                  <a:srgbClr val="00B050"/>
                </a:solidFill>
              </a:rPr>
              <a:t>	</a:t>
            </a:r>
            <a:r>
              <a:rPr lang="en-US" altLang="en-US" sz="2000">
                <a:solidFill>
                  <a:srgbClr val="00B050"/>
                </a:solidFill>
              </a:rPr>
              <a:t>GPR[rt] </a:t>
            </a:r>
            <a:r>
              <a:rPr lang="en-US" altLang="en-US" sz="2000">
                <a:solidFill>
                  <a:srgbClr val="00B050"/>
                </a:solidFill>
                <a:sym typeface="Symbol" panose="05050102010706020507" pitchFamily="18" charset="2"/>
              </a:rPr>
              <a:t> </a:t>
            </a:r>
            <a:r>
              <a:rPr lang="en-US" altLang="en-US" sz="2000">
                <a:solidFill>
                  <a:srgbClr val="00B050"/>
                </a:solidFill>
              </a:rPr>
              <a:t>GPR[rs] + sign-extend(immediate) 	</a:t>
            </a:r>
            <a:endParaRPr lang="en-US" altLang="en-US" sz="2000">
              <a:solidFill>
                <a:srgbClr val="00B050"/>
              </a:solidFill>
              <a:sym typeface="Symbol" panose="05050102010706020507" pitchFamily="18" charset="2"/>
            </a:endParaRPr>
          </a:p>
        </p:txBody>
      </p:sp>
      <p:sp>
        <p:nvSpPr>
          <p:cNvPr id="175113" name="TextBox 29">
            <a:extLst>
              <a:ext uri="{FF2B5EF4-FFF2-40B4-BE49-F238E27FC236}">
                <a16:creationId xmlns:a16="http://schemas.microsoft.com/office/drawing/2014/main" id="{D5F5348D-3C25-437C-B6C6-BD3E16F5CD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6513" y="3455988"/>
            <a:ext cx="1236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I-Type</a:t>
            </a:r>
          </a:p>
        </p:txBody>
      </p:sp>
      <p:sp>
        <p:nvSpPr>
          <p:cNvPr id="175114" name="TextBox 35">
            <a:extLst>
              <a:ext uri="{FF2B5EF4-FFF2-40B4-BE49-F238E27FC236}">
                <a16:creationId xmlns:a16="http://schemas.microsoft.com/office/drawing/2014/main" id="{2AEB8D87-F460-4918-B9C9-347938193C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3038" y="4059238"/>
            <a:ext cx="9144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5 bits</a:t>
            </a:r>
          </a:p>
        </p:txBody>
      </p:sp>
      <p:sp>
        <p:nvSpPr>
          <p:cNvPr id="175115" name="TextBox 35">
            <a:extLst>
              <a:ext uri="{FF2B5EF4-FFF2-40B4-BE49-F238E27FC236}">
                <a16:creationId xmlns:a16="http://schemas.microsoft.com/office/drawing/2014/main" id="{FD62F31D-0814-4FC6-8159-D0DF751C1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4081463"/>
            <a:ext cx="9144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5 bits</a:t>
            </a:r>
          </a:p>
        </p:txBody>
      </p:sp>
      <p:sp>
        <p:nvSpPr>
          <p:cNvPr id="175116" name="TextBox 35">
            <a:extLst>
              <a:ext uri="{FF2B5EF4-FFF2-40B4-BE49-F238E27FC236}">
                <a16:creationId xmlns:a16="http://schemas.microsoft.com/office/drawing/2014/main" id="{584727CD-A1A0-4578-9D9D-31B88BA1ED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8475" y="4051300"/>
            <a:ext cx="914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6 bits</a:t>
            </a:r>
          </a:p>
        </p:txBody>
      </p:sp>
      <p:sp>
        <p:nvSpPr>
          <p:cNvPr id="175117" name="TextBox 35">
            <a:extLst>
              <a:ext uri="{FF2B5EF4-FFF2-40B4-BE49-F238E27FC236}">
                <a16:creationId xmlns:a16="http://schemas.microsoft.com/office/drawing/2014/main" id="{01CE00E2-D908-43B9-A4B7-33AA98F542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5288" y="4068763"/>
            <a:ext cx="914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16 bits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itle 1">
            <a:extLst>
              <a:ext uri="{FF2B5EF4-FFF2-40B4-BE49-F238E27FC236}">
                <a16:creationId xmlns:a16="http://schemas.microsoft.com/office/drawing/2014/main" id="{CDC24E54-2C67-421E-9E43-0B2B3C02F7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Instruction Set Architecture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CF19174F-62E0-6D47-9B43-365C67598C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562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ISA is the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interface between </a:t>
            </a:r>
            <a:r>
              <a:rPr lang="en-US" altLang="en-US" dirty="0">
                <a:ea typeface="ＭＳ Ｐゴシック" charset="-128"/>
              </a:rPr>
              <a:t>what the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software</a:t>
            </a:r>
            <a:r>
              <a:rPr lang="en-US" altLang="en-US" dirty="0">
                <a:ea typeface="ＭＳ Ｐゴシック" charset="-128"/>
              </a:rPr>
              <a:t> commands and what the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hardware</a:t>
            </a:r>
            <a:r>
              <a:rPr lang="en-US" altLang="en-US" dirty="0">
                <a:ea typeface="ＭＳ Ｐゴシック" charset="-128"/>
              </a:rPr>
              <a:t> carries out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ISA specifies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memory organization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Address space (LC-3: 2</a:t>
            </a:r>
            <a:r>
              <a:rPr lang="en-US" altLang="en-US" baseline="30000" dirty="0">
                <a:ea typeface="ＭＳ Ｐゴシック" charset="-128"/>
              </a:rPr>
              <a:t>16</a:t>
            </a:r>
            <a:r>
              <a:rPr lang="en-US" altLang="en-US" dirty="0">
                <a:ea typeface="ＭＳ Ｐゴシック" charset="-128"/>
              </a:rPr>
              <a:t>, MIPS: 2</a:t>
            </a:r>
            <a:r>
              <a:rPr lang="en-US" altLang="en-US" baseline="30000" dirty="0">
                <a:ea typeface="ＭＳ Ｐゴシック" charset="-128"/>
              </a:rPr>
              <a:t>32</a:t>
            </a:r>
            <a:r>
              <a:rPr lang="en-US" altLang="en-US" dirty="0">
                <a:ea typeface="ＭＳ Ｐゴシック" charset="-128"/>
              </a:rPr>
              <a:t>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Addressability (LC-3: 16 bits, MIPS: 32 bits)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Word- or Byte-addressable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register set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R0 to R7 in LC-3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32 registers in MIPS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instruction set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Opcodes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Data types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Addressing modes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Semantics of instructions</a:t>
            </a:r>
          </a:p>
        </p:txBody>
      </p:sp>
      <p:sp>
        <p:nvSpPr>
          <p:cNvPr id="103427" name="Slide Number Placeholder 3">
            <a:extLst>
              <a:ext uri="{FF2B5EF4-FFF2-40B4-BE49-F238E27FC236}">
                <a16:creationId xmlns:a16="http://schemas.microsoft.com/office/drawing/2014/main" id="{616E2FFA-952F-407D-B84B-C914996D2A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22E508C-90CE-4A22-86AB-C3F6EBFD198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03428" name="Text Box 4">
            <a:extLst>
              <a:ext uri="{FF2B5EF4-FFF2-40B4-BE49-F238E27FC236}">
                <a16:creationId xmlns:a16="http://schemas.microsoft.com/office/drawing/2014/main" id="{C78604B4-A3A9-4B76-8227-42174CD392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2925" y="3408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Microarchitecture</a:t>
            </a:r>
          </a:p>
        </p:txBody>
      </p:sp>
      <p:sp>
        <p:nvSpPr>
          <p:cNvPr id="103429" name="Text Box 5">
            <a:extLst>
              <a:ext uri="{FF2B5EF4-FFF2-40B4-BE49-F238E27FC236}">
                <a16:creationId xmlns:a16="http://schemas.microsoft.com/office/drawing/2014/main" id="{CE86285D-614F-449B-8D2F-2054A695668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3027363"/>
            <a:ext cx="19462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ISA</a:t>
            </a:r>
          </a:p>
        </p:txBody>
      </p:sp>
      <p:sp>
        <p:nvSpPr>
          <p:cNvPr id="103430" name="Text Box 6">
            <a:extLst>
              <a:ext uri="{FF2B5EF4-FFF2-40B4-BE49-F238E27FC236}">
                <a16:creationId xmlns:a16="http://schemas.microsoft.com/office/drawing/2014/main" id="{BB43E327-8BFB-4B79-A7F9-36E9D4E1880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2646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Program</a:t>
            </a:r>
          </a:p>
        </p:txBody>
      </p:sp>
      <p:sp>
        <p:nvSpPr>
          <p:cNvPr id="103431" name="Text Box 7">
            <a:extLst>
              <a:ext uri="{FF2B5EF4-FFF2-40B4-BE49-F238E27FC236}">
                <a16:creationId xmlns:a16="http://schemas.microsoft.com/office/drawing/2014/main" id="{BE7F2BE2-8F00-43FE-83E7-145516E3202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2265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Algorithm</a:t>
            </a:r>
          </a:p>
        </p:txBody>
      </p:sp>
      <p:sp>
        <p:nvSpPr>
          <p:cNvPr id="103432" name="Text Box 8">
            <a:extLst>
              <a:ext uri="{FF2B5EF4-FFF2-40B4-BE49-F238E27FC236}">
                <a16:creationId xmlns:a16="http://schemas.microsoft.com/office/drawing/2014/main" id="{A1D56060-CB00-44F7-A6BB-CC3F0B2A2F7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1884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103433" name="Text Box 9">
            <a:extLst>
              <a:ext uri="{FF2B5EF4-FFF2-40B4-BE49-F238E27FC236}">
                <a16:creationId xmlns:a16="http://schemas.microsoft.com/office/drawing/2014/main" id="{AA8248BA-6B9D-41E6-909E-EBB1B793E4B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3789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Circuits</a:t>
            </a:r>
          </a:p>
        </p:txBody>
      </p:sp>
      <p:sp>
        <p:nvSpPr>
          <p:cNvPr id="103434" name="Text Box 10">
            <a:extLst>
              <a:ext uri="{FF2B5EF4-FFF2-40B4-BE49-F238E27FC236}">
                <a16:creationId xmlns:a16="http://schemas.microsoft.com/office/drawing/2014/main" id="{65F94F2C-50CA-4D8B-B69A-9D8EB005387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4170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Electrons</a:t>
            </a: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Title 1">
            <a:extLst>
              <a:ext uri="{FF2B5EF4-FFF2-40B4-BE49-F238E27FC236}">
                <a16:creationId xmlns:a16="http://schemas.microsoft.com/office/drawing/2014/main" id="{FECDDD46-97FA-4E62-919E-6097E2CAE4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Datapath for R and I-Type ALU Insts.</a:t>
            </a:r>
          </a:p>
        </p:txBody>
      </p:sp>
      <p:sp>
        <p:nvSpPr>
          <p:cNvPr id="177154" name="Content Placeholder 2">
            <a:extLst>
              <a:ext uri="{FF2B5EF4-FFF2-40B4-BE49-F238E27FC236}">
                <a16:creationId xmlns:a16="http://schemas.microsoft.com/office/drawing/2014/main" id="{D8BFB2A2-1BB7-487F-A85B-536DA9ABC6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7155" name="Slide Number Placeholder 3">
            <a:extLst>
              <a:ext uri="{FF2B5EF4-FFF2-40B4-BE49-F238E27FC236}">
                <a16:creationId xmlns:a16="http://schemas.microsoft.com/office/drawing/2014/main" id="{031A26D1-933F-47C3-9237-FE9C39331F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C52E2C15-E675-488F-95C4-36DBA3AA2A0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77156" name="Picture 3" descr="F0505">
            <a:extLst>
              <a:ext uri="{FF2B5EF4-FFF2-40B4-BE49-F238E27FC236}">
                <a16:creationId xmlns:a16="http://schemas.microsoft.com/office/drawing/2014/main" id="{43E86C31-624F-48CF-A337-BD31C61BE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990600"/>
            <a:ext cx="34639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57" name="Picture 4" descr="F0509">
            <a:extLst>
              <a:ext uri="{FF2B5EF4-FFF2-40B4-BE49-F238E27FC236}">
                <a16:creationId xmlns:a16="http://schemas.microsoft.com/office/drawing/2014/main" id="{ADE8718F-DE84-4F39-90AF-57DC2B9B3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3" r="31990"/>
          <a:stretch>
            <a:fillRect/>
          </a:stretch>
        </p:blipFill>
        <p:spPr bwMode="auto">
          <a:xfrm>
            <a:off x="3924300" y="2335213"/>
            <a:ext cx="384810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7158" name="Group 5">
            <a:extLst>
              <a:ext uri="{FF2B5EF4-FFF2-40B4-BE49-F238E27FC236}">
                <a16:creationId xmlns:a16="http://schemas.microsoft.com/office/drawing/2014/main" id="{23BB88ED-6920-41D7-BC9D-FD632093B08C}"/>
              </a:ext>
            </a:extLst>
          </p:cNvPr>
          <p:cNvGrpSpPr>
            <a:grpSpLocks/>
          </p:cNvGrpSpPr>
          <p:nvPr/>
        </p:nvGrpSpPr>
        <p:grpSpPr bwMode="auto">
          <a:xfrm>
            <a:off x="6084888" y="3551238"/>
            <a:ext cx="1752600" cy="552450"/>
            <a:chOff x="3840" y="2676"/>
            <a:chExt cx="1104" cy="348"/>
          </a:xfrm>
        </p:grpSpPr>
        <p:sp>
          <p:nvSpPr>
            <p:cNvPr id="177193" name="Line 6">
              <a:extLst>
                <a:ext uri="{FF2B5EF4-FFF2-40B4-BE49-F238E27FC236}">
                  <a16:creationId xmlns:a16="http://schemas.microsoft.com/office/drawing/2014/main" id="{DF996792-AB64-4040-8139-5F7D283E21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2" y="3000"/>
              <a:ext cx="972" cy="2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7194" name="Line 7">
              <a:extLst>
                <a:ext uri="{FF2B5EF4-FFF2-40B4-BE49-F238E27FC236}">
                  <a16:creationId xmlns:a16="http://schemas.microsoft.com/office/drawing/2014/main" id="{4E0D8570-1398-440F-881F-5CC117F6DB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58" y="2676"/>
              <a:ext cx="0" cy="336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7195" name="Line 8">
              <a:extLst>
                <a:ext uri="{FF2B5EF4-FFF2-40B4-BE49-F238E27FC236}">
                  <a16:creationId xmlns:a16="http://schemas.microsoft.com/office/drawing/2014/main" id="{3908388D-7D4E-4AED-A59D-01A9795061A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891" y="2955"/>
              <a:ext cx="0" cy="102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7159" name="Freeform 9">
            <a:extLst>
              <a:ext uri="{FF2B5EF4-FFF2-40B4-BE49-F238E27FC236}">
                <a16:creationId xmlns:a16="http://schemas.microsoft.com/office/drawing/2014/main" id="{468575FD-3F7F-4C9B-88BE-15635432019C}"/>
              </a:ext>
            </a:extLst>
          </p:cNvPr>
          <p:cNvSpPr>
            <a:spLocks/>
          </p:cNvSpPr>
          <p:nvPr/>
        </p:nvSpPr>
        <p:spPr bwMode="auto">
          <a:xfrm>
            <a:off x="7543800" y="3341688"/>
            <a:ext cx="533400" cy="1914525"/>
          </a:xfrm>
          <a:custGeom>
            <a:avLst/>
            <a:gdLst>
              <a:gd name="T0" fmla="*/ 2147483646 w 336"/>
              <a:gd name="T1" fmla="*/ 0 h 1200"/>
              <a:gd name="T2" fmla="*/ 2147483646 w 336"/>
              <a:gd name="T3" fmla="*/ 0 h 1200"/>
              <a:gd name="T4" fmla="*/ 2147483646 w 336"/>
              <a:gd name="T5" fmla="*/ 2147483646 h 1200"/>
              <a:gd name="T6" fmla="*/ 0 w 336"/>
              <a:gd name="T7" fmla="*/ 2147483646 h 1200"/>
              <a:gd name="T8" fmla="*/ 0 60000 65536"/>
              <a:gd name="T9" fmla="*/ 0 60000 65536"/>
              <a:gd name="T10" fmla="*/ 0 60000 65536"/>
              <a:gd name="T11" fmla="*/ 0 60000 65536"/>
              <a:gd name="T12" fmla="*/ 0 w 336"/>
              <a:gd name="T13" fmla="*/ 0 h 1200"/>
              <a:gd name="T14" fmla="*/ 336 w 336"/>
              <a:gd name="T15" fmla="*/ 1200 h 1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" h="1200">
                <a:moveTo>
                  <a:pt x="96" y="0"/>
                </a:moveTo>
                <a:lnTo>
                  <a:pt x="336" y="0"/>
                </a:lnTo>
                <a:lnTo>
                  <a:pt x="336" y="1200"/>
                </a:lnTo>
                <a:lnTo>
                  <a:pt x="0" y="120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7160" name="Text Box 10">
            <a:extLst>
              <a:ext uri="{FF2B5EF4-FFF2-40B4-BE49-F238E27FC236}">
                <a16:creationId xmlns:a16="http://schemas.microsoft.com/office/drawing/2014/main" id="{FEB0507B-4DFE-4078-8667-8E8183456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7763" y="4110038"/>
            <a:ext cx="288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CC99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177161" name="Rectangle 11">
            <a:extLst>
              <a:ext uri="{FF2B5EF4-FFF2-40B4-BE49-F238E27FC236}">
                <a16:creationId xmlns:a16="http://schemas.microsoft.com/office/drawing/2014/main" id="{276C8CBD-F992-4525-9753-71E7C94F1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2938463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7162" name="Line 12">
            <a:extLst>
              <a:ext uri="{FF2B5EF4-FFF2-40B4-BE49-F238E27FC236}">
                <a16:creationId xmlns:a16="http://schemas.microsoft.com/office/drawing/2014/main" id="{1A1C99E3-3E79-4F49-86DB-9810383BC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7423150" y="2994025"/>
            <a:ext cx="3683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DCC831B-B7D7-4C38-92A3-4E4C0144A0B6}"/>
              </a:ext>
            </a:extLst>
          </p:cNvPr>
          <p:cNvGrpSpPr>
            <a:grpSpLocks/>
          </p:cNvGrpSpPr>
          <p:nvPr/>
        </p:nvGrpSpPr>
        <p:grpSpPr bwMode="auto">
          <a:xfrm>
            <a:off x="3221038" y="2971800"/>
            <a:ext cx="3865562" cy="1670050"/>
            <a:chOff x="2029" y="2304"/>
            <a:chExt cx="2435" cy="1052"/>
          </a:xfrm>
        </p:grpSpPr>
        <p:grpSp>
          <p:nvGrpSpPr>
            <p:cNvPr id="177177" name="Group 15">
              <a:extLst>
                <a:ext uri="{FF2B5EF4-FFF2-40B4-BE49-F238E27FC236}">
                  <a16:creationId xmlns:a16="http://schemas.microsoft.com/office/drawing/2014/main" id="{4DDDB7A7-CDA8-47F0-8D07-7AD7DA5D3B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44" y="2496"/>
              <a:ext cx="720" cy="860"/>
              <a:chOff x="3744" y="2496"/>
              <a:chExt cx="720" cy="860"/>
            </a:xfrm>
          </p:grpSpPr>
          <p:grpSp>
            <p:nvGrpSpPr>
              <p:cNvPr id="177184" name="Group 16">
                <a:extLst>
                  <a:ext uri="{FF2B5EF4-FFF2-40B4-BE49-F238E27FC236}">
                    <a16:creationId xmlns:a16="http://schemas.microsoft.com/office/drawing/2014/main" id="{B75C867E-652B-4606-B710-70E3DFB2ED7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496"/>
                <a:ext cx="720" cy="816"/>
                <a:chOff x="3744" y="2496"/>
                <a:chExt cx="720" cy="816"/>
              </a:xfrm>
            </p:grpSpPr>
            <p:sp>
              <p:nvSpPr>
                <p:cNvPr id="177186" name="Freeform 17">
                  <a:extLst>
                    <a:ext uri="{FF2B5EF4-FFF2-40B4-BE49-F238E27FC236}">
                      <a16:creationId xmlns:a16="http://schemas.microsoft.com/office/drawing/2014/main" id="{B11EE8F5-1D17-450F-BA30-FF1B744187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4" y="2496"/>
                  <a:ext cx="96" cy="384"/>
                </a:xfrm>
                <a:custGeom>
                  <a:avLst/>
                  <a:gdLst>
                    <a:gd name="T0" fmla="*/ 0 w 290"/>
                    <a:gd name="T1" fmla="*/ 0 h 768"/>
                    <a:gd name="T2" fmla="*/ 0 w 290"/>
                    <a:gd name="T3" fmla="*/ 1 h 768"/>
                    <a:gd name="T4" fmla="*/ 0 w 290"/>
                    <a:gd name="T5" fmla="*/ 1 h 768"/>
                    <a:gd name="T6" fmla="*/ 0 w 290"/>
                    <a:gd name="T7" fmla="*/ 1 h 768"/>
                    <a:gd name="T8" fmla="*/ 0 w 290"/>
                    <a:gd name="T9" fmla="*/ 1 h 768"/>
                    <a:gd name="T10" fmla="*/ 0 w 290"/>
                    <a:gd name="T11" fmla="*/ 1 h 768"/>
                    <a:gd name="T12" fmla="*/ 0 w 290"/>
                    <a:gd name="T13" fmla="*/ 1 h 768"/>
                    <a:gd name="T14" fmla="*/ 0 w 290"/>
                    <a:gd name="T15" fmla="*/ 1 h 768"/>
                    <a:gd name="T16" fmla="*/ 0 w 290"/>
                    <a:gd name="T17" fmla="*/ 1 h 768"/>
                    <a:gd name="T18" fmla="*/ 0 w 290"/>
                    <a:gd name="T19" fmla="*/ 1 h 768"/>
                    <a:gd name="T20" fmla="*/ 0 w 290"/>
                    <a:gd name="T21" fmla="*/ 1 h 768"/>
                    <a:gd name="T22" fmla="*/ 0 w 290"/>
                    <a:gd name="T23" fmla="*/ 1 h 768"/>
                    <a:gd name="T24" fmla="*/ 0 w 290"/>
                    <a:gd name="T25" fmla="*/ 1 h 768"/>
                    <a:gd name="T26" fmla="*/ 0 w 290"/>
                    <a:gd name="T27" fmla="*/ 1 h 768"/>
                    <a:gd name="T28" fmla="*/ 0 w 290"/>
                    <a:gd name="T29" fmla="*/ 1 h 768"/>
                    <a:gd name="T30" fmla="*/ 0 w 290"/>
                    <a:gd name="T31" fmla="*/ 1 h 768"/>
                    <a:gd name="T32" fmla="*/ 0 w 290"/>
                    <a:gd name="T33" fmla="*/ 0 h 76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90"/>
                    <a:gd name="T52" fmla="*/ 0 h 768"/>
                    <a:gd name="T53" fmla="*/ 290 w 290"/>
                    <a:gd name="T54" fmla="*/ 768 h 76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90" h="768">
                      <a:moveTo>
                        <a:pt x="2" y="0"/>
                      </a:moveTo>
                      <a:lnTo>
                        <a:pt x="80" y="54"/>
                      </a:lnTo>
                      <a:lnTo>
                        <a:pt x="152" y="102"/>
                      </a:lnTo>
                      <a:lnTo>
                        <a:pt x="214" y="144"/>
                      </a:lnTo>
                      <a:lnTo>
                        <a:pt x="290" y="192"/>
                      </a:lnTo>
                      <a:lnTo>
                        <a:pt x="288" y="386"/>
                      </a:lnTo>
                      <a:lnTo>
                        <a:pt x="290" y="576"/>
                      </a:lnTo>
                      <a:lnTo>
                        <a:pt x="216" y="628"/>
                      </a:lnTo>
                      <a:lnTo>
                        <a:pt x="150" y="670"/>
                      </a:lnTo>
                      <a:lnTo>
                        <a:pt x="86" y="714"/>
                      </a:lnTo>
                      <a:lnTo>
                        <a:pt x="2" y="768"/>
                      </a:lnTo>
                      <a:lnTo>
                        <a:pt x="2" y="574"/>
                      </a:lnTo>
                      <a:lnTo>
                        <a:pt x="0" y="478"/>
                      </a:lnTo>
                      <a:lnTo>
                        <a:pt x="2" y="384"/>
                      </a:lnTo>
                      <a:lnTo>
                        <a:pt x="0" y="288"/>
                      </a:lnTo>
                      <a:lnTo>
                        <a:pt x="0" y="19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77187" name="Freeform 18">
                  <a:extLst>
                    <a:ext uri="{FF2B5EF4-FFF2-40B4-BE49-F238E27FC236}">
                      <a16:creationId xmlns:a16="http://schemas.microsoft.com/office/drawing/2014/main" id="{6197E0D1-7C71-4598-A1C2-80AF881061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6" y="2688"/>
                  <a:ext cx="96" cy="624"/>
                </a:xfrm>
                <a:custGeom>
                  <a:avLst/>
                  <a:gdLst>
                    <a:gd name="T0" fmla="*/ 0 w 96"/>
                    <a:gd name="T1" fmla="*/ 624 h 624"/>
                    <a:gd name="T2" fmla="*/ 96 w 96"/>
                    <a:gd name="T3" fmla="*/ 624 h 624"/>
                    <a:gd name="T4" fmla="*/ 96 w 96"/>
                    <a:gd name="T5" fmla="*/ 0 h 624"/>
                    <a:gd name="T6" fmla="*/ 0 60000 65536"/>
                    <a:gd name="T7" fmla="*/ 0 60000 65536"/>
                    <a:gd name="T8" fmla="*/ 0 60000 65536"/>
                    <a:gd name="T9" fmla="*/ 0 w 96"/>
                    <a:gd name="T10" fmla="*/ 0 h 624"/>
                    <a:gd name="T11" fmla="*/ 96 w 96"/>
                    <a:gd name="T12" fmla="*/ 624 h 62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6" h="624">
                      <a:moveTo>
                        <a:pt x="0" y="624"/>
                      </a:moveTo>
                      <a:lnTo>
                        <a:pt x="96" y="624"/>
                      </a:lnTo>
                      <a:lnTo>
                        <a:pt x="96" y="0"/>
                      </a:lnTo>
                    </a:path>
                  </a:pathLst>
                </a:custGeom>
                <a:noFill/>
                <a:ln w="762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7188" name="Line 19">
                  <a:extLst>
                    <a:ext uri="{FF2B5EF4-FFF2-40B4-BE49-F238E27FC236}">
                      <a16:creationId xmlns:a16="http://schemas.microsoft.com/office/drawing/2014/main" id="{1D1D9158-6164-4E4A-A5DC-44D29A3B94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744" y="2688"/>
                  <a:ext cx="240" cy="0"/>
                </a:xfrm>
                <a:prstGeom prst="line">
                  <a:avLst/>
                </a:prstGeom>
                <a:noFill/>
                <a:ln w="762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7189" name="Freeform 20">
                  <a:extLst>
                    <a:ext uri="{FF2B5EF4-FFF2-40B4-BE49-F238E27FC236}">
                      <a16:creationId xmlns:a16="http://schemas.microsoft.com/office/drawing/2014/main" id="{36EFB1E3-2B0D-4CE6-BA97-E1AB912783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0" y="2784"/>
                  <a:ext cx="144" cy="528"/>
                </a:xfrm>
                <a:custGeom>
                  <a:avLst/>
                  <a:gdLst>
                    <a:gd name="T0" fmla="*/ 0 w 144"/>
                    <a:gd name="T1" fmla="*/ 528 h 528"/>
                    <a:gd name="T2" fmla="*/ 48 w 144"/>
                    <a:gd name="T3" fmla="*/ 528 h 528"/>
                    <a:gd name="T4" fmla="*/ 48 w 144"/>
                    <a:gd name="T5" fmla="*/ 0 h 528"/>
                    <a:gd name="T6" fmla="*/ 144 w 144"/>
                    <a:gd name="T7" fmla="*/ 0 h 5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4"/>
                    <a:gd name="T13" fmla="*/ 0 h 528"/>
                    <a:gd name="T14" fmla="*/ 144 w 144"/>
                    <a:gd name="T15" fmla="*/ 528 h 5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4" h="528">
                      <a:moveTo>
                        <a:pt x="0" y="528"/>
                      </a:moveTo>
                      <a:lnTo>
                        <a:pt x="48" y="528"/>
                      </a:lnTo>
                      <a:lnTo>
                        <a:pt x="48" y="0"/>
                      </a:lnTo>
                      <a:lnTo>
                        <a:pt x="144" y="0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7190" name="Line 21">
                  <a:extLst>
                    <a:ext uri="{FF2B5EF4-FFF2-40B4-BE49-F238E27FC236}">
                      <a16:creationId xmlns:a16="http://schemas.microsoft.com/office/drawing/2014/main" id="{8FAFAEB9-D1A4-4E37-8C8F-6D7E16CDFE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744" y="2592"/>
                  <a:ext cx="24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7191" name="Line 22">
                  <a:extLst>
                    <a:ext uri="{FF2B5EF4-FFF2-40B4-BE49-F238E27FC236}">
                      <a16:creationId xmlns:a16="http://schemas.microsoft.com/office/drawing/2014/main" id="{C1F40450-5428-4D61-93AC-EA6D661E5E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32" y="2832"/>
                  <a:ext cx="0" cy="288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7192" name="Text Box 23">
                  <a:extLst>
                    <a:ext uri="{FF2B5EF4-FFF2-40B4-BE49-F238E27FC236}">
                      <a16:creationId xmlns:a16="http://schemas.microsoft.com/office/drawing/2014/main" id="{9013C5A9-3688-4898-BFB9-F3CA1001E41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72" y="2979"/>
                  <a:ext cx="392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anose="05000000000000000000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2"/>
                    </a:buClr>
                    <a:buSzPct val="60000"/>
                    <a:buFont typeface="Wingdings" panose="05000000000000000000" pitchFamily="2" charset="2"/>
                    <a:buChar char="q"/>
                    <a:defRPr sz="22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anose="05000000000000000000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anose="05000000000000000000" pitchFamily="2" charset="2"/>
                    <a:buChar char="q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75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anose="05000000000000000000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US" altLang="en-US" sz="1200">
                      <a:solidFill>
                        <a:srgbClr val="FF9900"/>
                      </a:solidFill>
                      <a:latin typeface="Calibri" panose="020F0502020204030204" pitchFamily="34" charset="0"/>
                    </a:rPr>
                    <a:t>ALUSrc</a:t>
                  </a:r>
                </a:p>
              </p:txBody>
            </p:sp>
          </p:grpSp>
          <p:sp>
            <p:nvSpPr>
              <p:cNvPr id="177185" name="Text Box 24">
                <a:extLst>
                  <a:ext uri="{FF2B5EF4-FFF2-40B4-BE49-F238E27FC236}">
                    <a16:creationId xmlns:a16="http://schemas.microsoft.com/office/drawing/2014/main" id="{3F2061C9-06FA-4B46-9138-EF934F0CAA4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1" y="3123"/>
                <a:ext cx="506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CC9900"/>
                    </a:solidFill>
                    <a:latin typeface="Calibri" panose="020F0502020204030204" pitchFamily="34" charset="0"/>
                  </a:rPr>
                  <a:t>isItype</a:t>
                </a:r>
              </a:p>
            </p:txBody>
          </p:sp>
        </p:grpSp>
        <p:grpSp>
          <p:nvGrpSpPr>
            <p:cNvPr id="177178" name="Group 25">
              <a:extLst>
                <a:ext uri="{FF2B5EF4-FFF2-40B4-BE49-F238E27FC236}">
                  <a16:creationId xmlns:a16="http://schemas.microsoft.com/office/drawing/2014/main" id="{6894C34C-CFB4-44CA-81E6-E61786FCD1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29" y="2304"/>
              <a:ext cx="694" cy="812"/>
              <a:chOff x="2029" y="2304"/>
              <a:chExt cx="694" cy="812"/>
            </a:xfrm>
          </p:grpSpPr>
          <p:sp>
            <p:nvSpPr>
              <p:cNvPr id="177179" name="Freeform 26">
                <a:extLst>
                  <a:ext uri="{FF2B5EF4-FFF2-40B4-BE49-F238E27FC236}">
                    <a16:creationId xmlns:a16="http://schemas.microsoft.com/office/drawing/2014/main" id="{98F45DA1-5392-4CE9-8ACE-C2BFA13B8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352"/>
                <a:ext cx="83" cy="336"/>
              </a:xfrm>
              <a:custGeom>
                <a:avLst/>
                <a:gdLst>
                  <a:gd name="T0" fmla="*/ 0 w 290"/>
                  <a:gd name="T1" fmla="*/ 0 h 768"/>
                  <a:gd name="T2" fmla="*/ 0 w 290"/>
                  <a:gd name="T3" fmla="*/ 0 h 768"/>
                  <a:gd name="T4" fmla="*/ 0 w 290"/>
                  <a:gd name="T5" fmla="*/ 0 h 768"/>
                  <a:gd name="T6" fmla="*/ 0 w 290"/>
                  <a:gd name="T7" fmla="*/ 0 h 768"/>
                  <a:gd name="T8" fmla="*/ 0 w 290"/>
                  <a:gd name="T9" fmla="*/ 0 h 768"/>
                  <a:gd name="T10" fmla="*/ 0 w 290"/>
                  <a:gd name="T11" fmla="*/ 0 h 768"/>
                  <a:gd name="T12" fmla="*/ 0 w 290"/>
                  <a:gd name="T13" fmla="*/ 0 h 768"/>
                  <a:gd name="T14" fmla="*/ 0 w 290"/>
                  <a:gd name="T15" fmla="*/ 0 h 768"/>
                  <a:gd name="T16" fmla="*/ 0 w 290"/>
                  <a:gd name="T17" fmla="*/ 0 h 768"/>
                  <a:gd name="T18" fmla="*/ 0 w 290"/>
                  <a:gd name="T19" fmla="*/ 0 h 768"/>
                  <a:gd name="T20" fmla="*/ 0 w 290"/>
                  <a:gd name="T21" fmla="*/ 0 h 768"/>
                  <a:gd name="T22" fmla="*/ 0 w 290"/>
                  <a:gd name="T23" fmla="*/ 0 h 768"/>
                  <a:gd name="T24" fmla="*/ 0 w 290"/>
                  <a:gd name="T25" fmla="*/ 0 h 768"/>
                  <a:gd name="T26" fmla="*/ 0 w 290"/>
                  <a:gd name="T27" fmla="*/ 0 h 768"/>
                  <a:gd name="T28" fmla="*/ 0 w 290"/>
                  <a:gd name="T29" fmla="*/ 0 h 768"/>
                  <a:gd name="T30" fmla="*/ 0 w 290"/>
                  <a:gd name="T31" fmla="*/ 0 h 768"/>
                  <a:gd name="T32" fmla="*/ 0 w 290"/>
                  <a:gd name="T33" fmla="*/ 0 h 7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90"/>
                  <a:gd name="T52" fmla="*/ 0 h 768"/>
                  <a:gd name="T53" fmla="*/ 290 w 290"/>
                  <a:gd name="T54" fmla="*/ 768 h 7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90" h="768">
                    <a:moveTo>
                      <a:pt x="2" y="0"/>
                    </a:moveTo>
                    <a:lnTo>
                      <a:pt x="80" y="54"/>
                    </a:lnTo>
                    <a:lnTo>
                      <a:pt x="152" y="102"/>
                    </a:lnTo>
                    <a:lnTo>
                      <a:pt x="214" y="144"/>
                    </a:lnTo>
                    <a:lnTo>
                      <a:pt x="290" y="192"/>
                    </a:lnTo>
                    <a:lnTo>
                      <a:pt x="288" y="386"/>
                    </a:lnTo>
                    <a:lnTo>
                      <a:pt x="290" y="576"/>
                    </a:lnTo>
                    <a:lnTo>
                      <a:pt x="216" y="628"/>
                    </a:lnTo>
                    <a:lnTo>
                      <a:pt x="150" y="670"/>
                    </a:lnTo>
                    <a:lnTo>
                      <a:pt x="86" y="714"/>
                    </a:lnTo>
                    <a:lnTo>
                      <a:pt x="2" y="768"/>
                    </a:lnTo>
                    <a:lnTo>
                      <a:pt x="2" y="574"/>
                    </a:lnTo>
                    <a:lnTo>
                      <a:pt x="0" y="478"/>
                    </a:lnTo>
                    <a:lnTo>
                      <a:pt x="2" y="384"/>
                    </a:lnTo>
                    <a:lnTo>
                      <a:pt x="0" y="288"/>
                    </a:lnTo>
                    <a:lnTo>
                      <a:pt x="0" y="19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180" name="Freeform 27">
                <a:extLst>
                  <a:ext uri="{FF2B5EF4-FFF2-40B4-BE49-F238E27FC236}">
                    <a16:creationId xmlns:a16="http://schemas.microsoft.com/office/drawing/2014/main" id="{E3F33556-F9A0-4628-8957-25AD93DEC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2304"/>
                <a:ext cx="48" cy="144"/>
              </a:xfrm>
              <a:custGeom>
                <a:avLst/>
                <a:gdLst>
                  <a:gd name="T0" fmla="*/ 0 w 48"/>
                  <a:gd name="T1" fmla="*/ 0 h 144"/>
                  <a:gd name="T2" fmla="*/ 0 w 48"/>
                  <a:gd name="T3" fmla="*/ 144 h 144"/>
                  <a:gd name="T4" fmla="*/ 48 w 48"/>
                  <a:gd name="T5" fmla="*/ 144 h 144"/>
                  <a:gd name="T6" fmla="*/ 0 60000 65536"/>
                  <a:gd name="T7" fmla="*/ 0 60000 65536"/>
                  <a:gd name="T8" fmla="*/ 0 60000 65536"/>
                  <a:gd name="T9" fmla="*/ 0 w 48"/>
                  <a:gd name="T10" fmla="*/ 0 h 144"/>
                  <a:gd name="T11" fmla="*/ 48 w 48"/>
                  <a:gd name="T12" fmla="*/ 144 h 1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" h="144">
                    <a:moveTo>
                      <a:pt x="0" y="0"/>
                    </a:moveTo>
                    <a:lnTo>
                      <a:pt x="0" y="144"/>
                    </a:lnTo>
                    <a:lnTo>
                      <a:pt x="48" y="144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7181" name="Text Box 28">
                <a:extLst>
                  <a:ext uri="{FF2B5EF4-FFF2-40B4-BE49-F238E27FC236}">
                    <a16:creationId xmlns:a16="http://schemas.microsoft.com/office/drawing/2014/main" id="{1231040E-2590-4958-84D1-0D0607511D5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84" y="2758"/>
                <a:ext cx="439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RegDest</a:t>
                </a:r>
              </a:p>
            </p:txBody>
          </p:sp>
          <p:sp>
            <p:nvSpPr>
              <p:cNvPr id="177182" name="Freeform 29">
                <a:extLst>
                  <a:ext uri="{FF2B5EF4-FFF2-40B4-BE49-F238E27FC236}">
                    <a16:creationId xmlns:a16="http://schemas.microsoft.com/office/drawing/2014/main" id="{32EF3975-A782-450C-878B-003DA8169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" y="2640"/>
                <a:ext cx="288" cy="288"/>
              </a:xfrm>
              <a:custGeom>
                <a:avLst/>
                <a:gdLst>
                  <a:gd name="T0" fmla="*/ 288 w 288"/>
                  <a:gd name="T1" fmla="*/ 0 h 288"/>
                  <a:gd name="T2" fmla="*/ 288 w 288"/>
                  <a:gd name="T3" fmla="*/ 96 h 288"/>
                  <a:gd name="T4" fmla="*/ 0 w 288"/>
                  <a:gd name="T5" fmla="*/ 288 h 288"/>
                  <a:gd name="T6" fmla="*/ 0 60000 65536"/>
                  <a:gd name="T7" fmla="*/ 0 60000 65536"/>
                  <a:gd name="T8" fmla="*/ 0 60000 65536"/>
                  <a:gd name="T9" fmla="*/ 0 w 288"/>
                  <a:gd name="T10" fmla="*/ 0 h 288"/>
                  <a:gd name="T11" fmla="*/ 288 w 288"/>
                  <a:gd name="T12" fmla="*/ 288 h 2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8" h="288">
                    <a:moveTo>
                      <a:pt x="288" y="0"/>
                    </a:moveTo>
                    <a:lnTo>
                      <a:pt x="288" y="96"/>
                    </a:lnTo>
                    <a:lnTo>
                      <a:pt x="0" y="288"/>
                    </a:lnTo>
                  </a:path>
                </a:pathLst>
              </a:custGeom>
              <a:noFill/>
              <a:ln w="28575">
                <a:solidFill>
                  <a:srgbClr val="FF99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7183" name="Rectangle 30">
                <a:extLst>
                  <a:ext uri="{FF2B5EF4-FFF2-40B4-BE49-F238E27FC236}">
                    <a16:creationId xmlns:a16="http://schemas.microsoft.com/office/drawing/2014/main" id="{E7AAF86E-95C8-42A7-A259-9A93D5A4BD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9" y="2883"/>
                <a:ext cx="506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CC9900"/>
                    </a:solidFill>
                    <a:latin typeface="Calibri" panose="020F0502020204030204" pitchFamily="34" charset="0"/>
                  </a:rPr>
                  <a:t>isItype</a:t>
                </a:r>
              </a:p>
            </p:txBody>
          </p:sp>
        </p:grpSp>
      </p:grpSp>
      <p:sp>
        <p:nvSpPr>
          <p:cNvPr id="177164" name="Rectangle 31">
            <a:extLst>
              <a:ext uri="{FF2B5EF4-FFF2-40B4-BE49-F238E27FC236}">
                <a16:creationId xmlns:a16="http://schemas.microsoft.com/office/drawing/2014/main" id="{3B75CF73-BF27-457A-9A35-987B1B86CD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9975" y="3270250"/>
            <a:ext cx="41433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3B812F"/>
                </a:solidFill>
                <a:latin typeface="Calibri" panose="020F0502020204030204" pitchFamily="34" charset="0"/>
              </a:rPr>
              <a:t>15:11</a:t>
            </a:r>
          </a:p>
        </p:txBody>
      </p:sp>
      <p:sp>
        <p:nvSpPr>
          <p:cNvPr id="177165" name="Rectangle 32">
            <a:extLst>
              <a:ext uri="{FF2B5EF4-FFF2-40B4-BE49-F238E27FC236}">
                <a16:creationId xmlns:a16="http://schemas.microsoft.com/office/drawing/2014/main" id="{8F72D01A-B19C-487C-9F54-007C416BCB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8388" y="2879725"/>
            <a:ext cx="4175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3B812F"/>
                </a:solidFill>
                <a:latin typeface="Calibri" panose="020F0502020204030204" pitchFamily="34" charset="0"/>
              </a:rPr>
              <a:t>20:16</a:t>
            </a:r>
          </a:p>
        </p:txBody>
      </p:sp>
      <p:sp>
        <p:nvSpPr>
          <p:cNvPr id="177166" name="Rectangle 33">
            <a:extLst>
              <a:ext uri="{FF2B5EF4-FFF2-40B4-BE49-F238E27FC236}">
                <a16:creationId xmlns:a16="http://schemas.microsoft.com/office/drawing/2014/main" id="{2839F34F-5930-4C10-81DA-36EFBAA10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8388" y="2486025"/>
            <a:ext cx="4175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3B812F"/>
                </a:solidFill>
                <a:latin typeface="Calibri" panose="020F0502020204030204" pitchFamily="34" charset="0"/>
              </a:rPr>
              <a:t>25:21</a:t>
            </a:r>
          </a:p>
        </p:txBody>
      </p:sp>
      <p:sp>
        <p:nvSpPr>
          <p:cNvPr id="177167" name="Rectangle 13">
            <a:extLst>
              <a:ext uri="{FF2B5EF4-FFF2-40B4-BE49-F238E27FC236}">
                <a16:creationId xmlns:a16="http://schemas.microsoft.com/office/drawing/2014/main" id="{98A6B1B3-826A-496E-8D9D-FA96775245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" y="6640513"/>
            <a:ext cx="41560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77168" name="Rectangle 3">
            <a:extLst>
              <a:ext uri="{FF2B5EF4-FFF2-40B4-BE49-F238E27FC236}">
                <a16:creationId xmlns:a16="http://schemas.microsoft.com/office/drawing/2014/main" id="{02428844-B581-4709-A02B-C1356D872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59450"/>
            <a:ext cx="5562600" cy="94615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if MEM[PC] == ADDI rt rs immediate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GPR[rt] </a:t>
            </a: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 </a:t>
            </a: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GPR[rs] + sign-extend (immediate) </a:t>
            </a: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  <a:sym typeface="Symbol" panose="05050102010706020507" pitchFamily="18" charset="2"/>
            </a:endParaRP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PC  PC + 4</a:t>
            </a:r>
            <a:endParaRPr lang="en-US" altLang="en-US" sz="1600">
              <a:solidFill>
                <a:srgbClr val="000000"/>
              </a:solidFill>
              <a:latin typeface="Calibri" panose="020F0502020204030204" pitchFamily="34" charset="0"/>
              <a:sym typeface="Symbol" panose="05050102010706020507" pitchFamily="18" charset="2"/>
            </a:endParaRPr>
          </a:p>
        </p:txBody>
      </p:sp>
      <p:sp>
        <p:nvSpPr>
          <p:cNvPr id="177169" name="AutoShape 4">
            <a:extLst>
              <a:ext uri="{FF2B5EF4-FFF2-40B4-BE49-F238E27FC236}">
                <a16:creationId xmlns:a16="http://schemas.microsoft.com/office/drawing/2014/main" id="{EFAE768D-CB58-4484-8382-942985DC20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6080125"/>
            <a:ext cx="762000" cy="457200"/>
          </a:xfrm>
          <a:prstGeom prst="right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7170" name="Text Box 5">
            <a:extLst>
              <a:ext uri="{FF2B5EF4-FFF2-40B4-BE49-F238E27FC236}">
                <a16:creationId xmlns:a16="http://schemas.microsoft.com/office/drawing/2014/main" id="{E091E02B-6716-4004-BE3A-C86FE1920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1738" y="5873750"/>
            <a:ext cx="2397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Combinational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state update logic</a:t>
            </a:r>
          </a:p>
        </p:txBody>
      </p:sp>
      <p:grpSp>
        <p:nvGrpSpPr>
          <p:cNvPr id="177171" name="Group 7">
            <a:extLst>
              <a:ext uri="{FF2B5EF4-FFF2-40B4-BE49-F238E27FC236}">
                <a16:creationId xmlns:a16="http://schemas.microsoft.com/office/drawing/2014/main" id="{2BE31FA9-364D-4EF4-9BD0-B1C57997B59F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5546725"/>
            <a:ext cx="3352800" cy="304800"/>
            <a:chOff x="1392" y="2976"/>
            <a:chExt cx="3072" cy="240"/>
          </a:xfrm>
        </p:grpSpPr>
        <p:sp>
          <p:nvSpPr>
            <p:cNvPr id="177172" name="Rectangle 8">
              <a:extLst>
                <a:ext uri="{FF2B5EF4-FFF2-40B4-BE49-F238E27FC236}">
                  <a16:creationId xmlns:a16="http://schemas.microsoft.com/office/drawing/2014/main" id="{DE0E643A-8962-4D42-B834-DA4E80785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IF</a:t>
              </a:r>
            </a:p>
          </p:txBody>
        </p:sp>
        <p:sp>
          <p:nvSpPr>
            <p:cNvPr id="177173" name="Rectangle 9">
              <a:extLst>
                <a:ext uri="{FF2B5EF4-FFF2-40B4-BE49-F238E27FC236}">
                  <a16:creationId xmlns:a16="http://schemas.microsoft.com/office/drawing/2014/main" id="{C08016E2-DD9F-4782-94C6-8C4EE36B70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ID</a:t>
              </a:r>
            </a:p>
          </p:txBody>
        </p:sp>
        <p:sp>
          <p:nvSpPr>
            <p:cNvPr id="177174" name="Rectangle 10">
              <a:extLst>
                <a:ext uri="{FF2B5EF4-FFF2-40B4-BE49-F238E27FC236}">
                  <a16:creationId xmlns:a16="http://schemas.microsoft.com/office/drawing/2014/main" id="{9256BB3F-D061-46AA-9E5E-1F5EAA9107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EX</a:t>
              </a:r>
            </a:p>
          </p:txBody>
        </p:sp>
        <p:sp>
          <p:nvSpPr>
            <p:cNvPr id="177175" name="Rectangle 11">
              <a:extLst>
                <a:ext uri="{FF2B5EF4-FFF2-40B4-BE49-F238E27FC236}">
                  <a16:creationId xmlns:a16="http://schemas.microsoft.com/office/drawing/2014/main" id="{C7B3B18F-A6AE-467F-8964-52295CA05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MEM</a:t>
              </a:r>
            </a:p>
          </p:txBody>
        </p:sp>
        <p:sp>
          <p:nvSpPr>
            <p:cNvPr id="177176" name="Rectangle 12">
              <a:extLst>
                <a:ext uri="{FF2B5EF4-FFF2-40B4-BE49-F238E27FC236}">
                  <a16:creationId xmlns:a16="http://schemas.microsoft.com/office/drawing/2014/main" id="{1D0B63B4-0989-4819-A5A5-1AF83294D0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WB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Content Placeholder 2">
            <a:extLst>
              <a:ext uri="{FF2B5EF4-FFF2-40B4-BE49-F238E27FC236}">
                <a16:creationId xmlns:a16="http://schemas.microsoft.com/office/drawing/2014/main" id="{90BBCE63-B6CE-4398-8FC4-1B1DB5C2350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 assembly and machine code </a:t>
            </a:r>
          </a:p>
        </p:txBody>
      </p:sp>
      <p:sp>
        <p:nvSpPr>
          <p:cNvPr id="178178" name="Title 1">
            <a:extLst>
              <a:ext uri="{FF2B5EF4-FFF2-40B4-BE49-F238E27FC236}">
                <a16:creationId xmlns:a16="http://schemas.microsoft.com/office/drawing/2014/main" id="{C8A13CD4-2851-4E4B-997F-A27D08195D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ADD with one Literal in LC-3</a:t>
            </a:r>
          </a:p>
        </p:txBody>
      </p:sp>
      <p:sp>
        <p:nvSpPr>
          <p:cNvPr id="178179" name="Slide Number Placeholder 3">
            <a:extLst>
              <a:ext uri="{FF2B5EF4-FFF2-40B4-BE49-F238E27FC236}">
                <a16:creationId xmlns:a16="http://schemas.microsoft.com/office/drawing/2014/main" id="{237B9E20-B153-4344-AA28-26861D793E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D094E6F-84B6-4C83-B04F-867A6A4AA3E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E7C48B88-535C-B745-9EC9-BD5A022D66E1}"/>
              </a:ext>
            </a:extLst>
          </p:cNvPr>
          <p:cNvSpPr txBox="1">
            <a:spLocks/>
          </p:cNvSpPr>
          <p:nvPr/>
        </p:nvSpPr>
        <p:spPr bwMode="auto">
          <a:xfrm>
            <a:off x="569913" y="2062163"/>
            <a:ext cx="387032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ADD R1, R4, #-2</a:t>
            </a:r>
          </a:p>
        </p:txBody>
      </p:sp>
      <p:sp>
        <p:nvSpPr>
          <p:cNvPr id="178181" name="Text Placeholder 7">
            <a:extLst>
              <a:ext uri="{FF2B5EF4-FFF2-40B4-BE49-F238E27FC236}">
                <a16:creationId xmlns:a16="http://schemas.microsoft.com/office/drawing/2014/main" id="{073C5503-E0D9-4E76-931D-63DD934E1609}"/>
              </a:ext>
            </a:extLst>
          </p:cNvPr>
          <p:cNvSpPr txBox="1">
            <a:spLocks/>
          </p:cNvSpPr>
          <p:nvPr/>
        </p:nvSpPr>
        <p:spPr bwMode="auto">
          <a:xfrm>
            <a:off x="569913" y="1604963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sp>
        <p:nvSpPr>
          <p:cNvPr id="178182" name="Text Placeholder 7">
            <a:extLst>
              <a:ext uri="{FF2B5EF4-FFF2-40B4-BE49-F238E27FC236}">
                <a16:creationId xmlns:a16="http://schemas.microsoft.com/office/drawing/2014/main" id="{F634286A-2ECA-4F76-9EC6-F9974D659117}"/>
              </a:ext>
            </a:extLst>
          </p:cNvPr>
          <p:cNvSpPr txBox="1">
            <a:spLocks/>
          </p:cNvSpPr>
          <p:nvPr/>
        </p:nvSpPr>
        <p:spPr bwMode="auto">
          <a:xfrm>
            <a:off x="158750" y="2844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Field Values</a:t>
            </a:r>
            <a:endParaRPr lang="de-CH" altLang="en-US" sz="2000"/>
          </a:p>
        </p:txBody>
      </p:sp>
      <p:sp>
        <p:nvSpPr>
          <p:cNvPr id="178183" name="Text Placeholder 7">
            <a:extLst>
              <a:ext uri="{FF2B5EF4-FFF2-40B4-BE49-F238E27FC236}">
                <a16:creationId xmlns:a16="http://schemas.microsoft.com/office/drawing/2014/main" id="{46899D73-B6C9-4893-A1A9-1D0986BB003A}"/>
              </a:ext>
            </a:extLst>
          </p:cNvPr>
          <p:cNvSpPr txBox="1">
            <a:spLocks/>
          </p:cNvSpPr>
          <p:nvPr/>
        </p:nvSpPr>
        <p:spPr bwMode="auto">
          <a:xfrm>
            <a:off x="152400" y="4570413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Machine Code</a:t>
            </a:r>
            <a:endParaRPr lang="de-CH" altLang="en-US" sz="2000"/>
          </a:p>
        </p:txBody>
      </p:sp>
      <p:grpSp>
        <p:nvGrpSpPr>
          <p:cNvPr id="178184" name="Group 32">
            <a:extLst>
              <a:ext uri="{FF2B5EF4-FFF2-40B4-BE49-F238E27FC236}">
                <a16:creationId xmlns:a16="http://schemas.microsoft.com/office/drawing/2014/main" id="{524CD556-E5F7-4457-875D-74224DEF0391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3241675"/>
            <a:ext cx="4578350" cy="795338"/>
            <a:chOff x="838200" y="3319046"/>
            <a:chExt cx="4578600" cy="79575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321E730-F40D-EC47-B85A-C3A5A3D68A7A}"/>
                </a:ext>
              </a:extLst>
            </p:cNvPr>
            <p:cNvSpPr/>
            <p:nvPr/>
          </p:nvSpPr>
          <p:spPr bwMode="auto">
            <a:xfrm>
              <a:off x="838200" y="3657361"/>
              <a:ext cx="1079559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9A93A2-DA51-434E-BF0A-4402C1422FC3}"/>
                </a:ext>
              </a:extLst>
            </p:cNvPr>
            <p:cNvSpPr/>
            <p:nvPr/>
          </p:nvSpPr>
          <p:spPr bwMode="auto">
            <a:xfrm>
              <a:off x="190505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C5AF0846-D23E-9D42-9312-9CFB64EB0B19}"/>
                </a:ext>
              </a:extLst>
            </p:cNvPr>
            <p:cNvSpPr/>
            <p:nvPr/>
          </p:nvSpPr>
          <p:spPr bwMode="auto">
            <a:xfrm>
              <a:off x="281950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4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7408B17-DB0E-4442-B233-2E899BD2BC55}"/>
                </a:ext>
              </a:extLst>
            </p:cNvPr>
            <p:cNvSpPr/>
            <p:nvPr/>
          </p:nvSpPr>
          <p:spPr bwMode="auto">
            <a:xfrm>
              <a:off x="3713320" y="3657361"/>
              <a:ext cx="32863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2283952-A932-3C47-9EC1-8A5004791CEA}"/>
                </a:ext>
              </a:extLst>
            </p:cNvPr>
            <p:cNvSpPr/>
            <p:nvPr/>
          </p:nvSpPr>
          <p:spPr bwMode="auto">
            <a:xfrm>
              <a:off x="4041950" y="3657361"/>
              <a:ext cx="13748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-2</a:t>
              </a:r>
            </a:p>
          </p:txBody>
        </p:sp>
        <p:sp>
          <p:nvSpPr>
            <p:cNvPr id="178217" name="TextBox 46">
              <a:extLst>
                <a:ext uri="{FF2B5EF4-FFF2-40B4-BE49-F238E27FC236}">
                  <a16:creationId xmlns:a16="http://schemas.microsoft.com/office/drawing/2014/main" id="{FE844BE0-9885-49B8-99E8-2F48DF81A8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78218" name="TextBox 47">
              <a:extLst>
                <a:ext uri="{FF2B5EF4-FFF2-40B4-BE49-F238E27FC236}">
                  <a16:creationId xmlns:a16="http://schemas.microsoft.com/office/drawing/2014/main" id="{AED7FF70-5292-4D05-B66D-B652028D7E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78219" name="TextBox 48">
              <a:extLst>
                <a:ext uri="{FF2B5EF4-FFF2-40B4-BE49-F238E27FC236}">
                  <a16:creationId xmlns:a16="http://schemas.microsoft.com/office/drawing/2014/main" id="{A92E5C78-6BF1-46D2-B05C-FC81D43F68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</a:t>
              </a:r>
            </a:p>
          </p:txBody>
        </p:sp>
        <p:sp>
          <p:nvSpPr>
            <p:cNvPr id="178220" name="TextBox 49">
              <a:extLst>
                <a:ext uri="{FF2B5EF4-FFF2-40B4-BE49-F238E27FC236}">
                  <a16:creationId xmlns:a16="http://schemas.microsoft.com/office/drawing/2014/main" id="{0A61ED3D-2B1B-4649-938D-16759A080E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1900" y="3319046"/>
              <a:ext cx="13749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imm5</a:t>
              </a:r>
            </a:p>
          </p:txBody>
        </p:sp>
      </p:grpSp>
      <p:grpSp>
        <p:nvGrpSpPr>
          <p:cNvPr id="178185" name="Group 50">
            <a:extLst>
              <a:ext uri="{FF2B5EF4-FFF2-40B4-BE49-F238E27FC236}">
                <a16:creationId xmlns:a16="http://schemas.microsoft.com/office/drawing/2014/main" id="{A67E550B-8610-46B6-A99B-2E2895657DEF}"/>
              </a:ext>
            </a:extLst>
          </p:cNvPr>
          <p:cNvGrpSpPr>
            <a:grpSpLocks/>
          </p:cNvGrpSpPr>
          <p:nvPr/>
        </p:nvGrpSpPr>
        <p:grpSpPr bwMode="auto">
          <a:xfrm>
            <a:off x="219075" y="4951413"/>
            <a:ext cx="4578350" cy="795337"/>
            <a:chOff x="838200" y="3319046"/>
            <a:chExt cx="4578600" cy="795754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AC664B0-E5CA-9447-8201-0306FAFB8A08}"/>
                </a:ext>
              </a:extLst>
            </p:cNvPr>
            <p:cNvSpPr/>
            <p:nvPr/>
          </p:nvSpPr>
          <p:spPr bwMode="auto">
            <a:xfrm>
              <a:off x="838200" y="3657360"/>
              <a:ext cx="1079559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0 0 0 1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134116E-E16E-3844-9696-5D57D3B4A85F}"/>
                </a:ext>
              </a:extLst>
            </p:cNvPr>
            <p:cNvSpPr/>
            <p:nvPr/>
          </p:nvSpPr>
          <p:spPr bwMode="auto">
            <a:xfrm>
              <a:off x="1905058" y="3657360"/>
              <a:ext cx="91445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0 0 1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D590766-E455-4B48-B09C-7F6F99BC723D}"/>
                </a:ext>
              </a:extLst>
            </p:cNvPr>
            <p:cNvSpPr/>
            <p:nvPr/>
          </p:nvSpPr>
          <p:spPr bwMode="auto">
            <a:xfrm>
              <a:off x="2819508" y="3657360"/>
              <a:ext cx="91445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1 0 0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88796F3-4406-2345-BCFC-2B8AA9B8B35D}"/>
                </a:ext>
              </a:extLst>
            </p:cNvPr>
            <p:cNvSpPr/>
            <p:nvPr/>
          </p:nvSpPr>
          <p:spPr bwMode="auto">
            <a:xfrm>
              <a:off x="3713320" y="3657360"/>
              <a:ext cx="32863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3C923B8-7A6E-8B4E-B2AD-C0C701A8D43A}"/>
                </a:ext>
              </a:extLst>
            </p:cNvPr>
            <p:cNvSpPr/>
            <p:nvPr/>
          </p:nvSpPr>
          <p:spPr bwMode="auto">
            <a:xfrm>
              <a:off x="4041950" y="3657360"/>
              <a:ext cx="137485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1 1 1 1 0</a:t>
              </a:r>
            </a:p>
          </p:txBody>
        </p:sp>
        <p:sp>
          <p:nvSpPr>
            <p:cNvPr id="178208" name="TextBox 56">
              <a:extLst>
                <a:ext uri="{FF2B5EF4-FFF2-40B4-BE49-F238E27FC236}">
                  <a16:creationId xmlns:a16="http://schemas.microsoft.com/office/drawing/2014/main" id="{1B18CC33-C6A3-4D89-8305-884F641597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78209" name="TextBox 57">
              <a:extLst>
                <a:ext uri="{FF2B5EF4-FFF2-40B4-BE49-F238E27FC236}">
                  <a16:creationId xmlns:a16="http://schemas.microsoft.com/office/drawing/2014/main" id="{823112A6-AFC6-4488-AF79-B5D41E38D8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78210" name="TextBox 58">
              <a:extLst>
                <a:ext uri="{FF2B5EF4-FFF2-40B4-BE49-F238E27FC236}">
                  <a16:creationId xmlns:a16="http://schemas.microsoft.com/office/drawing/2014/main" id="{B5F72205-4D54-441C-B9CA-B1B5A11B08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</a:t>
              </a:r>
            </a:p>
          </p:txBody>
        </p:sp>
        <p:sp>
          <p:nvSpPr>
            <p:cNvPr id="178211" name="TextBox 59">
              <a:extLst>
                <a:ext uri="{FF2B5EF4-FFF2-40B4-BE49-F238E27FC236}">
                  <a16:creationId xmlns:a16="http://schemas.microsoft.com/office/drawing/2014/main" id="{095F0C59-B2C2-4C12-816E-36B3883C95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1900" y="3319046"/>
              <a:ext cx="13749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imm5</a:t>
              </a:r>
            </a:p>
          </p:txBody>
        </p:sp>
      </p:grpSp>
      <p:sp>
        <p:nvSpPr>
          <p:cNvPr id="178186" name="TextBox 64">
            <a:extLst>
              <a:ext uri="{FF2B5EF4-FFF2-40B4-BE49-F238E27FC236}">
                <a16:creationId xmlns:a16="http://schemas.microsoft.com/office/drawing/2014/main" id="{47A8364D-52A1-40EF-8504-9AE0738C80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15</a:t>
            </a:r>
          </a:p>
        </p:txBody>
      </p:sp>
      <p:sp>
        <p:nvSpPr>
          <p:cNvPr id="178187" name="TextBox 64">
            <a:extLst>
              <a:ext uri="{FF2B5EF4-FFF2-40B4-BE49-F238E27FC236}">
                <a16:creationId xmlns:a16="http://schemas.microsoft.com/office/drawing/2014/main" id="{EB68F9F8-0B89-4DD2-B066-628DC77DF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075" y="5713413"/>
            <a:ext cx="376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12</a:t>
            </a:r>
          </a:p>
        </p:txBody>
      </p:sp>
      <p:sp>
        <p:nvSpPr>
          <p:cNvPr id="178188" name="TextBox 64">
            <a:extLst>
              <a:ext uri="{FF2B5EF4-FFF2-40B4-BE49-F238E27FC236}">
                <a16:creationId xmlns:a16="http://schemas.microsoft.com/office/drawing/2014/main" id="{68A8B3DF-AD8C-435D-A431-A59FC5FAD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175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11</a:t>
            </a:r>
          </a:p>
        </p:txBody>
      </p:sp>
      <p:sp>
        <p:nvSpPr>
          <p:cNvPr id="178189" name="TextBox 64">
            <a:extLst>
              <a:ext uri="{FF2B5EF4-FFF2-40B4-BE49-F238E27FC236}">
                <a16:creationId xmlns:a16="http://schemas.microsoft.com/office/drawing/2014/main" id="{0B0E99E8-FF30-4221-B2D2-E0EFE0B582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8" y="5713413"/>
            <a:ext cx="3540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9</a:t>
            </a:r>
          </a:p>
        </p:txBody>
      </p:sp>
      <p:sp>
        <p:nvSpPr>
          <p:cNvPr id="178190" name="TextBox 64">
            <a:extLst>
              <a:ext uri="{FF2B5EF4-FFF2-40B4-BE49-F238E27FC236}">
                <a16:creationId xmlns:a16="http://schemas.microsoft.com/office/drawing/2014/main" id="{B0758CB3-A56C-45A4-BC7D-4A68D5CA8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4575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8</a:t>
            </a:r>
          </a:p>
        </p:txBody>
      </p:sp>
      <p:sp>
        <p:nvSpPr>
          <p:cNvPr id="178191" name="TextBox 64">
            <a:extLst>
              <a:ext uri="{FF2B5EF4-FFF2-40B4-BE49-F238E27FC236}">
                <a16:creationId xmlns:a16="http://schemas.microsoft.com/office/drawing/2014/main" id="{20849F21-25E8-433C-9EE8-81C7FC515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0175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6</a:t>
            </a:r>
          </a:p>
        </p:txBody>
      </p:sp>
      <p:sp>
        <p:nvSpPr>
          <p:cNvPr id="178192" name="TextBox 64">
            <a:extLst>
              <a:ext uri="{FF2B5EF4-FFF2-40B4-BE49-F238E27FC236}">
                <a16:creationId xmlns:a16="http://schemas.microsoft.com/office/drawing/2014/main" id="{17822C2D-504F-485C-B04F-DFDFAA57DF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4350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0</a:t>
            </a:r>
          </a:p>
        </p:txBody>
      </p:sp>
      <p:sp>
        <p:nvSpPr>
          <p:cNvPr id="178193" name="TextBox 64">
            <a:extLst>
              <a:ext uri="{FF2B5EF4-FFF2-40B4-BE49-F238E27FC236}">
                <a16:creationId xmlns:a16="http://schemas.microsoft.com/office/drawing/2014/main" id="{D006D6D7-9E6E-4281-81CD-6E1586364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500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5</a:t>
            </a:r>
          </a:p>
        </p:txBody>
      </p:sp>
      <p:sp>
        <p:nvSpPr>
          <p:cNvPr id="178194" name="TextBox 64">
            <a:extLst>
              <a:ext uri="{FF2B5EF4-FFF2-40B4-BE49-F238E27FC236}">
                <a16:creationId xmlns:a16="http://schemas.microsoft.com/office/drawing/2014/main" id="{916AA4DF-A6A3-4EFD-95E4-BC78F62DBD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2825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4</a:t>
            </a:r>
          </a:p>
        </p:txBody>
      </p:sp>
      <p:grpSp>
        <p:nvGrpSpPr>
          <p:cNvPr id="178195" name="Group 3">
            <a:extLst>
              <a:ext uri="{FF2B5EF4-FFF2-40B4-BE49-F238E27FC236}">
                <a16:creationId xmlns:a16="http://schemas.microsoft.com/office/drawing/2014/main" id="{9717001E-F568-4B2B-906D-0E19AD7FB115}"/>
              </a:ext>
            </a:extLst>
          </p:cNvPr>
          <p:cNvGrpSpPr>
            <a:grpSpLocks/>
          </p:cNvGrpSpPr>
          <p:nvPr/>
        </p:nvGrpSpPr>
        <p:grpSpPr bwMode="auto">
          <a:xfrm>
            <a:off x="4686300" y="1608138"/>
            <a:ext cx="4381500" cy="4105275"/>
            <a:chOff x="4686300" y="1381211"/>
            <a:chExt cx="4381500" cy="4105189"/>
          </a:xfrm>
        </p:grpSpPr>
        <p:pic>
          <p:nvPicPr>
            <p:cNvPr id="178196" name="Picture 2">
              <a:extLst>
                <a:ext uri="{FF2B5EF4-FFF2-40B4-BE49-F238E27FC236}">
                  <a16:creationId xmlns:a16="http://schemas.microsoft.com/office/drawing/2014/main" id="{0CFEC557-D0F6-4AEC-A3FB-820451C58C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6300" y="1381211"/>
              <a:ext cx="4381500" cy="4105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8197" name="Text Placeholder 7">
              <a:extLst>
                <a:ext uri="{FF2B5EF4-FFF2-40B4-BE49-F238E27FC236}">
                  <a16:creationId xmlns:a16="http://schemas.microsoft.com/office/drawing/2014/main" id="{D27B72B5-D76D-475F-B341-8B6FAEA99E4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4223" y="1444608"/>
              <a:ext cx="1161247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Register file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78198" name="Text Placeholder 7">
              <a:extLst>
                <a:ext uri="{FF2B5EF4-FFF2-40B4-BE49-F238E27FC236}">
                  <a16:creationId xmlns:a16="http://schemas.microsoft.com/office/drawing/2014/main" id="{5E7E6251-319B-4079-AC1A-8C394B61FDC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61477" y="2579196"/>
              <a:ext cx="652854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SR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78199" name="Text Placeholder 7">
              <a:extLst>
                <a:ext uri="{FF2B5EF4-FFF2-40B4-BE49-F238E27FC236}">
                  <a16:creationId xmlns:a16="http://schemas.microsoft.com/office/drawing/2014/main" id="{13751F56-FED4-474C-B1A8-9B1BFC578A3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61477" y="1899832"/>
              <a:ext cx="652854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DR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78200" name="Text Placeholder 7">
              <a:extLst>
                <a:ext uri="{FF2B5EF4-FFF2-40B4-BE49-F238E27FC236}">
                  <a16:creationId xmlns:a16="http://schemas.microsoft.com/office/drawing/2014/main" id="{7321BE3C-D167-4001-8062-37756A90B03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4223" y="4893588"/>
              <a:ext cx="652854" cy="500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From FSM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78201" name="Text Placeholder 7">
              <a:extLst>
                <a:ext uri="{FF2B5EF4-FFF2-40B4-BE49-F238E27FC236}">
                  <a16:creationId xmlns:a16="http://schemas.microsoft.com/office/drawing/2014/main" id="{0365E64D-CC0C-4F9B-A071-3F8952CDB24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873751" y="2193114"/>
              <a:ext cx="1755649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Instruction register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78202" name="Text Placeholder 7">
              <a:extLst>
                <a:ext uri="{FF2B5EF4-FFF2-40B4-BE49-F238E27FC236}">
                  <a16:creationId xmlns:a16="http://schemas.microsoft.com/office/drawing/2014/main" id="{319A1B4A-4554-458B-8CC9-601D4E863CA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36295" y="2895600"/>
              <a:ext cx="874105" cy="500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Sign-extend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</p:grp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Title 4">
            <a:extLst>
              <a:ext uri="{FF2B5EF4-FFF2-40B4-BE49-F238E27FC236}">
                <a16:creationId xmlns:a16="http://schemas.microsoft.com/office/drawing/2014/main" id="{87004A45-A98A-4BA1-AA0A-CCE221DD512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Datapath for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i="1">
                <a:ea typeface="ＭＳ Ｐゴシック" panose="020B0600070205080204" pitchFamily="34" charset="-128"/>
              </a:rPr>
              <a:t>Data Movement Instructions</a:t>
            </a:r>
          </a:p>
        </p:txBody>
      </p:sp>
      <p:sp>
        <p:nvSpPr>
          <p:cNvPr id="180226" name="Subtitle 5">
            <a:extLst>
              <a:ext uri="{FF2B5EF4-FFF2-40B4-BE49-F238E27FC236}">
                <a16:creationId xmlns:a16="http://schemas.microsoft.com/office/drawing/2014/main" id="{08739420-DCF1-4700-8517-6BA955B29FF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Content Placeholder 2">
            <a:extLst>
              <a:ext uri="{FF2B5EF4-FFF2-40B4-BE49-F238E27FC236}">
                <a16:creationId xmlns:a16="http://schemas.microsoft.com/office/drawing/2014/main" id="{6AB7281C-F66B-4054-8333-8A6395A098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Load 4-byte word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Semantics</a:t>
            </a:r>
          </a:p>
        </p:txBody>
      </p:sp>
      <p:sp>
        <p:nvSpPr>
          <p:cNvPr id="181250" name="Title 1">
            <a:extLst>
              <a:ext uri="{FF2B5EF4-FFF2-40B4-BE49-F238E27FC236}">
                <a16:creationId xmlns:a16="http://schemas.microsoft.com/office/drawing/2014/main" id="{7FB6BCED-E391-4968-9A15-9F125CD33F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Load Instructions</a:t>
            </a:r>
          </a:p>
        </p:txBody>
      </p:sp>
      <p:sp>
        <p:nvSpPr>
          <p:cNvPr id="181251" name="Slide Number Placeholder 3">
            <a:extLst>
              <a:ext uri="{FF2B5EF4-FFF2-40B4-BE49-F238E27FC236}">
                <a16:creationId xmlns:a16="http://schemas.microsoft.com/office/drawing/2014/main" id="{E585DEB4-4497-4D06-B261-3C43AF85DA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E707C92-E72C-4C85-BB47-2C20FE9600B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81252" name="Group 28">
            <a:extLst>
              <a:ext uri="{FF2B5EF4-FFF2-40B4-BE49-F238E27FC236}">
                <a16:creationId xmlns:a16="http://schemas.microsoft.com/office/drawing/2014/main" id="{54413ADB-9036-495F-AAAC-9E8779DFCCDD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2846388"/>
            <a:ext cx="5803900" cy="811212"/>
            <a:chOff x="838200" y="3304004"/>
            <a:chExt cx="5804400" cy="81079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64172A2-6B7E-0D4D-B62A-7328B6F6AE88}"/>
                </a:ext>
              </a:extLst>
            </p:cNvPr>
            <p:cNvSpPr/>
            <p:nvPr/>
          </p:nvSpPr>
          <p:spPr bwMode="auto">
            <a:xfrm>
              <a:off x="838200" y="3657834"/>
              <a:ext cx="1079593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lw</a:t>
              </a:r>
              <a:r>
                <a:rPr lang="en-US" dirty="0">
                  <a:ea typeface="ＭＳ Ｐゴシック" charset="-128"/>
                </a:rPr>
                <a:t> (35)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649100C-0736-FD47-88EE-742486001818}"/>
                </a:ext>
              </a:extLst>
            </p:cNvPr>
            <p:cNvSpPr/>
            <p:nvPr/>
          </p:nvSpPr>
          <p:spPr bwMode="auto">
            <a:xfrm>
              <a:off x="1905092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base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7CD7EAE-B5BF-F349-88AB-F98E85E54B2B}"/>
                </a:ext>
              </a:extLst>
            </p:cNvPr>
            <p:cNvSpPr/>
            <p:nvPr/>
          </p:nvSpPr>
          <p:spPr bwMode="auto">
            <a:xfrm>
              <a:off x="2819571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848A3FE-26F6-7C4F-9372-C833BB6AFDFD}"/>
                </a:ext>
              </a:extLst>
            </p:cNvPr>
            <p:cNvSpPr/>
            <p:nvPr/>
          </p:nvSpPr>
          <p:spPr bwMode="auto">
            <a:xfrm>
              <a:off x="3734049" y="3657834"/>
              <a:ext cx="2908551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offset</a:t>
              </a:r>
            </a:p>
          </p:txBody>
        </p:sp>
        <p:sp>
          <p:nvSpPr>
            <p:cNvPr id="181270" name="TextBox 2">
              <a:extLst>
                <a:ext uri="{FF2B5EF4-FFF2-40B4-BE49-F238E27FC236}">
                  <a16:creationId xmlns:a16="http://schemas.microsoft.com/office/drawing/2014/main" id="{0D99CFA3-6CF6-4C63-B9FC-D41613D9B7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04004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81271" name="TextBox 35">
              <a:extLst>
                <a:ext uri="{FF2B5EF4-FFF2-40B4-BE49-F238E27FC236}">
                  <a16:creationId xmlns:a16="http://schemas.microsoft.com/office/drawing/2014/main" id="{03EE740D-D10E-45A0-A527-90640E16DE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rs=base</a:t>
              </a:r>
            </a:p>
          </p:txBody>
        </p:sp>
        <p:sp>
          <p:nvSpPr>
            <p:cNvPr id="181272" name="TextBox 36">
              <a:extLst>
                <a:ext uri="{FF2B5EF4-FFF2-40B4-BE49-F238E27FC236}">
                  <a16:creationId xmlns:a16="http://schemas.microsoft.com/office/drawing/2014/main" id="{6347E3D2-320A-43BE-98A9-0E8CF9E8A9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rt</a:t>
              </a:r>
            </a:p>
          </p:txBody>
        </p:sp>
        <p:sp>
          <p:nvSpPr>
            <p:cNvPr id="181273" name="TextBox 40">
              <a:extLst>
                <a:ext uri="{FF2B5EF4-FFF2-40B4-BE49-F238E27FC236}">
                  <a16:creationId xmlns:a16="http://schemas.microsoft.com/office/drawing/2014/main" id="{34BB0F45-6444-49CA-B4C1-FD6D2F3BAB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3304004"/>
              <a:ext cx="2908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imm=offset</a:t>
              </a:r>
            </a:p>
          </p:txBody>
        </p:sp>
      </p:grpSp>
      <p:sp>
        <p:nvSpPr>
          <p:cNvPr id="46" name="Content Placeholder 5">
            <a:extLst>
              <a:ext uri="{FF2B5EF4-FFF2-40B4-BE49-F238E27FC236}">
                <a16:creationId xmlns:a16="http://schemas.microsoft.com/office/drawing/2014/main" id="{A6FF6359-574E-C347-AC94-0A14261B71B1}"/>
              </a:ext>
            </a:extLst>
          </p:cNvPr>
          <p:cNvSpPr txBox="1">
            <a:spLocks/>
          </p:cNvSpPr>
          <p:nvPr/>
        </p:nvSpPr>
        <p:spPr bwMode="auto">
          <a:xfrm>
            <a:off x="2081213" y="1905000"/>
            <a:ext cx="5157787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lw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$s3, 8($s0)  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#$s0=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rs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 $s3=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rt</a:t>
            </a:r>
            <a:endParaRPr lang="de-CH" b="1" dirty="0">
              <a:solidFill>
                <a:schemeClr val="accent3">
                  <a:lumMod val="50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81254" name="Text Placeholder 7">
            <a:extLst>
              <a:ext uri="{FF2B5EF4-FFF2-40B4-BE49-F238E27FC236}">
                <a16:creationId xmlns:a16="http://schemas.microsoft.com/office/drawing/2014/main" id="{1C9D2E9D-61EB-4F84-AA3F-9328155011ED}"/>
              </a:ext>
            </a:extLst>
          </p:cNvPr>
          <p:cNvSpPr txBox="1">
            <a:spLocks/>
          </p:cNvSpPr>
          <p:nvPr/>
        </p:nvSpPr>
        <p:spPr bwMode="auto">
          <a:xfrm>
            <a:off x="2073275" y="1447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181255" name="Text Placeholder 7">
            <a:extLst>
              <a:ext uri="{FF2B5EF4-FFF2-40B4-BE49-F238E27FC236}">
                <a16:creationId xmlns:a16="http://schemas.microsoft.com/office/drawing/2014/main" id="{60703755-5C71-464D-965B-A5AC0DE69147}"/>
              </a:ext>
            </a:extLst>
          </p:cNvPr>
          <p:cNvSpPr txBox="1">
            <a:spLocks/>
          </p:cNvSpPr>
          <p:nvPr/>
        </p:nvSpPr>
        <p:spPr bwMode="auto">
          <a:xfrm>
            <a:off x="1692275" y="246538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Machine Encoding</a:t>
            </a:r>
            <a:endParaRPr lang="de-CH" altLang="en-US" sz="2000"/>
          </a:p>
        </p:txBody>
      </p:sp>
      <p:sp>
        <p:nvSpPr>
          <p:cNvPr id="181256" name="TextBox 48">
            <a:extLst>
              <a:ext uri="{FF2B5EF4-FFF2-40B4-BE49-F238E27FC236}">
                <a16:creationId xmlns:a16="http://schemas.microsoft.com/office/drawing/2014/main" id="{1B5A7133-B6C4-45EC-8209-B20FF66BE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200" y="3048000"/>
            <a:ext cx="1235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I-Type</a:t>
            </a:r>
          </a:p>
        </p:txBody>
      </p:sp>
      <p:sp>
        <p:nvSpPr>
          <p:cNvPr id="181257" name="TextBox 64">
            <a:extLst>
              <a:ext uri="{FF2B5EF4-FFF2-40B4-BE49-F238E27FC236}">
                <a16:creationId xmlns:a16="http://schemas.microsoft.com/office/drawing/2014/main" id="{6EE0A350-C8D4-48D5-AD1A-0182C19A4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7875" y="36544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15</a:t>
            </a:r>
          </a:p>
        </p:txBody>
      </p:sp>
      <p:sp>
        <p:nvSpPr>
          <p:cNvPr id="181258" name="TextBox 64">
            <a:extLst>
              <a:ext uri="{FF2B5EF4-FFF2-40B4-BE49-F238E27FC236}">
                <a16:creationId xmlns:a16="http://schemas.microsoft.com/office/drawing/2014/main" id="{E2A64BA0-8117-437D-9DD1-A063FCFB7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365125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0</a:t>
            </a:r>
          </a:p>
        </p:txBody>
      </p:sp>
      <p:sp>
        <p:nvSpPr>
          <p:cNvPr id="181259" name="TextBox 64">
            <a:extLst>
              <a:ext uri="{FF2B5EF4-FFF2-40B4-BE49-F238E27FC236}">
                <a16:creationId xmlns:a16="http://schemas.microsoft.com/office/drawing/2014/main" id="{612580DA-E5A4-420A-ADD7-9143B6054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1475" y="36544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16</a:t>
            </a:r>
          </a:p>
        </p:txBody>
      </p:sp>
      <p:sp>
        <p:nvSpPr>
          <p:cNvPr id="181260" name="TextBox 64">
            <a:extLst>
              <a:ext uri="{FF2B5EF4-FFF2-40B4-BE49-F238E27FC236}">
                <a16:creationId xmlns:a16="http://schemas.microsoft.com/office/drawing/2014/main" id="{BE446A7C-F2EF-4158-B0CD-1D60A14BB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36544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20</a:t>
            </a:r>
          </a:p>
        </p:txBody>
      </p:sp>
      <p:sp>
        <p:nvSpPr>
          <p:cNvPr id="181261" name="TextBox 64">
            <a:extLst>
              <a:ext uri="{FF2B5EF4-FFF2-40B4-BE49-F238E27FC236}">
                <a16:creationId xmlns:a16="http://schemas.microsoft.com/office/drawing/2014/main" id="{6F1D06C3-435B-4CEC-868F-C5971E6AA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5488" y="3654425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21</a:t>
            </a:r>
          </a:p>
        </p:txBody>
      </p:sp>
      <p:sp>
        <p:nvSpPr>
          <p:cNvPr id="181262" name="TextBox 64">
            <a:extLst>
              <a:ext uri="{FF2B5EF4-FFF2-40B4-BE49-F238E27FC236}">
                <a16:creationId xmlns:a16="http://schemas.microsoft.com/office/drawing/2014/main" id="{C05EE8C2-DDB6-4A8C-B415-8C430B3921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550" y="36417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25</a:t>
            </a:r>
          </a:p>
        </p:txBody>
      </p:sp>
      <p:sp>
        <p:nvSpPr>
          <p:cNvPr id="181263" name="TextBox 64">
            <a:extLst>
              <a:ext uri="{FF2B5EF4-FFF2-40B4-BE49-F238E27FC236}">
                <a16:creationId xmlns:a16="http://schemas.microsoft.com/office/drawing/2014/main" id="{68DED28D-FA0C-42F7-B439-A0B3A0D9D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625" y="364807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26</a:t>
            </a:r>
          </a:p>
        </p:txBody>
      </p:sp>
      <p:sp>
        <p:nvSpPr>
          <p:cNvPr id="181264" name="TextBox 64">
            <a:extLst>
              <a:ext uri="{FF2B5EF4-FFF2-40B4-BE49-F238E27FC236}">
                <a16:creationId xmlns:a16="http://schemas.microsoft.com/office/drawing/2014/main" id="{9E127964-6449-40BA-B7DD-5B9852466A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738" y="3636963"/>
            <a:ext cx="3540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31</a:t>
            </a:r>
          </a:p>
        </p:txBody>
      </p:sp>
      <p:sp>
        <p:nvSpPr>
          <p:cNvPr id="181265" name="TextBox 54">
            <a:extLst>
              <a:ext uri="{FF2B5EF4-FFF2-40B4-BE49-F238E27FC236}">
                <a16:creationId xmlns:a16="http://schemas.microsoft.com/office/drawing/2014/main" id="{01078836-F82D-49B5-BFEB-10A21A5B2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3" y="4910138"/>
            <a:ext cx="4838700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200">
                <a:solidFill>
                  <a:srgbClr val="00B050"/>
                </a:solidFill>
              </a:rPr>
              <a:t>if MEM[PC] == lw rt offset</a:t>
            </a:r>
            <a:r>
              <a:rPr lang="en-US" altLang="en-US" sz="2200" baseline="-25000">
                <a:solidFill>
                  <a:srgbClr val="00B050"/>
                </a:solidFill>
              </a:rPr>
              <a:t>16</a:t>
            </a:r>
            <a:r>
              <a:rPr lang="en-US" altLang="en-US" sz="2200">
                <a:solidFill>
                  <a:srgbClr val="00B050"/>
                </a:solidFill>
              </a:rPr>
              <a:t> (base)</a:t>
            </a:r>
          </a:p>
          <a:p>
            <a:r>
              <a:rPr lang="en-US" altLang="en-US" sz="2000">
                <a:solidFill>
                  <a:srgbClr val="00B050"/>
                </a:solidFill>
                <a:sym typeface="Symbol" panose="05050102010706020507" pitchFamily="18" charset="2"/>
              </a:rPr>
              <a:t>	PC  PC + 4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rgbClr val="00B050"/>
                </a:solidFill>
              </a:rPr>
              <a:t>	EA = sign-extend(offset) + GPR(base)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rgbClr val="00B050"/>
                </a:solidFill>
              </a:rPr>
              <a:t>	GPR[rt] </a:t>
            </a:r>
            <a:r>
              <a:rPr lang="en-US" altLang="en-US" sz="2000">
                <a:solidFill>
                  <a:srgbClr val="00B050"/>
                </a:solidFill>
                <a:sym typeface="Symbol" panose="05050102010706020507" pitchFamily="18" charset="2"/>
              </a:rPr>
              <a:t> </a:t>
            </a:r>
            <a:r>
              <a:rPr lang="en-US" altLang="en-US" sz="2000">
                <a:solidFill>
                  <a:srgbClr val="00B050"/>
                </a:solidFill>
              </a:rPr>
              <a:t>MEM[ translate(EA) ] 	</a:t>
            </a:r>
            <a:endParaRPr lang="en-US" altLang="en-US" sz="2000">
              <a:solidFill>
                <a:srgbClr val="00B050"/>
              </a:solidFill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>
            <a:extLst>
              <a:ext uri="{FF2B5EF4-FFF2-40B4-BE49-F238E27FC236}">
                <a16:creationId xmlns:a16="http://schemas.microsoft.com/office/drawing/2014/main" id="{91F2506B-9661-4CD3-A0C0-B3A3F074A1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LW Datapath</a:t>
            </a:r>
          </a:p>
        </p:txBody>
      </p:sp>
      <p:sp>
        <p:nvSpPr>
          <p:cNvPr id="183298" name="Content Placeholder 2">
            <a:extLst>
              <a:ext uri="{FF2B5EF4-FFF2-40B4-BE49-F238E27FC236}">
                <a16:creationId xmlns:a16="http://schemas.microsoft.com/office/drawing/2014/main" id="{8B82AF03-92F0-42B3-9B1F-1F1375CCF24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3299" name="Slide Number Placeholder 3">
            <a:extLst>
              <a:ext uri="{FF2B5EF4-FFF2-40B4-BE49-F238E27FC236}">
                <a16:creationId xmlns:a16="http://schemas.microsoft.com/office/drawing/2014/main" id="{D110F38A-B25C-4485-954F-994D3E42C6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7EBEEE5-5518-43A1-83E8-D45F1F453AA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83300" name="Picture 3" descr="F0505">
            <a:extLst>
              <a:ext uri="{FF2B5EF4-FFF2-40B4-BE49-F238E27FC236}">
                <a16:creationId xmlns:a16="http://schemas.microsoft.com/office/drawing/2014/main" id="{C9BD6566-3B09-4003-AF88-A1500FAE7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2978150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301" name="Picture 4" descr="F0509">
            <a:extLst>
              <a:ext uri="{FF2B5EF4-FFF2-40B4-BE49-F238E27FC236}">
                <a16:creationId xmlns:a16="http://schemas.microsoft.com/office/drawing/2014/main" id="{509A4C1B-0923-49C2-8C7E-3E562B55B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3" r="31990"/>
          <a:stretch>
            <a:fillRect/>
          </a:stretch>
        </p:blipFill>
        <p:spPr bwMode="auto">
          <a:xfrm>
            <a:off x="2782888" y="2547938"/>
            <a:ext cx="3308350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3302" name="Group 5">
            <a:extLst>
              <a:ext uri="{FF2B5EF4-FFF2-40B4-BE49-F238E27FC236}">
                <a16:creationId xmlns:a16="http://schemas.microsoft.com/office/drawing/2014/main" id="{CC218151-2F73-45F8-964B-4604FC11AE22}"/>
              </a:ext>
            </a:extLst>
          </p:cNvPr>
          <p:cNvGrpSpPr>
            <a:grpSpLocks/>
          </p:cNvGrpSpPr>
          <p:nvPr/>
        </p:nvGrpSpPr>
        <p:grpSpPr bwMode="auto">
          <a:xfrm>
            <a:off x="4640263" y="3613150"/>
            <a:ext cx="1506537" cy="484188"/>
            <a:chOff x="3840" y="2676"/>
            <a:chExt cx="1104" cy="348"/>
          </a:xfrm>
        </p:grpSpPr>
        <p:sp>
          <p:nvSpPr>
            <p:cNvPr id="183332" name="Line 6">
              <a:extLst>
                <a:ext uri="{FF2B5EF4-FFF2-40B4-BE49-F238E27FC236}">
                  <a16:creationId xmlns:a16="http://schemas.microsoft.com/office/drawing/2014/main" id="{1C811B4B-6E52-49E4-B4FC-199AD5F271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2" y="3000"/>
              <a:ext cx="972" cy="2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3333" name="Line 7">
              <a:extLst>
                <a:ext uri="{FF2B5EF4-FFF2-40B4-BE49-F238E27FC236}">
                  <a16:creationId xmlns:a16="http://schemas.microsoft.com/office/drawing/2014/main" id="{4FF8DE56-6D4A-43AC-8E06-D3E5B4EB49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58" y="2676"/>
              <a:ext cx="0" cy="336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3334" name="Line 8">
              <a:extLst>
                <a:ext uri="{FF2B5EF4-FFF2-40B4-BE49-F238E27FC236}">
                  <a16:creationId xmlns:a16="http://schemas.microsoft.com/office/drawing/2014/main" id="{6319B3E6-F4FB-454A-89BD-28CE00B609C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891" y="2955"/>
              <a:ext cx="0" cy="102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3303" name="Freeform 9">
            <a:extLst>
              <a:ext uri="{FF2B5EF4-FFF2-40B4-BE49-F238E27FC236}">
                <a16:creationId xmlns:a16="http://schemas.microsoft.com/office/drawing/2014/main" id="{238C72F7-E646-49C3-B662-A4B17A9B7B27}"/>
              </a:ext>
            </a:extLst>
          </p:cNvPr>
          <p:cNvSpPr>
            <a:spLocks/>
          </p:cNvSpPr>
          <p:nvPr/>
        </p:nvSpPr>
        <p:spPr bwMode="auto">
          <a:xfrm>
            <a:off x="4846638" y="3371850"/>
            <a:ext cx="131762" cy="53340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3304" name="Freeform 10">
            <a:extLst>
              <a:ext uri="{FF2B5EF4-FFF2-40B4-BE49-F238E27FC236}">
                <a16:creationId xmlns:a16="http://schemas.microsoft.com/office/drawing/2014/main" id="{A7EAA26E-2BFD-455B-9D0F-D8AF89BC8B97}"/>
              </a:ext>
            </a:extLst>
          </p:cNvPr>
          <p:cNvSpPr>
            <a:spLocks/>
          </p:cNvSpPr>
          <p:nvPr/>
        </p:nvSpPr>
        <p:spPr bwMode="auto">
          <a:xfrm>
            <a:off x="4659313" y="3638550"/>
            <a:ext cx="130175" cy="868363"/>
          </a:xfrm>
          <a:custGeom>
            <a:avLst/>
            <a:gdLst>
              <a:gd name="T0" fmla="*/ 0 w 96"/>
              <a:gd name="T1" fmla="*/ 2147483646 h 624"/>
              <a:gd name="T2" fmla="*/ 2147483646 w 96"/>
              <a:gd name="T3" fmla="*/ 2147483646 h 624"/>
              <a:gd name="T4" fmla="*/ 2147483646 w 96"/>
              <a:gd name="T5" fmla="*/ 0 h 624"/>
              <a:gd name="T6" fmla="*/ 0 60000 65536"/>
              <a:gd name="T7" fmla="*/ 0 60000 65536"/>
              <a:gd name="T8" fmla="*/ 0 60000 65536"/>
              <a:gd name="T9" fmla="*/ 0 w 96"/>
              <a:gd name="T10" fmla="*/ 0 h 624"/>
              <a:gd name="T11" fmla="*/ 96 w 96"/>
              <a:gd name="T12" fmla="*/ 624 h 6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6" h="624">
                <a:moveTo>
                  <a:pt x="0" y="624"/>
                </a:moveTo>
                <a:lnTo>
                  <a:pt x="96" y="624"/>
                </a:lnTo>
                <a:lnTo>
                  <a:pt x="96" y="0"/>
                </a:lnTo>
              </a:path>
            </a:pathLst>
          </a:cu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3305" name="Line 11">
            <a:extLst>
              <a:ext uri="{FF2B5EF4-FFF2-40B4-BE49-F238E27FC236}">
                <a16:creationId xmlns:a16="http://schemas.microsoft.com/office/drawing/2014/main" id="{F32C46F9-64D7-400D-A85A-2B413212032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9613" y="3638550"/>
            <a:ext cx="327025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3306" name="Freeform 12">
            <a:extLst>
              <a:ext uri="{FF2B5EF4-FFF2-40B4-BE49-F238E27FC236}">
                <a16:creationId xmlns:a16="http://schemas.microsoft.com/office/drawing/2014/main" id="{CD95A056-B089-4E95-ADA1-00FAF643B968}"/>
              </a:ext>
            </a:extLst>
          </p:cNvPr>
          <p:cNvSpPr>
            <a:spLocks/>
          </p:cNvSpPr>
          <p:nvPr/>
        </p:nvSpPr>
        <p:spPr bwMode="auto">
          <a:xfrm>
            <a:off x="4649788" y="3771900"/>
            <a:ext cx="196850" cy="735013"/>
          </a:xfrm>
          <a:custGeom>
            <a:avLst/>
            <a:gdLst>
              <a:gd name="T0" fmla="*/ 0 w 144"/>
              <a:gd name="T1" fmla="*/ 2147483646 h 528"/>
              <a:gd name="T2" fmla="*/ 2147483646 w 144"/>
              <a:gd name="T3" fmla="*/ 2147483646 h 528"/>
              <a:gd name="T4" fmla="*/ 2147483646 w 144"/>
              <a:gd name="T5" fmla="*/ 0 h 528"/>
              <a:gd name="T6" fmla="*/ 2147483646 w 144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144"/>
              <a:gd name="T13" fmla="*/ 0 h 528"/>
              <a:gd name="T14" fmla="*/ 144 w 144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4" h="528">
                <a:moveTo>
                  <a:pt x="0" y="528"/>
                </a:moveTo>
                <a:lnTo>
                  <a:pt x="48" y="528"/>
                </a:lnTo>
                <a:lnTo>
                  <a:pt x="48" y="0"/>
                </a:lnTo>
                <a:lnTo>
                  <a:pt x="144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3307" name="Line 13">
            <a:extLst>
              <a:ext uri="{FF2B5EF4-FFF2-40B4-BE49-F238E27FC236}">
                <a16:creationId xmlns:a16="http://schemas.microsoft.com/office/drawing/2014/main" id="{BFFA92E4-A768-4E81-96AC-E59ECC23ADD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9613" y="3505200"/>
            <a:ext cx="327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3308" name="Line 14">
            <a:extLst>
              <a:ext uri="{FF2B5EF4-FFF2-40B4-BE49-F238E27FC236}">
                <a16:creationId xmlns:a16="http://schemas.microsoft.com/office/drawing/2014/main" id="{71B96E15-F2F3-410F-950E-2D7E0CA8CE85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1725" y="3838575"/>
            <a:ext cx="0" cy="401638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3309" name="Text Box 15">
            <a:extLst>
              <a:ext uri="{FF2B5EF4-FFF2-40B4-BE49-F238E27FC236}">
                <a16:creationId xmlns:a16="http://schemas.microsoft.com/office/drawing/2014/main" id="{E73765BA-7AF2-4398-B326-EFE3D0BF1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8075" y="4043363"/>
            <a:ext cx="622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ALUSrc</a:t>
            </a:r>
          </a:p>
        </p:txBody>
      </p:sp>
      <p:sp>
        <p:nvSpPr>
          <p:cNvPr id="183310" name="Rectangle 16">
            <a:extLst>
              <a:ext uri="{FF2B5EF4-FFF2-40B4-BE49-F238E27FC236}">
                <a16:creationId xmlns:a16="http://schemas.microsoft.com/office/drawing/2014/main" id="{38DA08F0-EA17-4376-9A75-6E95723C4C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46725"/>
            <a:ext cx="5410200" cy="131127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if MEM[PC]==LW rt offset</a:t>
            </a:r>
            <a:r>
              <a:rPr lang="en-US" altLang="en-US" sz="2000" baseline="-25000">
                <a:solidFill>
                  <a:srgbClr val="000000"/>
                </a:solidFill>
                <a:latin typeface="Calibri" panose="020F0502020204030204" pitchFamily="34" charset="0"/>
              </a:rPr>
              <a:t>16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(base)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   EA = sign-extend(offset) + GPR[base]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   GPR[rt] 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 MEM[ </a:t>
            </a:r>
            <a:r>
              <a:rPr lang="en-US" altLang="en-US" sz="2000">
                <a:solidFill>
                  <a:srgbClr val="5F5F5F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translate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(EA) ]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       PC  PC + 4</a:t>
            </a:r>
            <a:endParaRPr lang="en-US" altLang="en-US" sz="1400">
              <a:solidFill>
                <a:srgbClr val="000000"/>
              </a:solidFill>
              <a:latin typeface="Calibri" panose="020F0502020204030204" pitchFamily="34" charset="0"/>
              <a:sym typeface="Symbol" panose="05050102010706020507" pitchFamily="18" charset="2"/>
            </a:endParaRPr>
          </a:p>
        </p:txBody>
      </p:sp>
      <p:sp>
        <p:nvSpPr>
          <p:cNvPr id="183311" name="AutoShape 17">
            <a:extLst>
              <a:ext uri="{FF2B5EF4-FFF2-40B4-BE49-F238E27FC236}">
                <a16:creationId xmlns:a16="http://schemas.microsoft.com/office/drawing/2014/main" id="{A9627D5F-5032-4F69-A05C-11236C617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6172200"/>
            <a:ext cx="762000" cy="457200"/>
          </a:xfrm>
          <a:prstGeom prst="right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83312" name="Text Box 18">
            <a:extLst>
              <a:ext uri="{FF2B5EF4-FFF2-40B4-BE49-F238E27FC236}">
                <a16:creationId xmlns:a16="http://schemas.microsoft.com/office/drawing/2014/main" id="{0707006F-271B-47DF-A4EB-46779A6872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1738" y="5965825"/>
            <a:ext cx="2397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Combinational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state update logic</a:t>
            </a:r>
          </a:p>
        </p:txBody>
      </p:sp>
      <p:grpSp>
        <p:nvGrpSpPr>
          <p:cNvPr id="183313" name="Group 19">
            <a:extLst>
              <a:ext uri="{FF2B5EF4-FFF2-40B4-BE49-F238E27FC236}">
                <a16:creationId xmlns:a16="http://schemas.microsoft.com/office/drawing/2014/main" id="{9DCEC07D-DF23-444F-9496-FF1E1F74CBB4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5638800"/>
            <a:ext cx="3352800" cy="304800"/>
            <a:chOff x="1392" y="2976"/>
            <a:chExt cx="3072" cy="240"/>
          </a:xfrm>
        </p:grpSpPr>
        <p:sp>
          <p:nvSpPr>
            <p:cNvPr id="183327" name="Rectangle 20">
              <a:extLst>
                <a:ext uri="{FF2B5EF4-FFF2-40B4-BE49-F238E27FC236}">
                  <a16:creationId xmlns:a16="http://schemas.microsoft.com/office/drawing/2014/main" id="{4250B6D8-F8BE-4E76-B1D6-980F1499B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IF</a:t>
              </a:r>
            </a:p>
          </p:txBody>
        </p:sp>
        <p:sp>
          <p:nvSpPr>
            <p:cNvPr id="183328" name="Rectangle 21">
              <a:extLst>
                <a:ext uri="{FF2B5EF4-FFF2-40B4-BE49-F238E27FC236}">
                  <a16:creationId xmlns:a16="http://schemas.microsoft.com/office/drawing/2014/main" id="{B2D85662-36CF-4095-965C-8B3EC3025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ID</a:t>
              </a:r>
            </a:p>
          </p:txBody>
        </p:sp>
        <p:sp>
          <p:nvSpPr>
            <p:cNvPr id="183329" name="Rectangle 22">
              <a:extLst>
                <a:ext uri="{FF2B5EF4-FFF2-40B4-BE49-F238E27FC236}">
                  <a16:creationId xmlns:a16="http://schemas.microsoft.com/office/drawing/2014/main" id="{5F39CDC4-6FF4-4B5C-A990-273208C5CB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EX</a:t>
              </a:r>
            </a:p>
          </p:txBody>
        </p:sp>
        <p:sp>
          <p:nvSpPr>
            <p:cNvPr id="183330" name="Rectangle 23">
              <a:extLst>
                <a:ext uri="{FF2B5EF4-FFF2-40B4-BE49-F238E27FC236}">
                  <a16:creationId xmlns:a16="http://schemas.microsoft.com/office/drawing/2014/main" id="{96DCC79E-41FB-4468-B61A-1D03353A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MEM</a:t>
              </a:r>
            </a:p>
          </p:txBody>
        </p:sp>
        <p:sp>
          <p:nvSpPr>
            <p:cNvPr id="183331" name="Rectangle 24">
              <a:extLst>
                <a:ext uri="{FF2B5EF4-FFF2-40B4-BE49-F238E27FC236}">
                  <a16:creationId xmlns:a16="http://schemas.microsoft.com/office/drawing/2014/main" id="{E6C27011-C970-478C-BA81-2A1B917F55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WB</a:t>
              </a:r>
            </a:p>
          </p:txBody>
        </p:sp>
      </p:grpSp>
      <p:pic>
        <p:nvPicPr>
          <p:cNvPr id="183314" name="Picture 25" descr="F0508">
            <a:extLst>
              <a:ext uri="{FF2B5EF4-FFF2-40B4-BE49-F238E27FC236}">
                <a16:creationId xmlns:a16="http://schemas.microsoft.com/office/drawing/2014/main" id="{DD4F8375-1DCA-45B9-AA47-B90E3ADAF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47" b="9525"/>
          <a:stretch>
            <a:fillRect/>
          </a:stretch>
        </p:blipFill>
        <p:spPr bwMode="auto">
          <a:xfrm>
            <a:off x="6400800" y="2438400"/>
            <a:ext cx="2074863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315" name="Text Box 26">
            <a:extLst>
              <a:ext uri="{FF2B5EF4-FFF2-40B4-BE49-F238E27FC236}">
                <a16:creationId xmlns:a16="http://schemas.microsoft.com/office/drawing/2014/main" id="{E9B05CBB-2FC2-43D4-AEC6-949912609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800" y="4108450"/>
            <a:ext cx="303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183316" name="Text Box 27">
            <a:extLst>
              <a:ext uri="{FF2B5EF4-FFF2-40B4-BE49-F238E27FC236}">
                <a16:creationId xmlns:a16="http://schemas.microsoft.com/office/drawing/2014/main" id="{8F8361F4-3A28-47E9-8DEF-1FFE60A00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1900" y="2228850"/>
            <a:ext cx="539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add</a:t>
            </a:r>
          </a:p>
        </p:txBody>
      </p:sp>
      <p:sp>
        <p:nvSpPr>
          <p:cNvPr id="183317" name="Text Box 28">
            <a:extLst>
              <a:ext uri="{FF2B5EF4-FFF2-40B4-BE49-F238E27FC236}">
                <a16:creationId xmlns:a16="http://schemas.microsoft.com/office/drawing/2014/main" id="{9B4F2BD7-F590-410F-877E-49E7D9D1B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5988" y="4195763"/>
            <a:ext cx="8032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isItype</a:t>
            </a:r>
          </a:p>
        </p:txBody>
      </p:sp>
      <p:sp>
        <p:nvSpPr>
          <p:cNvPr id="183318" name="Freeform 29">
            <a:extLst>
              <a:ext uri="{FF2B5EF4-FFF2-40B4-BE49-F238E27FC236}">
                <a16:creationId xmlns:a16="http://schemas.microsoft.com/office/drawing/2014/main" id="{D335A688-AEF6-40DE-BF81-09EBF7CBD0FA}"/>
              </a:ext>
            </a:extLst>
          </p:cNvPr>
          <p:cNvSpPr>
            <a:spLocks/>
          </p:cNvSpPr>
          <p:nvPr/>
        </p:nvSpPr>
        <p:spPr bwMode="auto">
          <a:xfrm>
            <a:off x="2984500" y="3186113"/>
            <a:ext cx="120650" cy="436562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3319" name="Freeform 30">
            <a:extLst>
              <a:ext uri="{FF2B5EF4-FFF2-40B4-BE49-F238E27FC236}">
                <a16:creationId xmlns:a16="http://schemas.microsoft.com/office/drawing/2014/main" id="{F8DAD3D3-DA93-434E-8257-59C7C52C0C45}"/>
              </a:ext>
            </a:extLst>
          </p:cNvPr>
          <p:cNvSpPr>
            <a:spLocks/>
          </p:cNvSpPr>
          <p:nvPr/>
        </p:nvSpPr>
        <p:spPr bwMode="auto">
          <a:xfrm>
            <a:off x="2914650" y="3124200"/>
            <a:ext cx="69850" cy="187325"/>
          </a:xfrm>
          <a:custGeom>
            <a:avLst/>
            <a:gdLst>
              <a:gd name="T0" fmla="*/ 0 w 48"/>
              <a:gd name="T1" fmla="*/ 0 h 144"/>
              <a:gd name="T2" fmla="*/ 0 w 48"/>
              <a:gd name="T3" fmla="*/ 2147483646 h 144"/>
              <a:gd name="T4" fmla="*/ 2147483646 w 48"/>
              <a:gd name="T5" fmla="*/ 2147483646 h 144"/>
              <a:gd name="T6" fmla="*/ 0 60000 65536"/>
              <a:gd name="T7" fmla="*/ 0 60000 65536"/>
              <a:gd name="T8" fmla="*/ 0 60000 65536"/>
              <a:gd name="T9" fmla="*/ 0 w 48"/>
              <a:gd name="T10" fmla="*/ 0 h 144"/>
              <a:gd name="T11" fmla="*/ 48 w 48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144">
                <a:moveTo>
                  <a:pt x="0" y="0"/>
                </a:moveTo>
                <a:lnTo>
                  <a:pt x="0" y="144"/>
                </a:lnTo>
                <a:lnTo>
                  <a:pt x="48" y="14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3320" name="Text Box 31">
            <a:extLst>
              <a:ext uri="{FF2B5EF4-FFF2-40B4-BE49-F238E27FC236}">
                <a16:creationId xmlns:a16="http://schemas.microsoft.com/office/drawing/2014/main" id="{430A63B6-21DA-4F6F-8B88-B81B859FF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3902075"/>
            <a:ext cx="695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RegDest</a:t>
            </a:r>
          </a:p>
        </p:txBody>
      </p:sp>
      <p:sp>
        <p:nvSpPr>
          <p:cNvPr id="183321" name="Freeform 32">
            <a:extLst>
              <a:ext uri="{FF2B5EF4-FFF2-40B4-BE49-F238E27FC236}">
                <a16:creationId xmlns:a16="http://schemas.microsoft.com/office/drawing/2014/main" id="{5B72B53E-E698-45A0-AEAD-410D97FDC8BF}"/>
              </a:ext>
            </a:extLst>
          </p:cNvPr>
          <p:cNvSpPr>
            <a:spLocks/>
          </p:cNvSpPr>
          <p:nvPr/>
        </p:nvSpPr>
        <p:spPr bwMode="auto">
          <a:xfrm>
            <a:off x="2633663" y="3560763"/>
            <a:ext cx="420687" cy="374650"/>
          </a:xfrm>
          <a:custGeom>
            <a:avLst/>
            <a:gdLst>
              <a:gd name="T0" fmla="*/ 2147483646 w 288"/>
              <a:gd name="T1" fmla="*/ 0 h 288"/>
              <a:gd name="T2" fmla="*/ 2147483646 w 288"/>
              <a:gd name="T3" fmla="*/ 2147483646 h 288"/>
              <a:gd name="T4" fmla="*/ 0 w 288"/>
              <a:gd name="T5" fmla="*/ 2147483646 h 288"/>
              <a:gd name="T6" fmla="*/ 0 60000 65536"/>
              <a:gd name="T7" fmla="*/ 0 60000 65536"/>
              <a:gd name="T8" fmla="*/ 0 60000 65536"/>
              <a:gd name="T9" fmla="*/ 0 w 288"/>
              <a:gd name="T10" fmla="*/ 0 h 288"/>
              <a:gd name="T11" fmla="*/ 288 w 288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288">
                <a:moveTo>
                  <a:pt x="288" y="0"/>
                </a:moveTo>
                <a:lnTo>
                  <a:pt x="288" y="96"/>
                </a:lnTo>
                <a:lnTo>
                  <a:pt x="0" y="288"/>
                </a:lnTo>
              </a:path>
            </a:pathLst>
          </a:custGeom>
          <a:noFill/>
          <a:ln w="28575">
            <a:solidFill>
              <a:srgbClr val="FF99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3322" name="Rectangle 33">
            <a:extLst>
              <a:ext uri="{FF2B5EF4-FFF2-40B4-BE49-F238E27FC236}">
                <a16:creationId xmlns:a16="http://schemas.microsoft.com/office/drawing/2014/main" id="{9C6AE29D-ADCC-4659-B3C5-E06A68777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1838" y="4013200"/>
            <a:ext cx="803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isItype</a:t>
            </a:r>
          </a:p>
        </p:txBody>
      </p:sp>
      <p:sp>
        <p:nvSpPr>
          <p:cNvPr id="183323" name="Rectangle 34">
            <a:extLst>
              <a:ext uri="{FF2B5EF4-FFF2-40B4-BE49-F238E27FC236}">
                <a16:creationId xmlns:a16="http://schemas.microsoft.com/office/drawing/2014/main" id="{CF317367-8DB0-40AD-BF3F-DBD0E9D14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3070225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83324" name="Line 35">
            <a:extLst>
              <a:ext uri="{FF2B5EF4-FFF2-40B4-BE49-F238E27FC236}">
                <a16:creationId xmlns:a16="http://schemas.microsoft.com/office/drawing/2014/main" id="{FCF0E15D-C2D6-4BDC-92E7-04EAA7ABC0AB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1200" y="3125788"/>
            <a:ext cx="274638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3325" name="Text Box 26">
            <a:extLst>
              <a:ext uri="{FF2B5EF4-FFF2-40B4-BE49-F238E27FC236}">
                <a16:creationId xmlns:a16="http://schemas.microsoft.com/office/drawing/2014/main" id="{73C35058-E398-40C2-BA5B-365E3999CB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4430713"/>
            <a:ext cx="3032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183326" name="Text Box 26">
            <a:extLst>
              <a:ext uri="{FF2B5EF4-FFF2-40B4-BE49-F238E27FC236}">
                <a16:creationId xmlns:a16="http://schemas.microsoft.com/office/drawing/2014/main" id="{AA2D8B2C-7846-445E-94FD-FDA2F7CFE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205740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0</a:t>
            </a: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Title 1">
            <a:extLst>
              <a:ext uri="{FF2B5EF4-FFF2-40B4-BE49-F238E27FC236}">
                <a16:creationId xmlns:a16="http://schemas.microsoft.com/office/drawing/2014/main" id="{728FCCFD-B5B0-4635-A62A-74E3811303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Store Instructions</a:t>
            </a:r>
          </a:p>
        </p:txBody>
      </p:sp>
      <p:sp>
        <p:nvSpPr>
          <p:cNvPr id="184322" name="Content Placeholder 2">
            <a:extLst>
              <a:ext uri="{FF2B5EF4-FFF2-40B4-BE49-F238E27FC236}">
                <a16:creationId xmlns:a16="http://schemas.microsoft.com/office/drawing/2014/main" id="{495FC646-E675-4B8D-8E05-1CFC88A8943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Store 4-byte word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Semantics</a:t>
            </a:r>
          </a:p>
        </p:txBody>
      </p:sp>
      <p:sp>
        <p:nvSpPr>
          <p:cNvPr id="184323" name="Slide Number Placeholder 3">
            <a:extLst>
              <a:ext uri="{FF2B5EF4-FFF2-40B4-BE49-F238E27FC236}">
                <a16:creationId xmlns:a16="http://schemas.microsoft.com/office/drawing/2014/main" id="{FAD4E419-814C-4797-BAB7-8C6A4EDD93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9DB610A-0F19-4C8A-8BF2-D20A7F7CB8E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72241E-4782-4F40-B634-913BB452FD1F}"/>
              </a:ext>
            </a:extLst>
          </p:cNvPr>
          <p:cNvSpPr txBox="1">
            <a:spLocks/>
          </p:cNvSpPr>
          <p:nvPr/>
        </p:nvSpPr>
        <p:spPr bwMode="auto">
          <a:xfrm>
            <a:off x="1943100" y="1981200"/>
            <a:ext cx="5257800" cy="385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sw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 $s3, 8($s0) 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#$s0=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rs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 $s3=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rt</a:t>
            </a:r>
            <a:endParaRPr lang="de-CH" b="1" dirty="0">
              <a:solidFill>
                <a:schemeClr val="accent3">
                  <a:lumMod val="50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84325" name="Text Placeholder 7">
            <a:extLst>
              <a:ext uri="{FF2B5EF4-FFF2-40B4-BE49-F238E27FC236}">
                <a16:creationId xmlns:a16="http://schemas.microsoft.com/office/drawing/2014/main" id="{3B7E4B7C-0168-4302-91AC-B21650B6FC4C}"/>
              </a:ext>
            </a:extLst>
          </p:cNvPr>
          <p:cNvSpPr txBox="1">
            <a:spLocks/>
          </p:cNvSpPr>
          <p:nvPr/>
        </p:nvSpPr>
        <p:spPr bwMode="auto">
          <a:xfrm>
            <a:off x="1981200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grpSp>
        <p:nvGrpSpPr>
          <p:cNvPr id="184326" name="Group 9">
            <a:extLst>
              <a:ext uri="{FF2B5EF4-FFF2-40B4-BE49-F238E27FC236}">
                <a16:creationId xmlns:a16="http://schemas.microsoft.com/office/drawing/2014/main" id="{9EF26ED5-F806-41B2-A5F4-D33DFDEB8EE6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3103563"/>
            <a:ext cx="5803900" cy="811212"/>
            <a:chOff x="838200" y="3304004"/>
            <a:chExt cx="5804400" cy="81079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5E99DA3-766E-484D-BAA7-48677FBEA7FD}"/>
                </a:ext>
              </a:extLst>
            </p:cNvPr>
            <p:cNvSpPr/>
            <p:nvPr/>
          </p:nvSpPr>
          <p:spPr bwMode="auto">
            <a:xfrm>
              <a:off x="838200" y="3657834"/>
              <a:ext cx="1079593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sw</a:t>
              </a:r>
              <a:r>
                <a:rPr lang="en-US" dirty="0">
                  <a:ea typeface="ＭＳ Ｐゴシック" charset="-128"/>
                </a:rPr>
                <a:t> (43)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79FA232-2E1A-3C44-B216-74BB76426034}"/>
                </a:ext>
              </a:extLst>
            </p:cNvPr>
            <p:cNvSpPr/>
            <p:nvPr/>
          </p:nvSpPr>
          <p:spPr bwMode="auto">
            <a:xfrm>
              <a:off x="1905092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base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A4C0220-1721-544D-A824-1CE60EC82CAD}"/>
                </a:ext>
              </a:extLst>
            </p:cNvPr>
            <p:cNvSpPr/>
            <p:nvPr/>
          </p:nvSpPr>
          <p:spPr bwMode="auto">
            <a:xfrm>
              <a:off x="2819571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8814AF7-7DEF-6C46-9D6C-3A92F5B9EA5B}"/>
                </a:ext>
              </a:extLst>
            </p:cNvPr>
            <p:cNvSpPr/>
            <p:nvPr/>
          </p:nvSpPr>
          <p:spPr bwMode="auto">
            <a:xfrm>
              <a:off x="3734049" y="3657834"/>
              <a:ext cx="2908551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offset</a:t>
              </a:r>
            </a:p>
          </p:txBody>
        </p:sp>
        <p:sp>
          <p:nvSpPr>
            <p:cNvPr id="184342" name="TextBox 2">
              <a:extLst>
                <a:ext uri="{FF2B5EF4-FFF2-40B4-BE49-F238E27FC236}">
                  <a16:creationId xmlns:a16="http://schemas.microsoft.com/office/drawing/2014/main" id="{FFDA41F2-A3A9-4FBE-8205-73F713041B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04004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84343" name="TextBox 35">
              <a:extLst>
                <a:ext uri="{FF2B5EF4-FFF2-40B4-BE49-F238E27FC236}">
                  <a16:creationId xmlns:a16="http://schemas.microsoft.com/office/drawing/2014/main" id="{64C0AE6A-E1A2-4A7E-9345-558A95CA0E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04005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rs=base</a:t>
              </a:r>
            </a:p>
          </p:txBody>
        </p:sp>
        <p:sp>
          <p:nvSpPr>
            <p:cNvPr id="184344" name="TextBox 36">
              <a:extLst>
                <a:ext uri="{FF2B5EF4-FFF2-40B4-BE49-F238E27FC236}">
                  <a16:creationId xmlns:a16="http://schemas.microsoft.com/office/drawing/2014/main" id="{69AECA4B-6190-4A87-AC9F-511BF41093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rt</a:t>
              </a:r>
            </a:p>
          </p:txBody>
        </p:sp>
        <p:sp>
          <p:nvSpPr>
            <p:cNvPr id="184345" name="TextBox 40">
              <a:extLst>
                <a:ext uri="{FF2B5EF4-FFF2-40B4-BE49-F238E27FC236}">
                  <a16:creationId xmlns:a16="http://schemas.microsoft.com/office/drawing/2014/main" id="{CE668E54-7913-4881-A3F6-B086D7FFC8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3304004"/>
              <a:ext cx="2908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imm=offset</a:t>
              </a:r>
            </a:p>
          </p:txBody>
        </p:sp>
      </p:grpSp>
      <p:sp>
        <p:nvSpPr>
          <p:cNvPr id="184327" name="Text Placeholder 7">
            <a:extLst>
              <a:ext uri="{FF2B5EF4-FFF2-40B4-BE49-F238E27FC236}">
                <a16:creationId xmlns:a16="http://schemas.microsoft.com/office/drawing/2014/main" id="{7E94ACCA-9015-495E-A5E3-B6D4C40AF6FF}"/>
              </a:ext>
            </a:extLst>
          </p:cNvPr>
          <p:cNvSpPr txBox="1">
            <a:spLocks/>
          </p:cNvSpPr>
          <p:nvPr/>
        </p:nvSpPr>
        <p:spPr bwMode="auto">
          <a:xfrm>
            <a:off x="1692275" y="2722563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Machine Encoding</a:t>
            </a:r>
            <a:endParaRPr lang="de-CH" altLang="en-US" sz="2000"/>
          </a:p>
        </p:txBody>
      </p:sp>
      <p:sp>
        <p:nvSpPr>
          <p:cNvPr id="184328" name="TextBox 19">
            <a:extLst>
              <a:ext uri="{FF2B5EF4-FFF2-40B4-BE49-F238E27FC236}">
                <a16:creationId xmlns:a16="http://schemas.microsoft.com/office/drawing/2014/main" id="{C4AA975F-A678-4317-B402-D7B6D0183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3" y="4910138"/>
            <a:ext cx="4838700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200">
                <a:solidFill>
                  <a:srgbClr val="00B050"/>
                </a:solidFill>
              </a:rPr>
              <a:t>if Mem[PC] == sw rt offset</a:t>
            </a:r>
            <a:r>
              <a:rPr lang="en-US" altLang="en-US" sz="2200" baseline="-25000">
                <a:solidFill>
                  <a:srgbClr val="00B050"/>
                </a:solidFill>
              </a:rPr>
              <a:t>16</a:t>
            </a:r>
            <a:r>
              <a:rPr lang="en-US" altLang="en-US" sz="2200">
                <a:solidFill>
                  <a:srgbClr val="00B050"/>
                </a:solidFill>
              </a:rPr>
              <a:t> (base)</a:t>
            </a:r>
          </a:p>
          <a:p>
            <a:r>
              <a:rPr lang="en-US" altLang="en-US" sz="2000">
                <a:solidFill>
                  <a:srgbClr val="00B050"/>
                </a:solidFill>
                <a:sym typeface="Symbol" panose="05050102010706020507" pitchFamily="18" charset="2"/>
              </a:rPr>
              <a:t>	PC  PC + 4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rgbClr val="00B050"/>
                </a:solidFill>
              </a:rPr>
              <a:t>	EA = sign-extend(offset) + GPR(base)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rgbClr val="00B050"/>
                </a:solidFill>
              </a:rPr>
              <a:t>	MEM[ translate(EA) ] </a:t>
            </a:r>
            <a:r>
              <a:rPr lang="en-US" altLang="en-US" sz="2000">
                <a:solidFill>
                  <a:srgbClr val="00B050"/>
                </a:solidFill>
                <a:sym typeface="Symbol" panose="05050102010706020507" pitchFamily="18" charset="2"/>
              </a:rPr>
              <a:t> </a:t>
            </a:r>
            <a:r>
              <a:rPr lang="en-US" altLang="en-US" sz="2000">
                <a:solidFill>
                  <a:srgbClr val="00B050"/>
                </a:solidFill>
              </a:rPr>
              <a:t>GPR[rt]</a:t>
            </a:r>
            <a:endParaRPr lang="en-US" altLang="en-US" sz="2000">
              <a:solidFill>
                <a:srgbClr val="00B050"/>
              </a:solidFill>
              <a:sym typeface="Symbol" panose="05050102010706020507" pitchFamily="18" charset="2"/>
            </a:endParaRPr>
          </a:p>
        </p:txBody>
      </p:sp>
      <p:sp>
        <p:nvSpPr>
          <p:cNvPr id="184329" name="TextBox 21">
            <a:extLst>
              <a:ext uri="{FF2B5EF4-FFF2-40B4-BE49-F238E27FC236}">
                <a16:creationId xmlns:a16="http://schemas.microsoft.com/office/drawing/2014/main" id="{4026096D-6D67-4579-85CA-DE239FB7A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200" y="3352800"/>
            <a:ext cx="1235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I-Type</a:t>
            </a:r>
          </a:p>
        </p:txBody>
      </p:sp>
      <p:sp>
        <p:nvSpPr>
          <p:cNvPr id="184330" name="TextBox 64">
            <a:extLst>
              <a:ext uri="{FF2B5EF4-FFF2-40B4-BE49-F238E27FC236}">
                <a16:creationId xmlns:a16="http://schemas.microsoft.com/office/drawing/2014/main" id="{EF2AFA72-F740-4127-A50D-FE00DC19CA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7875" y="3903663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15</a:t>
            </a:r>
          </a:p>
        </p:txBody>
      </p:sp>
      <p:sp>
        <p:nvSpPr>
          <p:cNvPr id="184331" name="TextBox 64">
            <a:extLst>
              <a:ext uri="{FF2B5EF4-FFF2-40B4-BE49-F238E27FC236}">
                <a16:creationId xmlns:a16="http://schemas.microsoft.com/office/drawing/2014/main" id="{199DEBD8-BE9F-4380-823A-C95B201DA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3900488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0</a:t>
            </a:r>
          </a:p>
        </p:txBody>
      </p:sp>
      <p:sp>
        <p:nvSpPr>
          <p:cNvPr id="184332" name="TextBox 64">
            <a:extLst>
              <a:ext uri="{FF2B5EF4-FFF2-40B4-BE49-F238E27FC236}">
                <a16:creationId xmlns:a16="http://schemas.microsoft.com/office/drawing/2014/main" id="{A9A123CF-DD0D-4262-8411-FB25A81846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4188" y="3903663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16</a:t>
            </a:r>
          </a:p>
        </p:txBody>
      </p:sp>
      <p:sp>
        <p:nvSpPr>
          <p:cNvPr id="184333" name="TextBox 64">
            <a:extLst>
              <a:ext uri="{FF2B5EF4-FFF2-40B4-BE49-F238E27FC236}">
                <a16:creationId xmlns:a16="http://schemas.microsoft.com/office/drawing/2014/main" id="{37564014-AD7B-43FC-ACB0-5EF3268E7F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3903663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20</a:t>
            </a:r>
          </a:p>
        </p:txBody>
      </p:sp>
      <p:sp>
        <p:nvSpPr>
          <p:cNvPr id="184334" name="TextBox 64">
            <a:extLst>
              <a:ext uri="{FF2B5EF4-FFF2-40B4-BE49-F238E27FC236}">
                <a16:creationId xmlns:a16="http://schemas.microsoft.com/office/drawing/2014/main" id="{A14EE7A8-8960-49A6-8338-297E83F100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9788" y="3903663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21</a:t>
            </a:r>
          </a:p>
        </p:txBody>
      </p:sp>
      <p:sp>
        <p:nvSpPr>
          <p:cNvPr id="184335" name="TextBox 64">
            <a:extLst>
              <a:ext uri="{FF2B5EF4-FFF2-40B4-BE49-F238E27FC236}">
                <a16:creationId xmlns:a16="http://schemas.microsoft.com/office/drawing/2014/main" id="{53AC7E91-D0A5-4F75-B24B-33FD9A1D5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550" y="3890963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25</a:t>
            </a:r>
          </a:p>
        </p:txBody>
      </p:sp>
      <p:sp>
        <p:nvSpPr>
          <p:cNvPr id="184336" name="TextBox 64">
            <a:extLst>
              <a:ext uri="{FF2B5EF4-FFF2-40B4-BE49-F238E27FC236}">
                <a16:creationId xmlns:a16="http://schemas.microsoft.com/office/drawing/2014/main" id="{DB81C3AF-310F-4CA7-BBF9-661BE4D7BC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5388" y="3897313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26</a:t>
            </a:r>
          </a:p>
        </p:txBody>
      </p:sp>
      <p:sp>
        <p:nvSpPr>
          <p:cNvPr id="184337" name="TextBox 64">
            <a:extLst>
              <a:ext uri="{FF2B5EF4-FFF2-40B4-BE49-F238E27FC236}">
                <a16:creationId xmlns:a16="http://schemas.microsoft.com/office/drawing/2014/main" id="{3133F478-24B9-4182-BC81-F10852EAE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388620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31</a:t>
            </a: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1">
            <a:extLst>
              <a:ext uri="{FF2B5EF4-FFF2-40B4-BE49-F238E27FC236}">
                <a16:creationId xmlns:a16="http://schemas.microsoft.com/office/drawing/2014/main" id="{FAF33A6F-11D8-4C41-8019-1D02314AF1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SW Datapath</a:t>
            </a:r>
          </a:p>
        </p:txBody>
      </p:sp>
      <p:sp>
        <p:nvSpPr>
          <p:cNvPr id="185346" name="Content Placeholder 2">
            <a:extLst>
              <a:ext uri="{FF2B5EF4-FFF2-40B4-BE49-F238E27FC236}">
                <a16:creationId xmlns:a16="http://schemas.microsoft.com/office/drawing/2014/main" id="{FCE6433F-56C0-4EB0-9DDF-8C60BAEA06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5347" name="Slide Number Placeholder 3">
            <a:extLst>
              <a:ext uri="{FF2B5EF4-FFF2-40B4-BE49-F238E27FC236}">
                <a16:creationId xmlns:a16="http://schemas.microsoft.com/office/drawing/2014/main" id="{331882D0-E16D-4DD0-8D19-76F4931770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FC56ADC-4EFD-4F41-9442-6C083732B3A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85348" name="Picture 3" descr="F0505">
            <a:extLst>
              <a:ext uri="{FF2B5EF4-FFF2-40B4-BE49-F238E27FC236}">
                <a16:creationId xmlns:a16="http://schemas.microsoft.com/office/drawing/2014/main" id="{9AA544D2-3EA0-4276-B4CE-17FC26CB8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2978150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49" name="Picture 4" descr="F0509">
            <a:extLst>
              <a:ext uri="{FF2B5EF4-FFF2-40B4-BE49-F238E27FC236}">
                <a16:creationId xmlns:a16="http://schemas.microsoft.com/office/drawing/2014/main" id="{82CB7B32-BFF0-4851-B120-E5B966B99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3" r="31990"/>
          <a:stretch>
            <a:fillRect/>
          </a:stretch>
        </p:blipFill>
        <p:spPr bwMode="auto">
          <a:xfrm>
            <a:off x="2782888" y="2547938"/>
            <a:ext cx="3308350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350" name="Line 5">
            <a:extLst>
              <a:ext uri="{FF2B5EF4-FFF2-40B4-BE49-F238E27FC236}">
                <a16:creationId xmlns:a16="http://schemas.microsoft.com/office/drawing/2014/main" id="{99959FB3-4C8C-4BB0-A70E-8411924E4600}"/>
              </a:ext>
            </a:extLst>
          </p:cNvPr>
          <p:cNvSpPr>
            <a:spLocks noChangeShapeType="1"/>
          </p:cNvSpPr>
          <p:nvPr/>
        </p:nvSpPr>
        <p:spPr bwMode="auto">
          <a:xfrm>
            <a:off x="4819650" y="4064000"/>
            <a:ext cx="1327150" cy="33338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5351" name="Rectangle 6">
            <a:extLst>
              <a:ext uri="{FF2B5EF4-FFF2-40B4-BE49-F238E27FC236}">
                <a16:creationId xmlns:a16="http://schemas.microsoft.com/office/drawing/2014/main" id="{6476241F-53B4-42FA-8B3C-7DD343C9EC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46725"/>
            <a:ext cx="5410200" cy="131127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if MEM[PC]==SW rt offset</a:t>
            </a:r>
            <a:r>
              <a:rPr lang="en-US" altLang="en-US" sz="2000" baseline="-25000">
                <a:solidFill>
                  <a:srgbClr val="000000"/>
                </a:solidFill>
                <a:latin typeface="Calibri" panose="020F0502020204030204" pitchFamily="34" charset="0"/>
              </a:rPr>
              <a:t>16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(base)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   EA = sign-extend(offset) + GPR[base]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   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MEM[ </a:t>
            </a:r>
            <a:r>
              <a:rPr lang="en-US" altLang="en-US" sz="2000">
                <a:solidFill>
                  <a:srgbClr val="5F5F5F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translate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(EA) ]  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GPR[rt] </a:t>
            </a: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        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PC  PC + 4</a:t>
            </a:r>
          </a:p>
        </p:txBody>
      </p:sp>
      <p:sp>
        <p:nvSpPr>
          <p:cNvPr id="185352" name="AutoShape 7">
            <a:extLst>
              <a:ext uri="{FF2B5EF4-FFF2-40B4-BE49-F238E27FC236}">
                <a16:creationId xmlns:a16="http://schemas.microsoft.com/office/drawing/2014/main" id="{0C034166-4193-4633-9BF0-9A5E48B10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6172200"/>
            <a:ext cx="762000" cy="457200"/>
          </a:xfrm>
          <a:prstGeom prst="right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85353" name="Text Box 8">
            <a:extLst>
              <a:ext uri="{FF2B5EF4-FFF2-40B4-BE49-F238E27FC236}">
                <a16:creationId xmlns:a16="http://schemas.microsoft.com/office/drawing/2014/main" id="{EA1FC52C-5C2E-457C-94F8-9D5796502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1738" y="5965825"/>
            <a:ext cx="2397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Combinational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state update logic</a:t>
            </a:r>
          </a:p>
        </p:txBody>
      </p:sp>
      <p:grpSp>
        <p:nvGrpSpPr>
          <p:cNvPr id="185354" name="Group 9">
            <a:extLst>
              <a:ext uri="{FF2B5EF4-FFF2-40B4-BE49-F238E27FC236}">
                <a16:creationId xmlns:a16="http://schemas.microsoft.com/office/drawing/2014/main" id="{7742D5B3-6494-4005-9E29-2BF4F546F07B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5638800"/>
            <a:ext cx="3352800" cy="304800"/>
            <a:chOff x="1392" y="2976"/>
            <a:chExt cx="3072" cy="240"/>
          </a:xfrm>
        </p:grpSpPr>
        <p:sp>
          <p:nvSpPr>
            <p:cNvPr id="185378" name="Rectangle 10">
              <a:extLst>
                <a:ext uri="{FF2B5EF4-FFF2-40B4-BE49-F238E27FC236}">
                  <a16:creationId xmlns:a16="http://schemas.microsoft.com/office/drawing/2014/main" id="{68F39E40-BD9E-4D80-86D6-BC91F50E6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IF</a:t>
              </a:r>
            </a:p>
          </p:txBody>
        </p:sp>
        <p:sp>
          <p:nvSpPr>
            <p:cNvPr id="185379" name="Rectangle 11">
              <a:extLst>
                <a:ext uri="{FF2B5EF4-FFF2-40B4-BE49-F238E27FC236}">
                  <a16:creationId xmlns:a16="http://schemas.microsoft.com/office/drawing/2014/main" id="{0C1C9F8F-BC06-4121-9F28-57D70FA02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ID</a:t>
              </a:r>
            </a:p>
          </p:txBody>
        </p:sp>
        <p:sp>
          <p:nvSpPr>
            <p:cNvPr id="185380" name="Rectangle 12">
              <a:extLst>
                <a:ext uri="{FF2B5EF4-FFF2-40B4-BE49-F238E27FC236}">
                  <a16:creationId xmlns:a16="http://schemas.microsoft.com/office/drawing/2014/main" id="{0ECAF4D7-D01F-4FEF-9F11-2D80D9FAC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EX</a:t>
              </a:r>
            </a:p>
          </p:txBody>
        </p:sp>
        <p:sp>
          <p:nvSpPr>
            <p:cNvPr id="185381" name="Rectangle 13">
              <a:extLst>
                <a:ext uri="{FF2B5EF4-FFF2-40B4-BE49-F238E27FC236}">
                  <a16:creationId xmlns:a16="http://schemas.microsoft.com/office/drawing/2014/main" id="{0CAAFBDA-8325-4680-8385-E1166B7B62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MEM</a:t>
              </a:r>
            </a:p>
          </p:txBody>
        </p:sp>
        <p:sp>
          <p:nvSpPr>
            <p:cNvPr id="185382" name="Rectangle 14">
              <a:extLst>
                <a:ext uri="{FF2B5EF4-FFF2-40B4-BE49-F238E27FC236}">
                  <a16:creationId xmlns:a16="http://schemas.microsoft.com/office/drawing/2014/main" id="{88F0996A-5E29-4588-AD1E-E5B40BCAD9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WB</a:t>
              </a:r>
            </a:p>
          </p:txBody>
        </p:sp>
      </p:grpSp>
      <p:pic>
        <p:nvPicPr>
          <p:cNvPr id="185355" name="Picture 15" descr="F0508">
            <a:extLst>
              <a:ext uri="{FF2B5EF4-FFF2-40B4-BE49-F238E27FC236}">
                <a16:creationId xmlns:a16="http://schemas.microsoft.com/office/drawing/2014/main" id="{3E220A98-62DA-4EF4-82C0-DD5E051AE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47" b="9525"/>
          <a:stretch>
            <a:fillRect/>
          </a:stretch>
        </p:blipFill>
        <p:spPr bwMode="auto">
          <a:xfrm>
            <a:off x="6400800" y="2438400"/>
            <a:ext cx="2074863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356" name="Text Box 16">
            <a:extLst>
              <a:ext uri="{FF2B5EF4-FFF2-40B4-BE49-F238E27FC236}">
                <a16:creationId xmlns:a16="http://schemas.microsoft.com/office/drawing/2014/main" id="{DB7EC6F0-2E39-4C4B-987C-914EE4A0F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8388" y="41084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85357" name="Text Box 17">
            <a:extLst>
              <a:ext uri="{FF2B5EF4-FFF2-40B4-BE49-F238E27FC236}">
                <a16:creationId xmlns:a16="http://schemas.microsoft.com/office/drawing/2014/main" id="{7F24CE8A-ADC6-4D6E-B11D-F66AF24F2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1900" y="2228850"/>
            <a:ext cx="539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add</a:t>
            </a:r>
          </a:p>
        </p:txBody>
      </p:sp>
      <p:grpSp>
        <p:nvGrpSpPr>
          <p:cNvPr id="185358" name="Group 18">
            <a:extLst>
              <a:ext uri="{FF2B5EF4-FFF2-40B4-BE49-F238E27FC236}">
                <a16:creationId xmlns:a16="http://schemas.microsoft.com/office/drawing/2014/main" id="{9342C802-8186-478E-A0E8-0430D01EFD5D}"/>
              </a:ext>
            </a:extLst>
          </p:cNvPr>
          <p:cNvGrpSpPr>
            <a:grpSpLocks/>
          </p:cNvGrpSpPr>
          <p:nvPr/>
        </p:nvGrpSpPr>
        <p:grpSpPr bwMode="auto">
          <a:xfrm>
            <a:off x="4519613" y="3371850"/>
            <a:ext cx="1042987" cy="1193800"/>
            <a:chOff x="2847" y="2124"/>
            <a:chExt cx="657" cy="752"/>
          </a:xfrm>
        </p:grpSpPr>
        <p:sp>
          <p:nvSpPr>
            <p:cNvPr id="185368" name="Line 19">
              <a:extLst>
                <a:ext uri="{FF2B5EF4-FFF2-40B4-BE49-F238E27FC236}">
                  <a16:creationId xmlns:a16="http://schemas.microsoft.com/office/drawing/2014/main" id="{2EAA4096-4DDB-4476-A077-5E6524DF03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8" y="2276"/>
              <a:ext cx="0" cy="29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369" name="Line 20">
              <a:extLst>
                <a:ext uri="{FF2B5EF4-FFF2-40B4-BE49-F238E27FC236}">
                  <a16:creationId xmlns:a16="http://schemas.microsoft.com/office/drawing/2014/main" id="{54EB592A-C6A2-464C-AF49-6380656AB35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2967" y="2521"/>
              <a:ext cx="0" cy="88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370" name="Freeform 21">
              <a:extLst>
                <a:ext uri="{FF2B5EF4-FFF2-40B4-BE49-F238E27FC236}">
                  <a16:creationId xmlns:a16="http://schemas.microsoft.com/office/drawing/2014/main" id="{0500D66E-6E99-4BAC-A891-2E0009252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3" y="2124"/>
              <a:ext cx="83" cy="336"/>
            </a:xfrm>
            <a:custGeom>
              <a:avLst/>
              <a:gdLst>
                <a:gd name="T0" fmla="*/ 0 w 290"/>
                <a:gd name="T1" fmla="*/ 0 h 768"/>
                <a:gd name="T2" fmla="*/ 0 w 290"/>
                <a:gd name="T3" fmla="*/ 0 h 768"/>
                <a:gd name="T4" fmla="*/ 0 w 290"/>
                <a:gd name="T5" fmla="*/ 0 h 768"/>
                <a:gd name="T6" fmla="*/ 0 w 290"/>
                <a:gd name="T7" fmla="*/ 0 h 768"/>
                <a:gd name="T8" fmla="*/ 0 w 290"/>
                <a:gd name="T9" fmla="*/ 0 h 768"/>
                <a:gd name="T10" fmla="*/ 0 w 290"/>
                <a:gd name="T11" fmla="*/ 0 h 768"/>
                <a:gd name="T12" fmla="*/ 0 w 290"/>
                <a:gd name="T13" fmla="*/ 0 h 768"/>
                <a:gd name="T14" fmla="*/ 0 w 290"/>
                <a:gd name="T15" fmla="*/ 0 h 768"/>
                <a:gd name="T16" fmla="*/ 0 w 290"/>
                <a:gd name="T17" fmla="*/ 0 h 768"/>
                <a:gd name="T18" fmla="*/ 0 w 290"/>
                <a:gd name="T19" fmla="*/ 0 h 768"/>
                <a:gd name="T20" fmla="*/ 0 w 290"/>
                <a:gd name="T21" fmla="*/ 0 h 768"/>
                <a:gd name="T22" fmla="*/ 0 w 290"/>
                <a:gd name="T23" fmla="*/ 0 h 768"/>
                <a:gd name="T24" fmla="*/ 0 w 290"/>
                <a:gd name="T25" fmla="*/ 0 h 768"/>
                <a:gd name="T26" fmla="*/ 0 w 290"/>
                <a:gd name="T27" fmla="*/ 0 h 768"/>
                <a:gd name="T28" fmla="*/ 0 w 290"/>
                <a:gd name="T29" fmla="*/ 0 h 768"/>
                <a:gd name="T30" fmla="*/ 0 w 290"/>
                <a:gd name="T31" fmla="*/ 0 h 768"/>
                <a:gd name="T32" fmla="*/ 0 w 290"/>
                <a:gd name="T33" fmla="*/ 0 h 7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90"/>
                <a:gd name="T52" fmla="*/ 0 h 768"/>
                <a:gd name="T53" fmla="*/ 290 w 290"/>
                <a:gd name="T54" fmla="*/ 768 h 7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90" h="768">
                  <a:moveTo>
                    <a:pt x="2" y="0"/>
                  </a:moveTo>
                  <a:lnTo>
                    <a:pt x="80" y="54"/>
                  </a:lnTo>
                  <a:lnTo>
                    <a:pt x="152" y="102"/>
                  </a:lnTo>
                  <a:lnTo>
                    <a:pt x="214" y="144"/>
                  </a:lnTo>
                  <a:lnTo>
                    <a:pt x="290" y="192"/>
                  </a:lnTo>
                  <a:lnTo>
                    <a:pt x="288" y="386"/>
                  </a:lnTo>
                  <a:lnTo>
                    <a:pt x="290" y="576"/>
                  </a:lnTo>
                  <a:lnTo>
                    <a:pt x="216" y="628"/>
                  </a:lnTo>
                  <a:lnTo>
                    <a:pt x="150" y="670"/>
                  </a:lnTo>
                  <a:lnTo>
                    <a:pt x="86" y="714"/>
                  </a:lnTo>
                  <a:lnTo>
                    <a:pt x="2" y="768"/>
                  </a:lnTo>
                  <a:lnTo>
                    <a:pt x="2" y="574"/>
                  </a:lnTo>
                  <a:lnTo>
                    <a:pt x="0" y="478"/>
                  </a:lnTo>
                  <a:lnTo>
                    <a:pt x="2" y="384"/>
                  </a:lnTo>
                  <a:lnTo>
                    <a:pt x="0" y="288"/>
                  </a:lnTo>
                  <a:lnTo>
                    <a:pt x="0" y="19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371" name="Freeform 22">
              <a:extLst>
                <a:ext uri="{FF2B5EF4-FFF2-40B4-BE49-F238E27FC236}">
                  <a16:creationId xmlns:a16="http://schemas.microsoft.com/office/drawing/2014/main" id="{62950B60-6BE6-48B7-9D5F-8B0638488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5" y="2292"/>
              <a:ext cx="82" cy="547"/>
            </a:xfrm>
            <a:custGeom>
              <a:avLst/>
              <a:gdLst>
                <a:gd name="T0" fmla="*/ 0 w 96"/>
                <a:gd name="T1" fmla="*/ 16 h 624"/>
                <a:gd name="T2" fmla="*/ 3 w 96"/>
                <a:gd name="T3" fmla="*/ 16 h 624"/>
                <a:gd name="T4" fmla="*/ 3 w 96"/>
                <a:gd name="T5" fmla="*/ 0 h 624"/>
                <a:gd name="T6" fmla="*/ 0 60000 65536"/>
                <a:gd name="T7" fmla="*/ 0 60000 65536"/>
                <a:gd name="T8" fmla="*/ 0 60000 65536"/>
                <a:gd name="T9" fmla="*/ 0 w 96"/>
                <a:gd name="T10" fmla="*/ 0 h 624"/>
                <a:gd name="T11" fmla="*/ 96 w 96"/>
                <a:gd name="T12" fmla="*/ 624 h 6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" h="624">
                  <a:moveTo>
                    <a:pt x="0" y="624"/>
                  </a:moveTo>
                  <a:lnTo>
                    <a:pt x="96" y="624"/>
                  </a:lnTo>
                  <a:lnTo>
                    <a:pt x="96" y="0"/>
                  </a:lnTo>
                </a:path>
              </a:pathLst>
            </a:cu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372" name="Line 23">
              <a:extLst>
                <a:ext uri="{FF2B5EF4-FFF2-40B4-BE49-F238E27FC236}">
                  <a16:creationId xmlns:a16="http://schemas.microsoft.com/office/drawing/2014/main" id="{EACF20CC-423A-4D8C-83CD-7B39A49676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7" y="2292"/>
              <a:ext cx="206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373" name="Freeform 24">
              <a:extLst>
                <a:ext uri="{FF2B5EF4-FFF2-40B4-BE49-F238E27FC236}">
                  <a16:creationId xmlns:a16="http://schemas.microsoft.com/office/drawing/2014/main" id="{8305140B-ACA3-4887-ACAE-C2448B657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" y="2376"/>
              <a:ext cx="124" cy="463"/>
            </a:xfrm>
            <a:custGeom>
              <a:avLst/>
              <a:gdLst>
                <a:gd name="T0" fmla="*/ 0 w 144"/>
                <a:gd name="T1" fmla="*/ 14 h 528"/>
                <a:gd name="T2" fmla="*/ 3 w 144"/>
                <a:gd name="T3" fmla="*/ 14 h 528"/>
                <a:gd name="T4" fmla="*/ 3 w 144"/>
                <a:gd name="T5" fmla="*/ 0 h 528"/>
                <a:gd name="T6" fmla="*/ 3 w 144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"/>
                <a:gd name="T13" fmla="*/ 0 h 528"/>
                <a:gd name="T14" fmla="*/ 144 w 144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" h="528">
                  <a:moveTo>
                    <a:pt x="0" y="528"/>
                  </a:moveTo>
                  <a:lnTo>
                    <a:pt x="48" y="528"/>
                  </a:lnTo>
                  <a:lnTo>
                    <a:pt x="48" y="0"/>
                  </a:lnTo>
                  <a:lnTo>
                    <a:pt x="14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374" name="Line 25">
              <a:extLst>
                <a:ext uri="{FF2B5EF4-FFF2-40B4-BE49-F238E27FC236}">
                  <a16:creationId xmlns:a16="http://schemas.microsoft.com/office/drawing/2014/main" id="{E89B0498-48B9-40C3-8E35-2594007B32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7" y="2208"/>
              <a:ext cx="20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375" name="Line 26">
              <a:extLst>
                <a:ext uri="{FF2B5EF4-FFF2-40B4-BE49-F238E27FC236}">
                  <a16:creationId xmlns:a16="http://schemas.microsoft.com/office/drawing/2014/main" id="{BCA666CD-E893-4C23-B5B2-1D3A49023D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4" y="2418"/>
              <a:ext cx="0" cy="253"/>
            </a:xfrm>
            <a:prstGeom prst="line">
              <a:avLst/>
            </a:prstGeom>
            <a:noFill/>
            <a:ln w="1905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376" name="Text Box 27">
              <a:extLst>
                <a:ext uri="{FF2B5EF4-FFF2-40B4-BE49-F238E27FC236}">
                  <a16:creationId xmlns:a16="http://schemas.microsoft.com/office/drawing/2014/main" id="{E183D4BD-D3CE-4708-867F-559C77CBBE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2" y="2566"/>
              <a:ext cx="392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ALUSrc</a:t>
              </a:r>
            </a:p>
          </p:txBody>
        </p:sp>
        <p:sp>
          <p:nvSpPr>
            <p:cNvPr id="185377" name="Text Box 28">
              <a:extLst>
                <a:ext uri="{FF2B5EF4-FFF2-40B4-BE49-F238E27FC236}">
                  <a16:creationId xmlns:a16="http://schemas.microsoft.com/office/drawing/2014/main" id="{E50AFCC6-95E0-4DBC-87C3-4112E78949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7" y="2643"/>
              <a:ext cx="50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CC9900"/>
                  </a:solidFill>
                  <a:latin typeface="Calibri" panose="020F0502020204030204" pitchFamily="34" charset="0"/>
                </a:rPr>
                <a:t>isItype</a:t>
              </a:r>
            </a:p>
          </p:txBody>
        </p:sp>
      </p:grpSp>
      <p:sp>
        <p:nvSpPr>
          <p:cNvPr id="185359" name="Freeform 29">
            <a:extLst>
              <a:ext uri="{FF2B5EF4-FFF2-40B4-BE49-F238E27FC236}">
                <a16:creationId xmlns:a16="http://schemas.microsoft.com/office/drawing/2014/main" id="{75D8ADA7-928C-4CD1-8E7C-60BB5B32DC8F}"/>
              </a:ext>
            </a:extLst>
          </p:cNvPr>
          <p:cNvSpPr>
            <a:spLocks/>
          </p:cNvSpPr>
          <p:nvPr/>
        </p:nvSpPr>
        <p:spPr bwMode="auto">
          <a:xfrm>
            <a:off x="2984500" y="3186113"/>
            <a:ext cx="120650" cy="436562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360" name="Freeform 30">
            <a:extLst>
              <a:ext uri="{FF2B5EF4-FFF2-40B4-BE49-F238E27FC236}">
                <a16:creationId xmlns:a16="http://schemas.microsoft.com/office/drawing/2014/main" id="{978DC712-C9B9-41AB-980B-176456570E3D}"/>
              </a:ext>
            </a:extLst>
          </p:cNvPr>
          <p:cNvSpPr>
            <a:spLocks/>
          </p:cNvSpPr>
          <p:nvPr/>
        </p:nvSpPr>
        <p:spPr bwMode="auto">
          <a:xfrm>
            <a:off x="2914650" y="3124200"/>
            <a:ext cx="69850" cy="187325"/>
          </a:xfrm>
          <a:custGeom>
            <a:avLst/>
            <a:gdLst>
              <a:gd name="T0" fmla="*/ 0 w 48"/>
              <a:gd name="T1" fmla="*/ 0 h 144"/>
              <a:gd name="T2" fmla="*/ 0 w 48"/>
              <a:gd name="T3" fmla="*/ 2147483646 h 144"/>
              <a:gd name="T4" fmla="*/ 2147483646 w 48"/>
              <a:gd name="T5" fmla="*/ 2147483646 h 144"/>
              <a:gd name="T6" fmla="*/ 0 60000 65536"/>
              <a:gd name="T7" fmla="*/ 0 60000 65536"/>
              <a:gd name="T8" fmla="*/ 0 60000 65536"/>
              <a:gd name="T9" fmla="*/ 0 w 48"/>
              <a:gd name="T10" fmla="*/ 0 h 144"/>
              <a:gd name="T11" fmla="*/ 48 w 48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144">
                <a:moveTo>
                  <a:pt x="0" y="0"/>
                </a:moveTo>
                <a:lnTo>
                  <a:pt x="0" y="144"/>
                </a:lnTo>
                <a:lnTo>
                  <a:pt x="48" y="14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5361" name="Text Box 31">
            <a:extLst>
              <a:ext uri="{FF2B5EF4-FFF2-40B4-BE49-F238E27FC236}">
                <a16:creationId xmlns:a16="http://schemas.microsoft.com/office/drawing/2014/main" id="{A730EAC9-AD85-47BC-99A6-FA71738C9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3902075"/>
            <a:ext cx="695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RegDest</a:t>
            </a:r>
          </a:p>
        </p:txBody>
      </p:sp>
      <p:sp>
        <p:nvSpPr>
          <p:cNvPr id="185362" name="Freeform 32">
            <a:extLst>
              <a:ext uri="{FF2B5EF4-FFF2-40B4-BE49-F238E27FC236}">
                <a16:creationId xmlns:a16="http://schemas.microsoft.com/office/drawing/2014/main" id="{CF235C43-78AE-453E-ADED-D8464F609BD7}"/>
              </a:ext>
            </a:extLst>
          </p:cNvPr>
          <p:cNvSpPr>
            <a:spLocks/>
          </p:cNvSpPr>
          <p:nvPr/>
        </p:nvSpPr>
        <p:spPr bwMode="auto">
          <a:xfrm>
            <a:off x="2633663" y="3560763"/>
            <a:ext cx="420687" cy="374650"/>
          </a:xfrm>
          <a:custGeom>
            <a:avLst/>
            <a:gdLst>
              <a:gd name="T0" fmla="*/ 2147483646 w 288"/>
              <a:gd name="T1" fmla="*/ 0 h 288"/>
              <a:gd name="T2" fmla="*/ 2147483646 w 288"/>
              <a:gd name="T3" fmla="*/ 2147483646 h 288"/>
              <a:gd name="T4" fmla="*/ 0 w 288"/>
              <a:gd name="T5" fmla="*/ 2147483646 h 288"/>
              <a:gd name="T6" fmla="*/ 0 60000 65536"/>
              <a:gd name="T7" fmla="*/ 0 60000 65536"/>
              <a:gd name="T8" fmla="*/ 0 60000 65536"/>
              <a:gd name="T9" fmla="*/ 0 w 288"/>
              <a:gd name="T10" fmla="*/ 0 h 288"/>
              <a:gd name="T11" fmla="*/ 288 w 288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288">
                <a:moveTo>
                  <a:pt x="288" y="0"/>
                </a:moveTo>
                <a:lnTo>
                  <a:pt x="288" y="96"/>
                </a:lnTo>
                <a:lnTo>
                  <a:pt x="0" y="288"/>
                </a:lnTo>
              </a:path>
            </a:pathLst>
          </a:custGeom>
          <a:noFill/>
          <a:ln w="28575">
            <a:solidFill>
              <a:srgbClr val="FF99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5363" name="Rectangle 33">
            <a:extLst>
              <a:ext uri="{FF2B5EF4-FFF2-40B4-BE49-F238E27FC236}">
                <a16:creationId xmlns:a16="http://schemas.microsoft.com/office/drawing/2014/main" id="{B919ED27-5653-4E5F-BB24-0B593DA05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1838" y="4013200"/>
            <a:ext cx="803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isItype</a:t>
            </a:r>
          </a:p>
        </p:txBody>
      </p:sp>
      <p:sp>
        <p:nvSpPr>
          <p:cNvPr id="185364" name="Rectangle 34">
            <a:extLst>
              <a:ext uri="{FF2B5EF4-FFF2-40B4-BE49-F238E27FC236}">
                <a16:creationId xmlns:a16="http://schemas.microsoft.com/office/drawing/2014/main" id="{8DC34472-88B6-49A5-92E3-49EF0EFF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3070225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85365" name="Line 35">
            <a:extLst>
              <a:ext uri="{FF2B5EF4-FFF2-40B4-BE49-F238E27FC236}">
                <a16:creationId xmlns:a16="http://schemas.microsoft.com/office/drawing/2014/main" id="{E3CA96AE-A4B2-44C5-BD33-2A16B2036BC9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1200" y="3125788"/>
            <a:ext cx="29845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5366" name="Text Box 26">
            <a:extLst>
              <a:ext uri="{FF2B5EF4-FFF2-40B4-BE49-F238E27FC236}">
                <a16:creationId xmlns:a16="http://schemas.microsoft.com/office/drawing/2014/main" id="{120B3BD6-C5ED-4511-8708-6FC6DCAEF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4430713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85367" name="Text Box 26">
            <a:extLst>
              <a:ext uri="{FF2B5EF4-FFF2-40B4-BE49-F238E27FC236}">
                <a16:creationId xmlns:a16="http://schemas.microsoft.com/office/drawing/2014/main" id="{CF6EBDFC-905F-411B-956C-6D876569FF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205740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1</a:t>
            </a:r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Title 1">
            <a:extLst>
              <a:ext uri="{FF2B5EF4-FFF2-40B4-BE49-F238E27FC236}">
                <a16:creationId xmlns:a16="http://schemas.microsoft.com/office/drawing/2014/main" id="{E09F984B-F5B7-461A-8315-4348204D46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Load-Store Datapath</a:t>
            </a:r>
          </a:p>
        </p:txBody>
      </p:sp>
      <p:sp>
        <p:nvSpPr>
          <p:cNvPr id="186370" name="Content Placeholder 2">
            <a:extLst>
              <a:ext uri="{FF2B5EF4-FFF2-40B4-BE49-F238E27FC236}">
                <a16:creationId xmlns:a16="http://schemas.microsoft.com/office/drawing/2014/main" id="{FE360114-6FFB-467B-BD6A-4A251854F03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814FD7DB-9660-41FE-B32E-8E092B4925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4AA92BA7-39BC-47CE-AEBE-C352782E94C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86372" name="Picture 3" descr="F0505">
            <a:extLst>
              <a:ext uri="{FF2B5EF4-FFF2-40B4-BE49-F238E27FC236}">
                <a16:creationId xmlns:a16="http://schemas.microsoft.com/office/drawing/2014/main" id="{C45EE8AF-FC88-4368-83FD-55DBE96AA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1676400"/>
            <a:ext cx="34639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6373" name="Picture 4" descr="F0509">
            <a:extLst>
              <a:ext uri="{FF2B5EF4-FFF2-40B4-BE49-F238E27FC236}">
                <a16:creationId xmlns:a16="http://schemas.microsoft.com/office/drawing/2014/main" id="{AA7A52EA-2486-40F4-A67E-0F4DB931F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3"/>
          <a:stretch>
            <a:fillRect/>
          </a:stretch>
        </p:blipFill>
        <p:spPr bwMode="auto">
          <a:xfrm>
            <a:off x="3124200" y="3027363"/>
            <a:ext cx="5959475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374" name="Text Box 5">
            <a:extLst>
              <a:ext uri="{FF2B5EF4-FFF2-40B4-BE49-F238E27FC236}">
                <a16:creationId xmlns:a16="http://schemas.microsoft.com/office/drawing/2014/main" id="{8DCF6197-3385-4CCC-BAB7-83776B7BD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9363" y="4819650"/>
            <a:ext cx="898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!isStore</a:t>
            </a:r>
          </a:p>
        </p:txBody>
      </p:sp>
      <p:sp>
        <p:nvSpPr>
          <p:cNvPr id="186375" name="Text Box 6">
            <a:extLst>
              <a:ext uri="{FF2B5EF4-FFF2-40B4-BE49-F238E27FC236}">
                <a16:creationId xmlns:a16="http://schemas.microsoft.com/office/drawing/2014/main" id="{8C77AE96-C69E-4C51-ABE5-BE0D8736E9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8350" y="2762250"/>
            <a:ext cx="539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add</a:t>
            </a:r>
          </a:p>
        </p:txBody>
      </p:sp>
      <p:sp>
        <p:nvSpPr>
          <p:cNvPr id="186376" name="Text Box 7">
            <a:extLst>
              <a:ext uri="{FF2B5EF4-FFF2-40B4-BE49-F238E27FC236}">
                <a16:creationId xmlns:a16="http://schemas.microsoft.com/office/drawing/2014/main" id="{40EDFD1B-95DC-4B55-B0E1-60B28D7E7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363" y="2900363"/>
            <a:ext cx="822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isStore</a:t>
            </a:r>
          </a:p>
        </p:txBody>
      </p:sp>
      <p:sp>
        <p:nvSpPr>
          <p:cNvPr id="186377" name="Text Box 8">
            <a:extLst>
              <a:ext uri="{FF2B5EF4-FFF2-40B4-BE49-F238E27FC236}">
                <a16:creationId xmlns:a16="http://schemas.microsoft.com/office/drawing/2014/main" id="{9A6E660C-25AA-4B41-90D7-BFF144E09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9688" y="5353050"/>
            <a:ext cx="777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isLoad</a:t>
            </a:r>
          </a:p>
        </p:txBody>
      </p:sp>
      <p:sp>
        <p:nvSpPr>
          <p:cNvPr id="186378" name="Freeform 9">
            <a:extLst>
              <a:ext uri="{FF2B5EF4-FFF2-40B4-BE49-F238E27FC236}">
                <a16:creationId xmlns:a16="http://schemas.microsoft.com/office/drawing/2014/main" id="{F46CFADD-7596-4812-8D5D-FCD86263415C}"/>
              </a:ext>
            </a:extLst>
          </p:cNvPr>
          <p:cNvSpPr>
            <a:spLocks/>
          </p:cNvSpPr>
          <p:nvPr/>
        </p:nvSpPr>
        <p:spPr bwMode="auto">
          <a:xfrm>
            <a:off x="5514975" y="3984625"/>
            <a:ext cx="131763" cy="53340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6379" name="Line 10">
            <a:extLst>
              <a:ext uri="{FF2B5EF4-FFF2-40B4-BE49-F238E27FC236}">
                <a16:creationId xmlns:a16="http://schemas.microsoft.com/office/drawing/2014/main" id="{257AB2AF-34D5-4BCF-8954-0BC7F691F70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84825" y="4460875"/>
            <a:ext cx="0" cy="5334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6380" name="Text Box 11">
            <a:extLst>
              <a:ext uri="{FF2B5EF4-FFF2-40B4-BE49-F238E27FC236}">
                <a16:creationId xmlns:a16="http://schemas.microsoft.com/office/drawing/2014/main" id="{D8AB2BEC-A84F-473F-911A-88EF7C4D9A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6100" y="4805363"/>
            <a:ext cx="622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ALUSrc</a:t>
            </a:r>
          </a:p>
        </p:txBody>
      </p:sp>
      <p:sp>
        <p:nvSpPr>
          <p:cNvPr id="186381" name="Text Box 12">
            <a:extLst>
              <a:ext uri="{FF2B5EF4-FFF2-40B4-BE49-F238E27FC236}">
                <a16:creationId xmlns:a16="http://schemas.microsoft.com/office/drawing/2014/main" id="{AAF5DC24-C856-40C5-837A-2C8AFF25CC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4188" y="4957763"/>
            <a:ext cx="8032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isItype</a:t>
            </a:r>
          </a:p>
        </p:txBody>
      </p:sp>
      <p:sp>
        <p:nvSpPr>
          <p:cNvPr id="186382" name="Line 13">
            <a:extLst>
              <a:ext uri="{FF2B5EF4-FFF2-40B4-BE49-F238E27FC236}">
                <a16:creationId xmlns:a16="http://schemas.microsoft.com/office/drawing/2014/main" id="{A66C8F42-8AC7-4184-8437-1CA615B501D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30800" y="4254500"/>
            <a:ext cx="374650" cy="63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6383" name="Line 14">
            <a:extLst>
              <a:ext uri="{FF2B5EF4-FFF2-40B4-BE49-F238E27FC236}">
                <a16:creationId xmlns:a16="http://schemas.microsoft.com/office/drawing/2014/main" id="{6C190456-40E6-45FC-914A-7430979E9074}"/>
              </a:ext>
            </a:extLst>
          </p:cNvPr>
          <p:cNvSpPr>
            <a:spLocks noChangeShapeType="1"/>
          </p:cNvSpPr>
          <p:nvPr/>
        </p:nvSpPr>
        <p:spPr bwMode="auto">
          <a:xfrm>
            <a:off x="5121275" y="4092575"/>
            <a:ext cx="38735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6384" name="Line 15">
            <a:extLst>
              <a:ext uri="{FF2B5EF4-FFF2-40B4-BE49-F238E27FC236}">
                <a16:creationId xmlns:a16="http://schemas.microsoft.com/office/drawing/2014/main" id="{3F7A3B10-E346-4B04-A9EF-6A84D7D737F7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4175" y="4397375"/>
            <a:ext cx="5715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6385" name="Line 16">
            <a:extLst>
              <a:ext uri="{FF2B5EF4-FFF2-40B4-BE49-F238E27FC236}">
                <a16:creationId xmlns:a16="http://schemas.microsoft.com/office/drawing/2014/main" id="{DD3EDB9C-BB51-4AD2-9918-B34E376F76E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18125" y="4111625"/>
            <a:ext cx="0" cy="171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6386" name="Line 17">
            <a:extLst>
              <a:ext uri="{FF2B5EF4-FFF2-40B4-BE49-F238E27FC236}">
                <a16:creationId xmlns:a16="http://schemas.microsoft.com/office/drawing/2014/main" id="{A1A1A750-D718-479E-9780-ACA5090F607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64175" y="4210050"/>
            <a:ext cx="0" cy="1714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6387" name="Freeform 19">
            <a:extLst>
              <a:ext uri="{FF2B5EF4-FFF2-40B4-BE49-F238E27FC236}">
                <a16:creationId xmlns:a16="http://schemas.microsoft.com/office/drawing/2014/main" id="{F0C1BA86-5F5F-467E-A624-2B1DD1113B6D}"/>
              </a:ext>
            </a:extLst>
          </p:cNvPr>
          <p:cNvSpPr>
            <a:spLocks/>
          </p:cNvSpPr>
          <p:nvPr/>
        </p:nvSpPr>
        <p:spPr bwMode="auto">
          <a:xfrm>
            <a:off x="3352800" y="3733800"/>
            <a:ext cx="131763" cy="53340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6388" name="Freeform 20">
            <a:extLst>
              <a:ext uri="{FF2B5EF4-FFF2-40B4-BE49-F238E27FC236}">
                <a16:creationId xmlns:a16="http://schemas.microsoft.com/office/drawing/2014/main" id="{9D429EC2-7180-4A16-8818-167EFD191FB0}"/>
              </a:ext>
            </a:extLst>
          </p:cNvPr>
          <p:cNvSpPr>
            <a:spLocks/>
          </p:cNvSpPr>
          <p:nvPr/>
        </p:nvSpPr>
        <p:spPr bwMode="auto">
          <a:xfrm>
            <a:off x="3276600" y="3657600"/>
            <a:ext cx="76200" cy="228600"/>
          </a:xfrm>
          <a:custGeom>
            <a:avLst/>
            <a:gdLst>
              <a:gd name="T0" fmla="*/ 0 w 48"/>
              <a:gd name="T1" fmla="*/ 0 h 144"/>
              <a:gd name="T2" fmla="*/ 0 w 48"/>
              <a:gd name="T3" fmla="*/ 2147483646 h 144"/>
              <a:gd name="T4" fmla="*/ 2147483646 w 48"/>
              <a:gd name="T5" fmla="*/ 2147483646 h 144"/>
              <a:gd name="T6" fmla="*/ 0 60000 65536"/>
              <a:gd name="T7" fmla="*/ 0 60000 65536"/>
              <a:gd name="T8" fmla="*/ 0 60000 65536"/>
              <a:gd name="T9" fmla="*/ 0 w 48"/>
              <a:gd name="T10" fmla="*/ 0 h 144"/>
              <a:gd name="T11" fmla="*/ 48 w 48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144">
                <a:moveTo>
                  <a:pt x="0" y="0"/>
                </a:moveTo>
                <a:lnTo>
                  <a:pt x="0" y="144"/>
                </a:lnTo>
                <a:lnTo>
                  <a:pt x="48" y="14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6389" name="Text Box 21">
            <a:extLst>
              <a:ext uri="{FF2B5EF4-FFF2-40B4-BE49-F238E27FC236}">
                <a16:creationId xmlns:a16="http://schemas.microsoft.com/office/drawing/2014/main" id="{2B246BBD-E2DF-4BBE-9407-AC058191B6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6350" y="4606925"/>
            <a:ext cx="695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RegDest</a:t>
            </a:r>
          </a:p>
        </p:txBody>
      </p:sp>
      <p:sp>
        <p:nvSpPr>
          <p:cNvPr id="186390" name="Freeform 22">
            <a:extLst>
              <a:ext uri="{FF2B5EF4-FFF2-40B4-BE49-F238E27FC236}">
                <a16:creationId xmlns:a16="http://schemas.microsoft.com/office/drawing/2014/main" id="{871A8B3A-2414-4000-9308-D82D43B5AC2F}"/>
              </a:ext>
            </a:extLst>
          </p:cNvPr>
          <p:cNvSpPr>
            <a:spLocks/>
          </p:cNvSpPr>
          <p:nvPr/>
        </p:nvSpPr>
        <p:spPr bwMode="auto">
          <a:xfrm>
            <a:off x="2971800" y="4191000"/>
            <a:ext cx="457200" cy="457200"/>
          </a:xfrm>
          <a:custGeom>
            <a:avLst/>
            <a:gdLst>
              <a:gd name="T0" fmla="*/ 2147483646 w 288"/>
              <a:gd name="T1" fmla="*/ 0 h 288"/>
              <a:gd name="T2" fmla="*/ 2147483646 w 288"/>
              <a:gd name="T3" fmla="*/ 2147483646 h 288"/>
              <a:gd name="T4" fmla="*/ 0 w 288"/>
              <a:gd name="T5" fmla="*/ 2147483646 h 288"/>
              <a:gd name="T6" fmla="*/ 0 60000 65536"/>
              <a:gd name="T7" fmla="*/ 0 60000 65536"/>
              <a:gd name="T8" fmla="*/ 0 60000 65536"/>
              <a:gd name="T9" fmla="*/ 0 w 288"/>
              <a:gd name="T10" fmla="*/ 0 h 288"/>
              <a:gd name="T11" fmla="*/ 288 w 288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288">
                <a:moveTo>
                  <a:pt x="288" y="0"/>
                </a:moveTo>
                <a:lnTo>
                  <a:pt x="288" y="96"/>
                </a:lnTo>
                <a:lnTo>
                  <a:pt x="0" y="288"/>
                </a:lnTo>
              </a:path>
            </a:pathLst>
          </a:custGeom>
          <a:noFill/>
          <a:ln w="28575">
            <a:solidFill>
              <a:srgbClr val="FF99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6391" name="Rectangle 23">
            <a:extLst>
              <a:ext uri="{FF2B5EF4-FFF2-40B4-BE49-F238E27FC236}">
                <a16:creationId xmlns:a16="http://schemas.microsoft.com/office/drawing/2014/main" id="{6FFC69A9-2C01-4576-B75E-959CB2535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2688" y="4743450"/>
            <a:ext cx="803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isItype</a:t>
            </a:r>
          </a:p>
        </p:txBody>
      </p:sp>
      <p:sp>
        <p:nvSpPr>
          <p:cNvPr id="186392" name="Rectangle 24">
            <a:extLst>
              <a:ext uri="{FF2B5EF4-FFF2-40B4-BE49-F238E27FC236}">
                <a16:creationId xmlns:a16="http://schemas.microsoft.com/office/drawing/2014/main" id="{62A4CA55-0C0B-4E30-9549-06B715850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3614738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86393" name="Line 25">
            <a:extLst>
              <a:ext uri="{FF2B5EF4-FFF2-40B4-BE49-F238E27FC236}">
                <a16:creationId xmlns:a16="http://schemas.microsoft.com/office/drawing/2014/main" id="{92CA972C-FCFD-42CB-ACCA-87C67C18E1BC}"/>
              </a:ext>
            </a:extLst>
          </p:cNvPr>
          <p:cNvSpPr>
            <a:spLocks noChangeShapeType="1"/>
          </p:cNvSpPr>
          <p:nvPr/>
        </p:nvSpPr>
        <p:spPr bwMode="auto">
          <a:xfrm>
            <a:off x="6596063" y="3692525"/>
            <a:ext cx="320675" cy="1588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6394" name="Rectangle 26">
            <a:extLst>
              <a:ext uri="{FF2B5EF4-FFF2-40B4-BE49-F238E27FC236}">
                <a16:creationId xmlns:a16="http://schemas.microsoft.com/office/drawing/2014/main" id="{46BAB3A7-03E2-41FC-8F82-279FA53298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727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itle 1">
            <a:extLst>
              <a:ext uri="{FF2B5EF4-FFF2-40B4-BE49-F238E27FC236}">
                <a16:creationId xmlns:a16="http://schemas.microsoft.com/office/drawing/2014/main" id="{61ACEA97-0229-4D71-9787-55BE86F5B8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Datapath for Non-Control-Flow Insts.</a:t>
            </a:r>
          </a:p>
        </p:txBody>
      </p:sp>
      <p:sp>
        <p:nvSpPr>
          <p:cNvPr id="187394" name="Content Placeholder 2">
            <a:extLst>
              <a:ext uri="{FF2B5EF4-FFF2-40B4-BE49-F238E27FC236}">
                <a16:creationId xmlns:a16="http://schemas.microsoft.com/office/drawing/2014/main" id="{22892DA2-37B7-4D70-A4B1-BAA21C80D6E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7395" name="Slide Number Placeholder 3">
            <a:extLst>
              <a:ext uri="{FF2B5EF4-FFF2-40B4-BE49-F238E27FC236}">
                <a16:creationId xmlns:a16="http://schemas.microsoft.com/office/drawing/2014/main" id="{BCA5735B-D511-4033-B86C-AD5D37F1F5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FD98609-3B1B-46CE-8160-F0ED8FDD2D6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87396" name="Picture 3" descr="F0505">
            <a:extLst>
              <a:ext uri="{FF2B5EF4-FFF2-40B4-BE49-F238E27FC236}">
                <a16:creationId xmlns:a16="http://schemas.microsoft.com/office/drawing/2014/main" id="{7FC7BA7F-2009-4809-9EE5-C975DB220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1220788"/>
            <a:ext cx="34639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397" name="Picture 4" descr="F0509">
            <a:extLst>
              <a:ext uri="{FF2B5EF4-FFF2-40B4-BE49-F238E27FC236}">
                <a16:creationId xmlns:a16="http://schemas.microsoft.com/office/drawing/2014/main" id="{64B5C5CF-A12E-440A-B65E-B35A75B24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3"/>
          <a:stretch>
            <a:fillRect/>
          </a:stretch>
        </p:blipFill>
        <p:spPr bwMode="auto">
          <a:xfrm>
            <a:off x="3124200" y="2571750"/>
            <a:ext cx="5959475" cy="29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398" name="Text Box 5">
            <a:extLst>
              <a:ext uri="{FF2B5EF4-FFF2-40B4-BE49-F238E27FC236}">
                <a16:creationId xmlns:a16="http://schemas.microsoft.com/office/drawing/2014/main" id="{A48B5B0C-94F8-4221-982F-16ED7303A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9363" y="4364038"/>
            <a:ext cx="898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!isStore</a:t>
            </a:r>
          </a:p>
        </p:txBody>
      </p:sp>
      <p:sp>
        <p:nvSpPr>
          <p:cNvPr id="187399" name="Text Box 6">
            <a:extLst>
              <a:ext uri="{FF2B5EF4-FFF2-40B4-BE49-F238E27FC236}">
                <a16:creationId xmlns:a16="http://schemas.microsoft.com/office/drawing/2014/main" id="{7EB98C83-19F3-4414-B84C-D187D90A1E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363" y="2444750"/>
            <a:ext cx="822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isStore</a:t>
            </a:r>
          </a:p>
        </p:txBody>
      </p:sp>
      <p:sp>
        <p:nvSpPr>
          <p:cNvPr id="187400" name="Text Box 7">
            <a:extLst>
              <a:ext uri="{FF2B5EF4-FFF2-40B4-BE49-F238E27FC236}">
                <a16:creationId xmlns:a16="http://schemas.microsoft.com/office/drawing/2014/main" id="{C1492193-913C-4DE9-BBD4-FE24E6544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9688" y="4897438"/>
            <a:ext cx="777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isLoad</a:t>
            </a:r>
          </a:p>
        </p:txBody>
      </p:sp>
      <p:sp>
        <p:nvSpPr>
          <p:cNvPr id="187401" name="Freeform 8">
            <a:extLst>
              <a:ext uri="{FF2B5EF4-FFF2-40B4-BE49-F238E27FC236}">
                <a16:creationId xmlns:a16="http://schemas.microsoft.com/office/drawing/2014/main" id="{15863EB0-3669-4430-AAD3-708A0126C63E}"/>
              </a:ext>
            </a:extLst>
          </p:cNvPr>
          <p:cNvSpPr>
            <a:spLocks/>
          </p:cNvSpPr>
          <p:nvPr/>
        </p:nvSpPr>
        <p:spPr bwMode="auto">
          <a:xfrm>
            <a:off x="5514975" y="3529013"/>
            <a:ext cx="131763" cy="53340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7402" name="Line 9">
            <a:extLst>
              <a:ext uri="{FF2B5EF4-FFF2-40B4-BE49-F238E27FC236}">
                <a16:creationId xmlns:a16="http://schemas.microsoft.com/office/drawing/2014/main" id="{2336C3B7-FA2E-4336-9FAC-20612914083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84825" y="4005263"/>
            <a:ext cx="0" cy="5334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7403" name="Text Box 10">
            <a:extLst>
              <a:ext uri="{FF2B5EF4-FFF2-40B4-BE49-F238E27FC236}">
                <a16:creationId xmlns:a16="http://schemas.microsoft.com/office/drawing/2014/main" id="{9B86F47A-7FC6-44B8-88E9-88B0F2B2B9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6100" y="4349750"/>
            <a:ext cx="622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ALUSrc</a:t>
            </a:r>
          </a:p>
        </p:txBody>
      </p:sp>
      <p:sp>
        <p:nvSpPr>
          <p:cNvPr id="187404" name="Text Box 11">
            <a:extLst>
              <a:ext uri="{FF2B5EF4-FFF2-40B4-BE49-F238E27FC236}">
                <a16:creationId xmlns:a16="http://schemas.microsoft.com/office/drawing/2014/main" id="{F29B4BD6-459C-45ED-8E36-E6C371CD4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6888" y="4502150"/>
            <a:ext cx="803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isItype</a:t>
            </a:r>
          </a:p>
        </p:txBody>
      </p:sp>
      <p:sp>
        <p:nvSpPr>
          <p:cNvPr id="187405" name="Line 12">
            <a:extLst>
              <a:ext uri="{FF2B5EF4-FFF2-40B4-BE49-F238E27FC236}">
                <a16:creationId xmlns:a16="http://schemas.microsoft.com/office/drawing/2014/main" id="{14019EEE-B4B0-4B56-9904-9CFB862B01C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30800" y="3798888"/>
            <a:ext cx="374650" cy="63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7406" name="Line 13">
            <a:extLst>
              <a:ext uri="{FF2B5EF4-FFF2-40B4-BE49-F238E27FC236}">
                <a16:creationId xmlns:a16="http://schemas.microsoft.com/office/drawing/2014/main" id="{5FCBE9E6-DA58-465D-89D8-EE0CB6994A38}"/>
              </a:ext>
            </a:extLst>
          </p:cNvPr>
          <p:cNvSpPr>
            <a:spLocks noChangeShapeType="1"/>
          </p:cNvSpPr>
          <p:nvPr/>
        </p:nvSpPr>
        <p:spPr bwMode="auto">
          <a:xfrm>
            <a:off x="5121275" y="3636963"/>
            <a:ext cx="38735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7407" name="Line 14">
            <a:extLst>
              <a:ext uri="{FF2B5EF4-FFF2-40B4-BE49-F238E27FC236}">
                <a16:creationId xmlns:a16="http://schemas.microsoft.com/office/drawing/2014/main" id="{8ADF6E67-3C1E-452E-BF2B-EEF68BD2D322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4175" y="3941763"/>
            <a:ext cx="571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7408" name="Line 15">
            <a:extLst>
              <a:ext uri="{FF2B5EF4-FFF2-40B4-BE49-F238E27FC236}">
                <a16:creationId xmlns:a16="http://schemas.microsoft.com/office/drawing/2014/main" id="{6F2597DB-BEA7-404B-9AA4-39DA1F34C7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18125" y="3656013"/>
            <a:ext cx="0" cy="171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7409" name="Line 16">
            <a:extLst>
              <a:ext uri="{FF2B5EF4-FFF2-40B4-BE49-F238E27FC236}">
                <a16:creationId xmlns:a16="http://schemas.microsoft.com/office/drawing/2014/main" id="{3F0008F5-0CCF-445C-AFB9-377D39CDA80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64175" y="3754438"/>
            <a:ext cx="0" cy="1714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7410" name="Freeform 17">
            <a:extLst>
              <a:ext uri="{FF2B5EF4-FFF2-40B4-BE49-F238E27FC236}">
                <a16:creationId xmlns:a16="http://schemas.microsoft.com/office/drawing/2014/main" id="{3F1053A8-B289-418E-A4A7-2A54012A3437}"/>
              </a:ext>
            </a:extLst>
          </p:cNvPr>
          <p:cNvSpPr>
            <a:spLocks/>
          </p:cNvSpPr>
          <p:nvPr/>
        </p:nvSpPr>
        <p:spPr bwMode="auto">
          <a:xfrm flipH="1">
            <a:off x="6116638" y="5202238"/>
            <a:ext cx="131762" cy="53340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7411" name="Freeform 18">
            <a:extLst>
              <a:ext uri="{FF2B5EF4-FFF2-40B4-BE49-F238E27FC236}">
                <a16:creationId xmlns:a16="http://schemas.microsoft.com/office/drawing/2014/main" id="{25E930CF-19F6-4111-B666-286D87E01195}"/>
              </a:ext>
            </a:extLst>
          </p:cNvPr>
          <p:cNvSpPr>
            <a:spLocks/>
          </p:cNvSpPr>
          <p:nvPr/>
        </p:nvSpPr>
        <p:spPr bwMode="auto">
          <a:xfrm>
            <a:off x="6248400" y="3582988"/>
            <a:ext cx="685800" cy="1752600"/>
          </a:xfrm>
          <a:custGeom>
            <a:avLst/>
            <a:gdLst>
              <a:gd name="T0" fmla="*/ 2147483646 w 288"/>
              <a:gd name="T1" fmla="*/ 0 h 624"/>
              <a:gd name="T2" fmla="*/ 2147483646 w 288"/>
              <a:gd name="T3" fmla="*/ 2147483646 h 624"/>
              <a:gd name="T4" fmla="*/ 0 w 288"/>
              <a:gd name="T5" fmla="*/ 2147483646 h 624"/>
              <a:gd name="T6" fmla="*/ 0 60000 65536"/>
              <a:gd name="T7" fmla="*/ 0 60000 65536"/>
              <a:gd name="T8" fmla="*/ 0 60000 65536"/>
              <a:gd name="T9" fmla="*/ 0 w 288"/>
              <a:gd name="T10" fmla="*/ 0 h 624"/>
              <a:gd name="T11" fmla="*/ 288 w 288"/>
              <a:gd name="T12" fmla="*/ 624 h 6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624">
                <a:moveTo>
                  <a:pt x="288" y="0"/>
                </a:moveTo>
                <a:lnTo>
                  <a:pt x="288" y="624"/>
                </a:lnTo>
                <a:lnTo>
                  <a:pt x="0" y="62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7412" name="Line 19">
            <a:extLst>
              <a:ext uri="{FF2B5EF4-FFF2-40B4-BE49-F238E27FC236}">
                <a16:creationId xmlns:a16="http://schemas.microsoft.com/office/drawing/2014/main" id="{13B2BA4E-163B-4F87-949C-8F3B9ADA054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57925" y="5478463"/>
            <a:ext cx="28956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7413" name="Freeform 20">
            <a:extLst>
              <a:ext uri="{FF2B5EF4-FFF2-40B4-BE49-F238E27FC236}">
                <a16:creationId xmlns:a16="http://schemas.microsoft.com/office/drawing/2014/main" id="{08F208EA-C941-497C-A688-87983227A4A4}"/>
              </a:ext>
            </a:extLst>
          </p:cNvPr>
          <p:cNvSpPr>
            <a:spLocks/>
          </p:cNvSpPr>
          <p:nvPr/>
        </p:nvSpPr>
        <p:spPr bwMode="auto">
          <a:xfrm>
            <a:off x="6248400" y="5440363"/>
            <a:ext cx="2800350" cy="133350"/>
          </a:xfrm>
          <a:custGeom>
            <a:avLst/>
            <a:gdLst>
              <a:gd name="T0" fmla="*/ 2147483646 w 1764"/>
              <a:gd name="T1" fmla="*/ 0 h 84"/>
              <a:gd name="T2" fmla="*/ 2147483646 w 1764"/>
              <a:gd name="T3" fmla="*/ 2147483646 h 84"/>
              <a:gd name="T4" fmla="*/ 0 w 1764"/>
              <a:gd name="T5" fmla="*/ 2147483646 h 84"/>
              <a:gd name="T6" fmla="*/ 0 60000 65536"/>
              <a:gd name="T7" fmla="*/ 0 60000 65536"/>
              <a:gd name="T8" fmla="*/ 0 60000 65536"/>
              <a:gd name="T9" fmla="*/ 0 w 1764"/>
              <a:gd name="T10" fmla="*/ 0 h 84"/>
              <a:gd name="T11" fmla="*/ 1764 w 1764"/>
              <a:gd name="T12" fmla="*/ 84 h 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64" h="84">
                <a:moveTo>
                  <a:pt x="1764" y="0"/>
                </a:moveTo>
                <a:lnTo>
                  <a:pt x="1764" y="84"/>
                </a:lnTo>
                <a:lnTo>
                  <a:pt x="0" y="8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7414" name="Line 21">
            <a:extLst>
              <a:ext uri="{FF2B5EF4-FFF2-40B4-BE49-F238E27FC236}">
                <a16:creationId xmlns:a16="http://schemas.microsoft.com/office/drawing/2014/main" id="{4CB5451A-76B4-48A0-B800-49AF3C7B996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72200" y="5640388"/>
            <a:ext cx="0" cy="3048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7415" name="Text Box 22">
            <a:extLst>
              <a:ext uri="{FF2B5EF4-FFF2-40B4-BE49-F238E27FC236}">
                <a16:creationId xmlns:a16="http://schemas.microsoft.com/office/drawing/2014/main" id="{047FF8F7-9229-42D8-B24C-B51FE4F23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9875" y="5797550"/>
            <a:ext cx="876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MemtoReg</a:t>
            </a:r>
          </a:p>
        </p:txBody>
      </p:sp>
      <p:sp>
        <p:nvSpPr>
          <p:cNvPr id="187416" name="Text Box 23">
            <a:extLst>
              <a:ext uri="{FF2B5EF4-FFF2-40B4-BE49-F238E27FC236}">
                <a16:creationId xmlns:a16="http://schemas.microsoft.com/office/drawing/2014/main" id="{1EA60C8C-EFE7-4F92-B795-A3FCEC0DA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6438" y="6026150"/>
            <a:ext cx="777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isLoad</a:t>
            </a:r>
          </a:p>
        </p:txBody>
      </p:sp>
      <p:sp>
        <p:nvSpPr>
          <p:cNvPr id="187417" name="Oval 24">
            <a:extLst>
              <a:ext uri="{FF2B5EF4-FFF2-40B4-BE49-F238E27FC236}">
                <a16:creationId xmlns:a16="http://schemas.microsoft.com/office/drawing/2014/main" id="{090898EF-C918-488F-B93F-5277FC253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6575" y="3544888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187418" name="Group 25">
            <a:extLst>
              <a:ext uri="{FF2B5EF4-FFF2-40B4-BE49-F238E27FC236}">
                <a16:creationId xmlns:a16="http://schemas.microsoft.com/office/drawing/2014/main" id="{D109E8C4-E161-4B68-BEEE-B3D4F46A64F0}"/>
              </a:ext>
            </a:extLst>
          </p:cNvPr>
          <p:cNvGrpSpPr>
            <a:grpSpLocks/>
          </p:cNvGrpSpPr>
          <p:nvPr/>
        </p:nvGrpSpPr>
        <p:grpSpPr bwMode="auto">
          <a:xfrm>
            <a:off x="2452688" y="3201988"/>
            <a:ext cx="1031875" cy="1455737"/>
            <a:chOff x="1545" y="2304"/>
            <a:chExt cx="650" cy="917"/>
          </a:xfrm>
        </p:grpSpPr>
        <p:sp>
          <p:nvSpPr>
            <p:cNvPr id="187422" name="Freeform 26">
              <a:extLst>
                <a:ext uri="{FF2B5EF4-FFF2-40B4-BE49-F238E27FC236}">
                  <a16:creationId xmlns:a16="http://schemas.microsoft.com/office/drawing/2014/main" id="{A72E5864-F1B6-4F65-87C6-D7DF4ACA3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2" y="2352"/>
              <a:ext cx="83" cy="336"/>
            </a:xfrm>
            <a:custGeom>
              <a:avLst/>
              <a:gdLst>
                <a:gd name="T0" fmla="*/ 0 w 290"/>
                <a:gd name="T1" fmla="*/ 0 h 768"/>
                <a:gd name="T2" fmla="*/ 0 w 290"/>
                <a:gd name="T3" fmla="*/ 0 h 768"/>
                <a:gd name="T4" fmla="*/ 0 w 290"/>
                <a:gd name="T5" fmla="*/ 0 h 768"/>
                <a:gd name="T6" fmla="*/ 0 w 290"/>
                <a:gd name="T7" fmla="*/ 0 h 768"/>
                <a:gd name="T8" fmla="*/ 0 w 290"/>
                <a:gd name="T9" fmla="*/ 0 h 768"/>
                <a:gd name="T10" fmla="*/ 0 w 290"/>
                <a:gd name="T11" fmla="*/ 0 h 768"/>
                <a:gd name="T12" fmla="*/ 0 w 290"/>
                <a:gd name="T13" fmla="*/ 0 h 768"/>
                <a:gd name="T14" fmla="*/ 0 w 290"/>
                <a:gd name="T15" fmla="*/ 0 h 768"/>
                <a:gd name="T16" fmla="*/ 0 w 290"/>
                <a:gd name="T17" fmla="*/ 0 h 768"/>
                <a:gd name="T18" fmla="*/ 0 w 290"/>
                <a:gd name="T19" fmla="*/ 0 h 768"/>
                <a:gd name="T20" fmla="*/ 0 w 290"/>
                <a:gd name="T21" fmla="*/ 0 h 768"/>
                <a:gd name="T22" fmla="*/ 0 w 290"/>
                <a:gd name="T23" fmla="*/ 0 h 768"/>
                <a:gd name="T24" fmla="*/ 0 w 290"/>
                <a:gd name="T25" fmla="*/ 0 h 768"/>
                <a:gd name="T26" fmla="*/ 0 w 290"/>
                <a:gd name="T27" fmla="*/ 0 h 768"/>
                <a:gd name="T28" fmla="*/ 0 w 290"/>
                <a:gd name="T29" fmla="*/ 0 h 768"/>
                <a:gd name="T30" fmla="*/ 0 w 290"/>
                <a:gd name="T31" fmla="*/ 0 h 768"/>
                <a:gd name="T32" fmla="*/ 0 w 290"/>
                <a:gd name="T33" fmla="*/ 0 h 7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90"/>
                <a:gd name="T52" fmla="*/ 0 h 768"/>
                <a:gd name="T53" fmla="*/ 290 w 290"/>
                <a:gd name="T54" fmla="*/ 768 h 7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90" h="768">
                  <a:moveTo>
                    <a:pt x="2" y="0"/>
                  </a:moveTo>
                  <a:lnTo>
                    <a:pt x="80" y="54"/>
                  </a:lnTo>
                  <a:lnTo>
                    <a:pt x="152" y="102"/>
                  </a:lnTo>
                  <a:lnTo>
                    <a:pt x="214" y="144"/>
                  </a:lnTo>
                  <a:lnTo>
                    <a:pt x="290" y="192"/>
                  </a:lnTo>
                  <a:lnTo>
                    <a:pt x="288" y="386"/>
                  </a:lnTo>
                  <a:lnTo>
                    <a:pt x="290" y="576"/>
                  </a:lnTo>
                  <a:lnTo>
                    <a:pt x="216" y="628"/>
                  </a:lnTo>
                  <a:lnTo>
                    <a:pt x="150" y="670"/>
                  </a:lnTo>
                  <a:lnTo>
                    <a:pt x="86" y="714"/>
                  </a:lnTo>
                  <a:lnTo>
                    <a:pt x="2" y="768"/>
                  </a:lnTo>
                  <a:lnTo>
                    <a:pt x="2" y="574"/>
                  </a:lnTo>
                  <a:lnTo>
                    <a:pt x="0" y="478"/>
                  </a:lnTo>
                  <a:lnTo>
                    <a:pt x="2" y="384"/>
                  </a:lnTo>
                  <a:lnTo>
                    <a:pt x="0" y="288"/>
                  </a:lnTo>
                  <a:lnTo>
                    <a:pt x="0" y="19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423" name="Freeform 27">
              <a:extLst>
                <a:ext uri="{FF2B5EF4-FFF2-40B4-BE49-F238E27FC236}">
                  <a16:creationId xmlns:a16="http://schemas.microsoft.com/office/drawing/2014/main" id="{0B73B6B2-472E-425E-8FD1-BD5B1FD224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304"/>
              <a:ext cx="48" cy="144"/>
            </a:xfrm>
            <a:custGeom>
              <a:avLst/>
              <a:gdLst>
                <a:gd name="T0" fmla="*/ 0 w 48"/>
                <a:gd name="T1" fmla="*/ 0 h 144"/>
                <a:gd name="T2" fmla="*/ 0 w 48"/>
                <a:gd name="T3" fmla="*/ 144 h 144"/>
                <a:gd name="T4" fmla="*/ 48 w 48"/>
                <a:gd name="T5" fmla="*/ 144 h 144"/>
                <a:gd name="T6" fmla="*/ 0 60000 65536"/>
                <a:gd name="T7" fmla="*/ 0 60000 65536"/>
                <a:gd name="T8" fmla="*/ 0 60000 65536"/>
                <a:gd name="T9" fmla="*/ 0 w 48"/>
                <a:gd name="T10" fmla="*/ 0 h 144"/>
                <a:gd name="T11" fmla="*/ 48 w 48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" h="144">
                  <a:moveTo>
                    <a:pt x="0" y="0"/>
                  </a:moveTo>
                  <a:lnTo>
                    <a:pt x="0" y="144"/>
                  </a:lnTo>
                  <a:lnTo>
                    <a:pt x="48" y="14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24" name="Text Box 28">
              <a:extLst>
                <a:ext uri="{FF2B5EF4-FFF2-40B4-BE49-F238E27FC236}">
                  <a16:creationId xmlns:a16="http://schemas.microsoft.com/office/drawing/2014/main" id="{BFF56CAE-9219-4BDA-A449-F07F5A7244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4" y="2902"/>
              <a:ext cx="43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RegDest</a:t>
              </a:r>
            </a:p>
          </p:txBody>
        </p:sp>
        <p:sp>
          <p:nvSpPr>
            <p:cNvPr id="187425" name="Freeform 29">
              <a:extLst>
                <a:ext uri="{FF2B5EF4-FFF2-40B4-BE49-F238E27FC236}">
                  <a16:creationId xmlns:a16="http://schemas.microsoft.com/office/drawing/2014/main" id="{9D10BAD6-9469-4E8A-8BA3-908C446B7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" y="2640"/>
              <a:ext cx="288" cy="288"/>
            </a:xfrm>
            <a:custGeom>
              <a:avLst/>
              <a:gdLst>
                <a:gd name="T0" fmla="*/ 288 w 288"/>
                <a:gd name="T1" fmla="*/ 0 h 288"/>
                <a:gd name="T2" fmla="*/ 288 w 288"/>
                <a:gd name="T3" fmla="*/ 96 h 288"/>
                <a:gd name="T4" fmla="*/ 0 w 288"/>
                <a:gd name="T5" fmla="*/ 288 h 288"/>
                <a:gd name="T6" fmla="*/ 0 60000 65536"/>
                <a:gd name="T7" fmla="*/ 0 60000 65536"/>
                <a:gd name="T8" fmla="*/ 0 60000 65536"/>
                <a:gd name="T9" fmla="*/ 0 w 288"/>
                <a:gd name="T10" fmla="*/ 0 h 288"/>
                <a:gd name="T11" fmla="*/ 288 w 288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288">
                  <a:moveTo>
                    <a:pt x="288" y="0"/>
                  </a:moveTo>
                  <a:lnTo>
                    <a:pt x="288" y="96"/>
                  </a:lnTo>
                  <a:lnTo>
                    <a:pt x="0" y="288"/>
                  </a:lnTo>
                </a:path>
              </a:pathLst>
            </a:custGeom>
            <a:noFill/>
            <a:ln w="28575">
              <a:solidFill>
                <a:srgbClr val="FF99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690" name="Rectangle 30">
              <a:extLst>
                <a:ext uri="{FF2B5EF4-FFF2-40B4-BE49-F238E27FC236}">
                  <a16:creationId xmlns:a16="http://schemas.microsoft.com/office/drawing/2014/main" id="{9F42FB34-A71F-6E4F-83B2-03DFE77B01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5" y="2988"/>
              <a:ext cx="50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en-US" sz="1800" dirty="0" err="1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</a:rPr>
                <a:t>isItype</a:t>
              </a:r>
              <a:endParaRPr lang="en-US" altLang="en-US" sz="1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87419" name="Rectangle 31">
            <a:extLst>
              <a:ext uri="{FF2B5EF4-FFF2-40B4-BE49-F238E27FC236}">
                <a16:creationId xmlns:a16="http://schemas.microsoft.com/office/drawing/2014/main" id="{475F93D2-9DB8-4C3D-90A8-DE6A56DAB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4425" y="3190875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87420" name="Line 32">
            <a:extLst>
              <a:ext uri="{FF2B5EF4-FFF2-40B4-BE49-F238E27FC236}">
                <a16:creationId xmlns:a16="http://schemas.microsoft.com/office/drawing/2014/main" id="{E4BA9282-E8C6-4F2E-A8A1-095FAC86092D}"/>
              </a:ext>
            </a:extLst>
          </p:cNvPr>
          <p:cNvSpPr>
            <a:spLocks noChangeShapeType="1"/>
          </p:cNvSpPr>
          <p:nvPr/>
        </p:nvSpPr>
        <p:spPr bwMode="auto">
          <a:xfrm>
            <a:off x="6596063" y="3246438"/>
            <a:ext cx="29845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7421" name="Rectangle 33">
            <a:extLst>
              <a:ext uri="{FF2B5EF4-FFF2-40B4-BE49-F238E27FC236}">
                <a16:creationId xmlns:a16="http://schemas.microsoft.com/office/drawing/2014/main" id="{82177D17-7926-459B-AE27-2AE480A3C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1275" y="6565900"/>
            <a:ext cx="41560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Title 4">
            <a:extLst>
              <a:ext uri="{FF2B5EF4-FFF2-40B4-BE49-F238E27FC236}">
                <a16:creationId xmlns:a16="http://schemas.microsoft.com/office/drawing/2014/main" id="{9420B481-410C-4A04-8D56-0D421E7EF8E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Datapath for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i="1">
                <a:ea typeface="ＭＳ Ｐゴシック" panose="020B0600070205080204" pitchFamily="34" charset="-128"/>
              </a:rPr>
              <a:t>Control Flow Instructions</a:t>
            </a:r>
          </a:p>
        </p:txBody>
      </p:sp>
      <p:sp>
        <p:nvSpPr>
          <p:cNvPr id="188418" name="Subtitle 5">
            <a:extLst>
              <a:ext uri="{FF2B5EF4-FFF2-40B4-BE49-F238E27FC236}">
                <a16:creationId xmlns:a16="http://schemas.microsoft.com/office/drawing/2014/main" id="{F41258F6-1F2C-4480-BBD0-F37CB6580F6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Title 1">
            <a:extLst>
              <a:ext uri="{FF2B5EF4-FFF2-40B4-BE49-F238E27FC236}">
                <a16:creationId xmlns:a16="http://schemas.microsoft.com/office/drawing/2014/main" id="{4931745C-2DA1-4CF8-B20D-EC91D730FA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Microarchitecture</a:t>
            </a:r>
          </a:p>
        </p:txBody>
      </p:sp>
      <p:sp>
        <p:nvSpPr>
          <p:cNvPr id="138242" name="Content Placeholder 2">
            <a:extLst>
              <a:ext uri="{FF2B5EF4-FFF2-40B4-BE49-F238E27FC236}">
                <a16:creationId xmlns:a16="http://schemas.microsoft.com/office/drawing/2014/main" id="{1A921F1E-975E-44A7-A459-B7998CC23D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05410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An </a:t>
            </a:r>
            <a:r>
              <a:rPr lang="en-US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implementation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 of the ISA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How do we implement the ISA?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We will discuss this for many lectures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There can be many implementations of the same ISA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MIPS R2000, R10000, …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Intel 80486, Pentium, Pentium Pro, Pentium 4, Kaby Lake, Coffee Lake, … AMD K5, K7, K9, Bulldozer, BobCat, …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04451" name="Slide Number Placeholder 3">
            <a:extLst>
              <a:ext uri="{FF2B5EF4-FFF2-40B4-BE49-F238E27FC236}">
                <a16:creationId xmlns:a16="http://schemas.microsoft.com/office/drawing/2014/main" id="{C98FBD31-CC6E-42C4-A7A8-343148459E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481A544-CD6D-4616-9EC6-E9709E467D64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8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Title 1">
            <a:extLst>
              <a:ext uri="{FF2B5EF4-FFF2-40B4-BE49-F238E27FC236}">
                <a16:creationId xmlns:a16="http://schemas.microsoft.com/office/drawing/2014/main" id="{EA3C4470-B6E2-45A5-B4C6-A9D32ACD71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Jump Instruction</a:t>
            </a:r>
          </a:p>
        </p:txBody>
      </p:sp>
      <p:sp>
        <p:nvSpPr>
          <p:cNvPr id="189442" name="Content Placeholder 2">
            <a:extLst>
              <a:ext uri="{FF2B5EF4-FFF2-40B4-BE49-F238E27FC236}">
                <a16:creationId xmlns:a16="http://schemas.microsoft.com/office/drawing/2014/main" id="{BBD46B38-D81F-4B49-93E7-63D8F4AFD8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Unconditional branch or jump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2 = opcode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immediate (target) = target address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Semantics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	if MEM[PC]== j immediate</a:t>
            </a:r>
            <a:r>
              <a:rPr lang="en-US" altLang="en-US" baseline="-25000">
                <a:solidFill>
                  <a:srgbClr val="00B050"/>
                </a:solidFill>
                <a:ea typeface="ＭＳ Ｐゴシック" panose="020B0600070205080204" pitchFamily="34" charset="-128"/>
              </a:rPr>
              <a:t>26</a:t>
            </a:r>
            <a:endParaRPr lang="en-US" altLang="en-US">
              <a:solidFill>
                <a:srgbClr val="00B050"/>
              </a:solidFill>
              <a:ea typeface="ＭＳ Ｐゴシック" panose="020B0600070205080204" pitchFamily="34" charset="-128"/>
            </a:endParaRPr>
          </a:p>
          <a:p>
            <a:pPr lvl="1">
              <a:buFontTx/>
              <a:buNone/>
            </a:pPr>
            <a:r>
              <a:rPr lang="en-US" altLang="en-US" sz="2000">
                <a:solidFill>
                  <a:srgbClr val="00B050"/>
                </a:solidFill>
                <a:ea typeface="ＭＳ Ｐゴシック" panose="020B0600070205080204" pitchFamily="34" charset="-128"/>
              </a:rPr>
              <a:t>	target =</a:t>
            </a:r>
            <a:r>
              <a:rPr lang="en-US" altLang="en-US" sz="2000">
                <a:solidFill>
                  <a:srgbClr val="00B050"/>
                </a:solidFill>
                <a:ea typeface="ＭＳ Ｐゴシック" panose="020B0600070205080204" pitchFamily="34" charset="-128"/>
                <a:sym typeface="Symbol" panose="05050102010706020507" pitchFamily="18" charset="2"/>
              </a:rPr>
              <a:t> { PC</a:t>
            </a:r>
            <a:r>
              <a:rPr lang="en-US" altLang="en-US" sz="1600" baseline="30000">
                <a:solidFill>
                  <a:srgbClr val="00B050"/>
                </a:solidFill>
                <a:ea typeface="ＭＳ Ｐゴシック" panose="020B0600070205080204" pitchFamily="34" charset="-128"/>
              </a:rPr>
              <a:t> ✝</a:t>
            </a:r>
            <a:r>
              <a:rPr lang="en-US" altLang="en-US" sz="2000">
                <a:solidFill>
                  <a:srgbClr val="00B050"/>
                </a:solidFill>
                <a:ea typeface="ＭＳ Ｐゴシック" panose="020B0600070205080204" pitchFamily="34" charset="-128"/>
                <a:sym typeface="Symbol" panose="05050102010706020507" pitchFamily="18" charset="2"/>
              </a:rPr>
              <a:t>[31:28],</a:t>
            </a:r>
            <a:r>
              <a:rPr lang="en-US" altLang="en-US" sz="2000">
                <a:solidFill>
                  <a:srgbClr val="00B050"/>
                </a:solidFill>
                <a:ea typeface="ＭＳ Ｐゴシック" panose="020B0600070205080204" pitchFamily="34" charset="-128"/>
              </a:rPr>
              <a:t> immediate</a:t>
            </a:r>
            <a:r>
              <a:rPr lang="en-US" altLang="en-US" sz="2000" baseline="-25000">
                <a:solidFill>
                  <a:srgbClr val="00B050"/>
                </a:solidFill>
                <a:ea typeface="ＭＳ Ｐゴシック" panose="020B0600070205080204" pitchFamily="34" charset="-128"/>
              </a:rPr>
              <a:t>26</a:t>
            </a:r>
            <a:r>
              <a:rPr lang="en-US" altLang="en-US" sz="2000">
                <a:solidFill>
                  <a:srgbClr val="00B050"/>
                </a:solidFill>
                <a:ea typeface="ＭＳ Ｐゴシック" panose="020B0600070205080204" pitchFamily="34" charset="-128"/>
              </a:rPr>
              <a:t>, 2</a:t>
            </a:r>
            <a:r>
              <a:rPr lang="ja-JP" altLang="en-US" sz="2000">
                <a:solidFill>
                  <a:srgbClr val="00B050"/>
                </a:solidFill>
                <a:ea typeface="ＭＳ Ｐゴシック" panose="020B0600070205080204" pitchFamily="34" charset="-128"/>
              </a:rPr>
              <a:t>’</a:t>
            </a:r>
            <a:r>
              <a:rPr lang="en-US" altLang="ja-JP" sz="2000">
                <a:solidFill>
                  <a:srgbClr val="00B050"/>
                </a:solidFill>
                <a:ea typeface="ＭＳ Ｐゴシック" panose="020B0600070205080204" pitchFamily="34" charset="-128"/>
              </a:rPr>
              <a:t>b00 }</a:t>
            </a:r>
          </a:p>
          <a:p>
            <a:pPr lvl="1">
              <a:buFontTx/>
              <a:buNone/>
            </a:pPr>
            <a:r>
              <a:rPr lang="en-US" altLang="en-US" sz="2000">
                <a:solidFill>
                  <a:srgbClr val="00B050"/>
                </a:solidFill>
                <a:ea typeface="ＭＳ Ｐゴシック" panose="020B0600070205080204" pitchFamily="34" charset="-128"/>
                <a:sym typeface="Symbol" panose="05050102010706020507" pitchFamily="18" charset="2"/>
              </a:rPr>
              <a:t>	PC  target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9443" name="Slide Number Placeholder 3">
            <a:extLst>
              <a:ext uri="{FF2B5EF4-FFF2-40B4-BE49-F238E27FC236}">
                <a16:creationId xmlns:a16="http://schemas.microsoft.com/office/drawing/2014/main" id="{A620BFA3-B6CA-4930-8621-0823FB3030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F86E7AF-7071-47FC-8EF5-1AD8AC95D42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89444" name="Group 3">
            <a:extLst>
              <a:ext uri="{FF2B5EF4-FFF2-40B4-BE49-F238E27FC236}">
                <a16:creationId xmlns:a16="http://schemas.microsoft.com/office/drawing/2014/main" id="{EBE65BBF-DF12-4FF3-A8DC-5385D9CA6EBD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2182813"/>
            <a:ext cx="5803900" cy="788987"/>
            <a:chOff x="838200" y="3657600"/>
            <a:chExt cx="5804400" cy="78940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418F314-E16E-AF45-A083-07EC371CC4CB}"/>
                </a:ext>
              </a:extLst>
            </p:cNvPr>
            <p:cNvSpPr/>
            <p:nvPr/>
          </p:nvSpPr>
          <p:spPr bwMode="auto">
            <a:xfrm>
              <a:off x="838200" y="3657600"/>
              <a:ext cx="1079593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j (2)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C31E01C-E9A7-2641-8B93-C3C9829D4781}"/>
                </a:ext>
              </a:extLst>
            </p:cNvPr>
            <p:cNvSpPr/>
            <p:nvPr/>
          </p:nvSpPr>
          <p:spPr bwMode="auto">
            <a:xfrm>
              <a:off x="1917793" y="3657600"/>
              <a:ext cx="4724807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immediate</a:t>
              </a:r>
            </a:p>
          </p:txBody>
        </p:sp>
        <p:sp>
          <p:nvSpPr>
            <p:cNvPr id="189450" name="TextBox 2">
              <a:extLst>
                <a:ext uri="{FF2B5EF4-FFF2-40B4-BE49-F238E27FC236}">
                  <a16:creationId xmlns:a16="http://schemas.microsoft.com/office/drawing/2014/main" id="{CA0CBFF8-16A2-4965-AEE9-4E70321E55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4108450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6 bits</a:t>
              </a:r>
            </a:p>
          </p:txBody>
        </p:sp>
        <p:sp>
          <p:nvSpPr>
            <p:cNvPr id="189451" name="TextBox 37">
              <a:extLst>
                <a:ext uri="{FF2B5EF4-FFF2-40B4-BE49-F238E27FC236}">
                  <a16:creationId xmlns:a16="http://schemas.microsoft.com/office/drawing/2014/main" id="{E5C15DA3-D8F9-47FF-8264-296BEC03FB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11600" y="4108450"/>
              <a:ext cx="47310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26 bits</a:t>
              </a:r>
            </a:p>
          </p:txBody>
        </p:sp>
      </p:grp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4E44722D-49F0-DC47-AC52-3093654C49F9}"/>
              </a:ext>
            </a:extLst>
          </p:cNvPr>
          <p:cNvSpPr txBox="1">
            <a:spLocks/>
          </p:cNvSpPr>
          <p:nvPr/>
        </p:nvSpPr>
        <p:spPr bwMode="auto">
          <a:xfrm>
            <a:off x="1692275" y="1524000"/>
            <a:ext cx="3870325" cy="385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j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target</a:t>
            </a:r>
            <a:endParaRPr lang="de-CH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89446" name="TextBox 4">
            <a:extLst>
              <a:ext uri="{FF2B5EF4-FFF2-40B4-BE49-F238E27FC236}">
                <a16:creationId xmlns:a16="http://schemas.microsoft.com/office/drawing/2014/main" id="{A04B4A03-90FC-4588-A819-111DC2DB1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200" y="2106613"/>
            <a:ext cx="1225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J-Type</a:t>
            </a:r>
          </a:p>
        </p:txBody>
      </p:sp>
      <p:sp>
        <p:nvSpPr>
          <p:cNvPr id="189447" name="TextBox 14">
            <a:extLst>
              <a:ext uri="{FF2B5EF4-FFF2-40B4-BE49-F238E27FC236}">
                <a16:creationId xmlns:a16="http://schemas.microsoft.com/office/drawing/2014/main" id="{65ADC687-4754-4F77-8BBA-43BC14A29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6505575"/>
            <a:ext cx="2454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0B050"/>
                </a:solidFill>
              </a:rPr>
              <a:t>✝</a:t>
            </a:r>
            <a:r>
              <a:rPr lang="en-US" altLang="en-US" sz="1400">
                <a:solidFill>
                  <a:srgbClr val="00B050"/>
                </a:solidFill>
              </a:rPr>
              <a:t>This is the incremented PC</a:t>
            </a:r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Title 1">
            <a:extLst>
              <a:ext uri="{FF2B5EF4-FFF2-40B4-BE49-F238E27FC236}">
                <a16:creationId xmlns:a16="http://schemas.microsoft.com/office/drawing/2014/main" id="{D281D70F-0095-489C-9EDC-E54ECCB5CE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Unconditional Jump Datapath</a:t>
            </a:r>
          </a:p>
        </p:txBody>
      </p:sp>
      <p:sp>
        <p:nvSpPr>
          <p:cNvPr id="191490" name="Content Placeholder 2">
            <a:extLst>
              <a:ext uri="{FF2B5EF4-FFF2-40B4-BE49-F238E27FC236}">
                <a16:creationId xmlns:a16="http://schemas.microsoft.com/office/drawing/2014/main" id="{CB5725A9-4C75-4277-9581-54D7E4958F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1491" name="Slide Number Placeholder 3">
            <a:extLst>
              <a:ext uri="{FF2B5EF4-FFF2-40B4-BE49-F238E27FC236}">
                <a16:creationId xmlns:a16="http://schemas.microsoft.com/office/drawing/2014/main" id="{B65B15C4-09B2-4A42-9376-5E9A619823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6D3D081-846E-4A03-8D55-00E69CC6ED9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91492" name="Picture 3" descr="F0505">
            <a:extLst>
              <a:ext uri="{FF2B5EF4-FFF2-40B4-BE49-F238E27FC236}">
                <a16:creationId xmlns:a16="http://schemas.microsoft.com/office/drawing/2014/main" id="{987688B5-EA4B-407D-8A7C-CD806FD5F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1600200"/>
            <a:ext cx="334645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493" name="Picture 4" descr="F0509">
            <a:extLst>
              <a:ext uri="{FF2B5EF4-FFF2-40B4-BE49-F238E27FC236}">
                <a16:creationId xmlns:a16="http://schemas.microsoft.com/office/drawing/2014/main" id="{F9D4DB34-9F55-421C-B772-F812F6C35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3"/>
          <a:stretch>
            <a:fillRect/>
          </a:stretch>
        </p:blipFill>
        <p:spPr bwMode="auto">
          <a:xfrm>
            <a:off x="3322638" y="2903538"/>
            <a:ext cx="5756275" cy="28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494" name="Freeform 5">
            <a:extLst>
              <a:ext uri="{FF2B5EF4-FFF2-40B4-BE49-F238E27FC236}">
                <a16:creationId xmlns:a16="http://schemas.microsoft.com/office/drawing/2014/main" id="{49FA2778-00DD-4E23-830F-49720F836DB1}"/>
              </a:ext>
            </a:extLst>
          </p:cNvPr>
          <p:cNvSpPr>
            <a:spLocks/>
          </p:cNvSpPr>
          <p:nvPr/>
        </p:nvSpPr>
        <p:spPr bwMode="auto">
          <a:xfrm>
            <a:off x="5630863" y="3825875"/>
            <a:ext cx="128587" cy="51435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1495" name="Line 6">
            <a:extLst>
              <a:ext uri="{FF2B5EF4-FFF2-40B4-BE49-F238E27FC236}">
                <a16:creationId xmlns:a16="http://schemas.microsoft.com/office/drawing/2014/main" id="{6EDC7090-A514-41A4-9B8A-E85FA3A340C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99125" y="4284663"/>
            <a:ext cx="0" cy="51435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496" name="Text Box 7">
            <a:extLst>
              <a:ext uri="{FF2B5EF4-FFF2-40B4-BE49-F238E27FC236}">
                <a16:creationId xmlns:a16="http://schemas.microsoft.com/office/drawing/2014/main" id="{D4176D4C-A6E6-4245-911C-F059AC5DB4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400" y="4618038"/>
            <a:ext cx="622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ALUSrc</a:t>
            </a:r>
          </a:p>
        </p:txBody>
      </p:sp>
      <p:sp>
        <p:nvSpPr>
          <p:cNvPr id="191497" name="Line 8">
            <a:extLst>
              <a:ext uri="{FF2B5EF4-FFF2-40B4-BE49-F238E27FC236}">
                <a16:creationId xmlns:a16="http://schemas.microsoft.com/office/drawing/2014/main" id="{118CB374-C71A-43A5-8789-D38210A7123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60975" y="4086225"/>
            <a:ext cx="361950" cy="63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498" name="Line 9">
            <a:extLst>
              <a:ext uri="{FF2B5EF4-FFF2-40B4-BE49-F238E27FC236}">
                <a16:creationId xmlns:a16="http://schemas.microsoft.com/office/drawing/2014/main" id="{20062E4A-A534-4971-9209-2A56D772F8A6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1450" y="3930650"/>
            <a:ext cx="37465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499" name="Line 10">
            <a:extLst>
              <a:ext uri="{FF2B5EF4-FFF2-40B4-BE49-F238E27FC236}">
                <a16:creationId xmlns:a16="http://schemas.microsoft.com/office/drawing/2014/main" id="{A942A036-3E98-4C94-9CF1-01E7467CDF53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3238" y="4224338"/>
            <a:ext cx="53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500" name="Line 11">
            <a:extLst>
              <a:ext uri="{FF2B5EF4-FFF2-40B4-BE49-F238E27FC236}">
                <a16:creationId xmlns:a16="http://schemas.microsoft.com/office/drawing/2014/main" id="{94009351-315C-46F2-91F1-2C66F3483A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41950" y="3948113"/>
            <a:ext cx="0" cy="1651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501" name="Line 12">
            <a:extLst>
              <a:ext uri="{FF2B5EF4-FFF2-40B4-BE49-F238E27FC236}">
                <a16:creationId xmlns:a16="http://schemas.microsoft.com/office/drawing/2014/main" id="{C3E0000F-98F9-4C9A-961A-C7E0DB03E93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83238" y="4043363"/>
            <a:ext cx="0" cy="1651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5" name="Group 13">
            <a:extLst>
              <a:ext uri="{FF2B5EF4-FFF2-40B4-BE49-F238E27FC236}">
                <a16:creationId xmlns:a16="http://schemas.microsoft.com/office/drawing/2014/main" id="{E5B4C75E-47D9-44C1-9CCD-79990626850B}"/>
              </a:ext>
            </a:extLst>
          </p:cNvPr>
          <p:cNvGrpSpPr>
            <a:grpSpLocks/>
          </p:cNvGrpSpPr>
          <p:nvPr/>
        </p:nvGrpSpPr>
        <p:grpSpPr bwMode="auto">
          <a:xfrm>
            <a:off x="177800" y="1609725"/>
            <a:ext cx="2843213" cy="3114675"/>
            <a:chOff x="112" y="1014"/>
            <a:chExt cx="1791" cy="1962"/>
          </a:xfrm>
        </p:grpSpPr>
        <p:sp>
          <p:nvSpPr>
            <p:cNvPr id="191520" name="Freeform 14">
              <a:extLst>
                <a:ext uri="{FF2B5EF4-FFF2-40B4-BE49-F238E27FC236}">
                  <a16:creationId xmlns:a16="http://schemas.microsoft.com/office/drawing/2014/main" id="{E83998AE-324F-48D1-90B7-C974CE47E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" y="1872"/>
              <a:ext cx="81" cy="324"/>
            </a:xfrm>
            <a:custGeom>
              <a:avLst/>
              <a:gdLst>
                <a:gd name="T0" fmla="*/ 0 w 290"/>
                <a:gd name="T1" fmla="*/ 0 h 768"/>
                <a:gd name="T2" fmla="*/ 0 w 290"/>
                <a:gd name="T3" fmla="*/ 0 h 768"/>
                <a:gd name="T4" fmla="*/ 0 w 290"/>
                <a:gd name="T5" fmla="*/ 0 h 768"/>
                <a:gd name="T6" fmla="*/ 0 w 290"/>
                <a:gd name="T7" fmla="*/ 0 h 768"/>
                <a:gd name="T8" fmla="*/ 0 w 290"/>
                <a:gd name="T9" fmla="*/ 0 h 768"/>
                <a:gd name="T10" fmla="*/ 0 w 290"/>
                <a:gd name="T11" fmla="*/ 0 h 768"/>
                <a:gd name="T12" fmla="*/ 0 w 290"/>
                <a:gd name="T13" fmla="*/ 0 h 768"/>
                <a:gd name="T14" fmla="*/ 0 w 290"/>
                <a:gd name="T15" fmla="*/ 0 h 768"/>
                <a:gd name="T16" fmla="*/ 0 w 290"/>
                <a:gd name="T17" fmla="*/ 0 h 768"/>
                <a:gd name="T18" fmla="*/ 0 w 290"/>
                <a:gd name="T19" fmla="*/ 0 h 768"/>
                <a:gd name="T20" fmla="*/ 0 w 290"/>
                <a:gd name="T21" fmla="*/ 0 h 768"/>
                <a:gd name="T22" fmla="*/ 0 w 290"/>
                <a:gd name="T23" fmla="*/ 0 h 768"/>
                <a:gd name="T24" fmla="*/ 0 w 290"/>
                <a:gd name="T25" fmla="*/ 0 h 768"/>
                <a:gd name="T26" fmla="*/ 0 w 290"/>
                <a:gd name="T27" fmla="*/ 0 h 768"/>
                <a:gd name="T28" fmla="*/ 0 w 290"/>
                <a:gd name="T29" fmla="*/ 0 h 768"/>
                <a:gd name="T30" fmla="*/ 0 w 290"/>
                <a:gd name="T31" fmla="*/ 0 h 768"/>
                <a:gd name="T32" fmla="*/ 0 w 290"/>
                <a:gd name="T33" fmla="*/ 0 h 7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90"/>
                <a:gd name="T52" fmla="*/ 0 h 768"/>
                <a:gd name="T53" fmla="*/ 290 w 290"/>
                <a:gd name="T54" fmla="*/ 768 h 7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90" h="768">
                  <a:moveTo>
                    <a:pt x="2" y="0"/>
                  </a:moveTo>
                  <a:lnTo>
                    <a:pt x="80" y="54"/>
                  </a:lnTo>
                  <a:lnTo>
                    <a:pt x="152" y="102"/>
                  </a:lnTo>
                  <a:lnTo>
                    <a:pt x="214" y="144"/>
                  </a:lnTo>
                  <a:lnTo>
                    <a:pt x="290" y="192"/>
                  </a:lnTo>
                  <a:lnTo>
                    <a:pt x="288" y="386"/>
                  </a:lnTo>
                  <a:lnTo>
                    <a:pt x="290" y="576"/>
                  </a:lnTo>
                  <a:lnTo>
                    <a:pt x="216" y="628"/>
                  </a:lnTo>
                  <a:lnTo>
                    <a:pt x="150" y="670"/>
                  </a:lnTo>
                  <a:lnTo>
                    <a:pt x="86" y="714"/>
                  </a:lnTo>
                  <a:lnTo>
                    <a:pt x="2" y="768"/>
                  </a:lnTo>
                  <a:lnTo>
                    <a:pt x="2" y="574"/>
                  </a:lnTo>
                  <a:lnTo>
                    <a:pt x="0" y="478"/>
                  </a:lnTo>
                  <a:lnTo>
                    <a:pt x="2" y="384"/>
                  </a:lnTo>
                  <a:lnTo>
                    <a:pt x="0" y="288"/>
                  </a:lnTo>
                  <a:lnTo>
                    <a:pt x="0" y="19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521" name="Line 15">
              <a:extLst>
                <a:ext uri="{FF2B5EF4-FFF2-40B4-BE49-F238E27FC236}">
                  <a16:creationId xmlns:a16="http://schemas.microsoft.com/office/drawing/2014/main" id="{BE95980C-D3D6-4814-96AB-78046512BB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" y="1014"/>
              <a:ext cx="0" cy="91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522" name="Freeform 16">
              <a:extLst>
                <a:ext uri="{FF2B5EF4-FFF2-40B4-BE49-F238E27FC236}">
                  <a16:creationId xmlns:a16="http://schemas.microsoft.com/office/drawing/2014/main" id="{27C07656-12D1-4208-A43A-D6D2F2A9F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" y="1017"/>
              <a:ext cx="192" cy="951"/>
            </a:xfrm>
            <a:custGeom>
              <a:avLst/>
              <a:gdLst>
                <a:gd name="T0" fmla="*/ 192 w 192"/>
                <a:gd name="T1" fmla="*/ 0 h 912"/>
                <a:gd name="T2" fmla="*/ 0 w 192"/>
                <a:gd name="T3" fmla="*/ 0 h 912"/>
                <a:gd name="T4" fmla="*/ 0 w 192"/>
                <a:gd name="T5" fmla="*/ 2942 h 912"/>
                <a:gd name="T6" fmla="*/ 96 w 192"/>
                <a:gd name="T7" fmla="*/ 2942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2"/>
                <a:gd name="T13" fmla="*/ 0 h 912"/>
                <a:gd name="T14" fmla="*/ 192 w 192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2" h="912">
                  <a:moveTo>
                    <a:pt x="192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96" y="912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523" name="Oval 17">
              <a:extLst>
                <a:ext uri="{FF2B5EF4-FFF2-40B4-BE49-F238E27FC236}">
                  <a16:creationId xmlns:a16="http://schemas.microsoft.com/office/drawing/2014/main" id="{AAB653F6-75D3-4BD1-BC9C-FDFE14B66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" y="2496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800">
                  <a:solidFill>
                    <a:srgbClr val="000000"/>
                  </a:solidFill>
                  <a:latin typeface="Calibri" panose="020F0502020204030204" pitchFamily="34" charset="0"/>
                </a:rPr>
                <a:t>concat</a:t>
              </a:r>
            </a:p>
          </p:txBody>
        </p:sp>
        <p:sp>
          <p:nvSpPr>
            <p:cNvPr id="191524" name="Freeform 18">
              <a:extLst>
                <a:ext uri="{FF2B5EF4-FFF2-40B4-BE49-F238E27FC236}">
                  <a16:creationId xmlns:a16="http://schemas.microsoft.com/office/drawing/2014/main" id="{4436E078-4D0F-4962-8D4C-7CDC55E68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" y="2352"/>
              <a:ext cx="1584" cy="624"/>
            </a:xfrm>
            <a:custGeom>
              <a:avLst/>
              <a:gdLst>
                <a:gd name="T0" fmla="*/ 1584 w 1584"/>
                <a:gd name="T1" fmla="*/ 0 h 624"/>
                <a:gd name="T2" fmla="*/ 1584 w 1584"/>
                <a:gd name="T3" fmla="*/ 624 h 624"/>
                <a:gd name="T4" fmla="*/ 0 w 1584"/>
                <a:gd name="T5" fmla="*/ 624 h 624"/>
                <a:gd name="T6" fmla="*/ 0 w 1584"/>
                <a:gd name="T7" fmla="*/ 432 h 6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4"/>
                <a:gd name="T13" fmla="*/ 0 h 624"/>
                <a:gd name="T14" fmla="*/ 1584 w 1584"/>
                <a:gd name="T15" fmla="*/ 624 h 6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4" h="624">
                  <a:moveTo>
                    <a:pt x="1584" y="0"/>
                  </a:moveTo>
                  <a:lnTo>
                    <a:pt x="1584" y="624"/>
                  </a:lnTo>
                  <a:lnTo>
                    <a:pt x="0" y="624"/>
                  </a:lnTo>
                  <a:lnTo>
                    <a:pt x="0" y="432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525" name="Freeform 19">
              <a:extLst>
                <a:ext uri="{FF2B5EF4-FFF2-40B4-BE49-F238E27FC236}">
                  <a16:creationId xmlns:a16="http://schemas.microsoft.com/office/drawing/2014/main" id="{A497A208-DBE3-42C0-8526-E7AF15AED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" y="2016"/>
              <a:ext cx="192" cy="624"/>
            </a:xfrm>
            <a:custGeom>
              <a:avLst/>
              <a:gdLst>
                <a:gd name="T0" fmla="*/ 192 w 192"/>
                <a:gd name="T1" fmla="*/ 0 h 624"/>
                <a:gd name="T2" fmla="*/ 192 w 192"/>
                <a:gd name="T3" fmla="*/ 624 h 624"/>
                <a:gd name="T4" fmla="*/ 0 w 192"/>
                <a:gd name="T5" fmla="*/ 624 h 624"/>
                <a:gd name="T6" fmla="*/ 0 60000 65536"/>
                <a:gd name="T7" fmla="*/ 0 60000 65536"/>
                <a:gd name="T8" fmla="*/ 0 60000 65536"/>
                <a:gd name="T9" fmla="*/ 0 w 192"/>
                <a:gd name="T10" fmla="*/ 0 h 624"/>
                <a:gd name="T11" fmla="*/ 192 w 192"/>
                <a:gd name="T12" fmla="*/ 624 h 6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624">
                  <a:moveTo>
                    <a:pt x="192" y="0"/>
                  </a:moveTo>
                  <a:lnTo>
                    <a:pt x="192" y="624"/>
                  </a:lnTo>
                  <a:lnTo>
                    <a:pt x="0" y="6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526" name="Freeform 20">
              <a:extLst>
                <a:ext uri="{FF2B5EF4-FFF2-40B4-BE49-F238E27FC236}">
                  <a16:creationId xmlns:a16="http://schemas.microsoft.com/office/drawing/2014/main" id="{559436B3-4EB3-4897-8C9E-53B1A843E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" y="2112"/>
              <a:ext cx="96" cy="534"/>
            </a:xfrm>
            <a:custGeom>
              <a:avLst/>
              <a:gdLst>
                <a:gd name="T0" fmla="*/ 44 w 96"/>
                <a:gd name="T1" fmla="*/ 528 h 534"/>
                <a:gd name="T2" fmla="*/ 0 w 96"/>
                <a:gd name="T3" fmla="*/ 534 h 534"/>
                <a:gd name="T4" fmla="*/ 0 w 96"/>
                <a:gd name="T5" fmla="*/ 0 h 534"/>
                <a:gd name="T6" fmla="*/ 96 w 96"/>
                <a:gd name="T7" fmla="*/ 0 h 5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534"/>
                <a:gd name="T14" fmla="*/ 96 w 96"/>
                <a:gd name="T15" fmla="*/ 534 h 5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534">
                  <a:moveTo>
                    <a:pt x="44" y="528"/>
                  </a:moveTo>
                  <a:lnTo>
                    <a:pt x="0" y="534"/>
                  </a:lnTo>
                  <a:lnTo>
                    <a:pt x="0" y="0"/>
                  </a:lnTo>
                  <a:lnTo>
                    <a:pt x="96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527" name="Oval 21">
              <a:extLst>
                <a:ext uri="{FF2B5EF4-FFF2-40B4-BE49-F238E27FC236}">
                  <a16:creationId xmlns:a16="http://schemas.microsoft.com/office/drawing/2014/main" id="{F2EE5A01-FE1B-42D0-99D6-FFDF19C3AC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5" y="2310"/>
              <a:ext cx="48" cy="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1528" name="Line 22">
              <a:extLst>
                <a:ext uri="{FF2B5EF4-FFF2-40B4-BE49-F238E27FC236}">
                  <a16:creationId xmlns:a16="http://schemas.microsoft.com/office/drawing/2014/main" id="{A9F6A411-AFC1-442E-86D3-57428209D4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4" y="1582"/>
              <a:ext cx="0" cy="324"/>
            </a:xfrm>
            <a:prstGeom prst="line">
              <a:avLst/>
            </a:prstGeom>
            <a:noFill/>
            <a:ln w="1905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529" name="Text Box 23">
              <a:extLst>
                <a:ext uri="{FF2B5EF4-FFF2-40B4-BE49-F238E27FC236}">
                  <a16:creationId xmlns:a16="http://schemas.microsoft.com/office/drawing/2014/main" id="{BD880868-5736-4D22-993D-635A823C88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" y="1558"/>
              <a:ext cx="336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</a:p>
          </p:txBody>
        </p:sp>
        <p:sp>
          <p:nvSpPr>
            <p:cNvPr id="191530" name="Text Box 24">
              <a:extLst>
                <a:ext uri="{FF2B5EF4-FFF2-40B4-BE49-F238E27FC236}">
                  <a16:creationId xmlns:a16="http://schemas.microsoft.com/office/drawing/2014/main" id="{65222DCA-56F6-418E-9AD3-B16424A645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" y="1347"/>
              <a:ext cx="253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CC9900"/>
                  </a:solidFill>
                  <a:latin typeface="Calibri" panose="020F0502020204030204" pitchFamily="34" charset="0"/>
                </a:rPr>
                <a:t>isJ</a:t>
              </a:r>
            </a:p>
          </p:txBody>
        </p:sp>
      </p:grpSp>
      <p:sp>
        <p:nvSpPr>
          <p:cNvPr id="86031" name="Text Box 25">
            <a:extLst>
              <a:ext uri="{FF2B5EF4-FFF2-40B4-BE49-F238E27FC236}">
                <a16:creationId xmlns:a16="http://schemas.microsoft.com/office/drawing/2014/main" id="{063FDE5E-DB5E-4209-93AE-BACC8423FE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9438" y="6407150"/>
            <a:ext cx="3409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FF"/>
                </a:solidFill>
                <a:latin typeface="Calibri" panose="020F0502020204030204" pitchFamily="34" charset="0"/>
              </a:rPr>
              <a:t>What about JR, JAL, JALR?</a:t>
            </a:r>
          </a:p>
        </p:txBody>
      </p:sp>
      <p:sp>
        <p:nvSpPr>
          <p:cNvPr id="28" name="Freeform 26">
            <a:extLst>
              <a:ext uri="{FF2B5EF4-FFF2-40B4-BE49-F238E27FC236}">
                <a16:creationId xmlns:a16="http://schemas.microsoft.com/office/drawing/2014/main" id="{DFF7ECFF-9139-48E9-81C3-CA33CBCD4308}"/>
              </a:ext>
            </a:extLst>
          </p:cNvPr>
          <p:cNvSpPr>
            <a:spLocks/>
          </p:cNvSpPr>
          <p:nvPr/>
        </p:nvSpPr>
        <p:spPr bwMode="auto">
          <a:xfrm>
            <a:off x="69850" y="1376363"/>
            <a:ext cx="5346700" cy="1968500"/>
          </a:xfrm>
          <a:custGeom>
            <a:avLst/>
            <a:gdLst>
              <a:gd name="T0" fmla="*/ 2147483646 w 3368"/>
              <a:gd name="T1" fmla="*/ 2147483646 h 1240"/>
              <a:gd name="T2" fmla="*/ 2147483646 w 3368"/>
              <a:gd name="T3" fmla="*/ 0 h 1240"/>
              <a:gd name="T4" fmla="*/ 0 w 3368"/>
              <a:gd name="T5" fmla="*/ 0 h 1240"/>
              <a:gd name="T6" fmla="*/ 0 w 3368"/>
              <a:gd name="T7" fmla="*/ 2147483646 h 1240"/>
              <a:gd name="T8" fmla="*/ 2147483646 w 3368"/>
              <a:gd name="T9" fmla="*/ 2147483646 h 12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68"/>
              <a:gd name="T16" fmla="*/ 0 h 1240"/>
              <a:gd name="T17" fmla="*/ 3368 w 3368"/>
              <a:gd name="T18" fmla="*/ 1240 h 12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68" h="1240">
                <a:moveTo>
                  <a:pt x="3368" y="1240"/>
                </a:moveTo>
                <a:lnTo>
                  <a:pt x="3368" y="0"/>
                </a:lnTo>
                <a:lnTo>
                  <a:pt x="0" y="0"/>
                </a:lnTo>
                <a:lnTo>
                  <a:pt x="0" y="1167"/>
                </a:lnTo>
                <a:lnTo>
                  <a:pt x="160" y="1167"/>
                </a:lnTo>
              </a:path>
            </a:pathLst>
          </a:custGeom>
          <a:noFill/>
          <a:ln w="28575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9" name="Group 27">
            <a:extLst>
              <a:ext uri="{FF2B5EF4-FFF2-40B4-BE49-F238E27FC236}">
                <a16:creationId xmlns:a16="http://schemas.microsoft.com/office/drawing/2014/main" id="{D4389F31-91DF-43AA-B9A9-3A633D8AB55C}"/>
              </a:ext>
            </a:extLst>
          </p:cNvPr>
          <p:cNvGrpSpPr>
            <a:grpSpLocks/>
          </p:cNvGrpSpPr>
          <p:nvPr/>
        </p:nvGrpSpPr>
        <p:grpSpPr bwMode="auto">
          <a:xfrm>
            <a:off x="1111250" y="3228975"/>
            <a:ext cx="2771775" cy="1828800"/>
            <a:chOff x="700" y="2034"/>
            <a:chExt cx="1746" cy="1152"/>
          </a:xfrm>
        </p:grpSpPr>
        <p:sp>
          <p:nvSpPr>
            <p:cNvPr id="191518" name="Freeform 28">
              <a:extLst>
                <a:ext uri="{FF2B5EF4-FFF2-40B4-BE49-F238E27FC236}">
                  <a16:creationId xmlns:a16="http://schemas.microsoft.com/office/drawing/2014/main" id="{D24787DD-198B-4DB7-9C8F-9C7D95DA8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" y="2034"/>
              <a:ext cx="1589" cy="1152"/>
            </a:xfrm>
            <a:custGeom>
              <a:avLst/>
              <a:gdLst>
                <a:gd name="T0" fmla="*/ 0 w 1589"/>
                <a:gd name="T1" fmla="*/ 0 h 1152"/>
                <a:gd name="T2" fmla="*/ 0 w 1589"/>
                <a:gd name="T3" fmla="*/ 1152 h 1152"/>
                <a:gd name="T4" fmla="*/ 1094 w 1589"/>
                <a:gd name="T5" fmla="*/ 1152 h 1152"/>
                <a:gd name="T6" fmla="*/ 1589 w 1589"/>
                <a:gd name="T7" fmla="*/ 817 h 1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9"/>
                <a:gd name="T13" fmla="*/ 0 h 1152"/>
                <a:gd name="T14" fmla="*/ 1589 w 1589"/>
                <a:gd name="T15" fmla="*/ 1152 h 1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9" h="1152">
                  <a:moveTo>
                    <a:pt x="0" y="0"/>
                  </a:moveTo>
                  <a:lnTo>
                    <a:pt x="0" y="1152"/>
                  </a:lnTo>
                  <a:lnTo>
                    <a:pt x="1094" y="1152"/>
                  </a:lnTo>
                  <a:lnTo>
                    <a:pt x="1589" y="817"/>
                  </a:lnTo>
                </a:path>
              </a:pathLst>
            </a:custGeom>
            <a:noFill/>
            <a:ln w="28575">
              <a:solidFill>
                <a:schemeClr val="bg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519" name="Text Box 29">
              <a:extLst>
                <a:ext uri="{FF2B5EF4-FFF2-40B4-BE49-F238E27FC236}">
                  <a16:creationId xmlns:a16="http://schemas.microsoft.com/office/drawing/2014/main" id="{69CEC257-8DE8-4BD8-BBA9-71979D5B8B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0" y="2703"/>
              <a:ext cx="20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b="1">
                  <a:solidFill>
                    <a:srgbClr val="5F5F5F"/>
                  </a:solidFill>
                  <a:latin typeface="Calibri" panose="020F0502020204030204" pitchFamily="34" charset="0"/>
                </a:rPr>
                <a:t>?</a:t>
              </a:r>
            </a:p>
          </p:txBody>
        </p:sp>
      </p:grpSp>
      <p:sp>
        <p:nvSpPr>
          <p:cNvPr id="191506" name="Rectangle 30">
            <a:extLst>
              <a:ext uri="{FF2B5EF4-FFF2-40B4-BE49-F238E27FC236}">
                <a16:creationId xmlns:a16="http://schemas.microsoft.com/office/drawing/2014/main" id="{F081C863-0F15-429C-8B8F-C54A68C57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9513" y="3494088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91507" name="Line 31">
            <a:extLst>
              <a:ext uri="{FF2B5EF4-FFF2-40B4-BE49-F238E27FC236}">
                <a16:creationId xmlns:a16="http://schemas.microsoft.com/office/drawing/2014/main" id="{3EA826C9-1DFF-41E5-A47D-C2859CE20EE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83375" y="3535363"/>
            <a:ext cx="373063" cy="14287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508" name="Rectangle 32">
            <a:extLst>
              <a:ext uri="{FF2B5EF4-FFF2-40B4-BE49-F238E27FC236}">
                <a16:creationId xmlns:a16="http://schemas.microsoft.com/office/drawing/2014/main" id="{F61D31BD-3A8E-47B4-B7AA-9818F8927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02250"/>
            <a:ext cx="2590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grpSp>
        <p:nvGrpSpPr>
          <p:cNvPr id="35" name="Group 33">
            <a:extLst>
              <a:ext uri="{FF2B5EF4-FFF2-40B4-BE49-F238E27FC236}">
                <a16:creationId xmlns:a16="http://schemas.microsoft.com/office/drawing/2014/main" id="{4376A89E-C90B-444A-B424-D1D405908935}"/>
              </a:ext>
            </a:extLst>
          </p:cNvPr>
          <p:cNvGrpSpPr>
            <a:grpSpLocks/>
          </p:cNvGrpSpPr>
          <p:nvPr/>
        </p:nvGrpSpPr>
        <p:grpSpPr bwMode="auto">
          <a:xfrm>
            <a:off x="4248150" y="2647950"/>
            <a:ext cx="3981450" cy="2867025"/>
            <a:chOff x="2676" y="1668"/>
            <a:chExt cx="2508" cy="1806"/>
          </a:xfrm>
        </p:grpSpPr>
        <p:sp>
          <p:nvSpPr>
            <p:cNvPr id="191511" name="Text Box 34">
              <a:extLst>
                <a:ext uri="{FF2B5EF4-FFF2-40B4-BE49-F238E27FC236}">
                  <a16:creationId xmlns:a16="http://schemas.microsoft.com/office/drawing/2014/main" id="{3EB42F2C-8CFB-45AB-B5B3-91A40C559E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6" y="2917"/>
              <a:ext cx="19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CC99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  <p:grpSp>
          <p:nvGrpSpPr>
            <p:cNvPr id="191512" name="Group 35">
              <a:extLst>
                <a:ext uri="{FF2B5EF4-FFF2-40B4-BE49-F238E27FC236}">
                  <a16:creationId xmlns:a16="http://schemas.microsoft.com/office/drawing/2014/main" id="{2BE73D59-47A4-4C8B-BBA4-DD703C748A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78" y="1668"/>
              <a:ext cx="2506" cy="1806"/>
              <a:chOff x="2678" y="1668"/>
              <a:chExt cx="2506" cy="1806"/>
            </a:xfrm>
          </p:grpSpPr>
          <p:sp>
            <p:nvSpPr>
              <p:cNvPr id="191513" name="Text Box 36">
                <a:extLst>
                  <a:ext uri="{FF2B5EF4-FFF2-40B4-BE49-F238E27FC236}">
                    <a16:creationId xmlns:a16="http://schemas.microsoft.com/office/drawing/2014/main" id="{227ECCC9-1C44-4A41-8D20-DCD56DA73C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19" y="1668"/>
                <a:ext cx="192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CC9900"/>
                    </a:solidFill>
                    <a:latin typeface="Calibri" panose="020F0502020204030204" pitchFamily="34" charset="0"/>
                  </a:rPr>
                  <a:t>X</a:t>
                </a:r>
              </a:p>
            </p:txBody>
          </p:sp>
          <p:sp>
            <p:nvSpPr>
              <p:cNvPr id="191514" name="Text Box 37">
                <a:extLst>
                  <a:ext uri="{FF2B5EF4-FFF2-40B4-BE49-F238E27FC236}">
                    <a16:creationId xmlns:a16="http://schemas.microsoft.com/office/drawing/2014/main" id="{D6818748-65EA-4D3F-958D-708836854F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71" y="1752"/>
                <a:ext cx="19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CC9900"/>
                    </a:solidFill>
                    <a:latin typeface="Calibri" panose="020F0502020204030204" pitchFamily="34" charset="0"/>
                  </a:rPr>
                  <a:t>0</a:t>
                </a:r>
              </a:p>
            </p:txBody>
          </p:sp>
          <p:sp>
            <p:nvSpPr>
              <p:cNvPr id="191515" name="Text Box 38">
                <a:extLst>
                  <a:ext uri="{FF2B5EF4-FFF2-40B4-BE49-F238E27FC236}">
                    <a16:creationId xmlns:a16="http://schemas.microsoft.com/office/drawing/2014/main" id="{9F26C238-C75D-4EFC-9152-45DBF1FEE8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94" y="3241"/>
                <a:ext cx="19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CC9900"/>
                    </a:solidFill>
                    <a:latin typeface="Calibri" panose="020F0502020204030204" pitchFamily="34" charset="0"/>
                  </a:rPr>
                  <a:t>0</a:t>
                </a:r>
              </a:p>
            </p:txBody>
          </p:sp>
          <p:sp>
            <p:nvSpPr>
              <p:cNvPr id="191516" name="Text Box 39">
                <a:extLst>
                  <a:ext uri="{FF2B5EF4-FFF2-40B4-BE49-F238E27FC236}">
                    <a16:creationId xmlns:a16="http://schemas.microsoft.com/office/drawing/2014/main" id="{0DCD2F5E-32B6-4E95-BF20-CEAFC9B54F7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91" y="3001"/>
                <a:ext cx="192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CC9900"/>
                    </a:solidFill>
                    <a:latin typeface="Calibri" panose="020F0502020204030204" pitchFamily="34" charset="0"/>
                  </a:rPr>
                  <a:t>X</a:t>
                </a:r>
              </a:p>
            </p:txBody>
          </p:sp>
          <p:sp>
            <p:nvSpPr>
              <p:cNvPr id="191517" name="Text Box 40">
                <a:extLst>
                  <a:ext uri="{FF2B5EF4-FFF2-40B4-BE49-F238E27FC236}">
                    <a16:creationId xmlns:a16="http://schemas.microsoft.com/office/drawing/2014/main" id="{1E906139-8FB1-4F20-BA06-872B36EF4B8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78" y="2861"/>
                <a:ext cx="11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191510" name="Rectangle 41">
            <a:extLst>
              <a:ext uri="{FF2B5EF4-FFF2-40B4-BE49-F238E27FC236}">
                <a16:creationId xmlns:a16="http://schemas.microsoft.com/office/drawing/2014/main" id="{5C3F157C-4B40-4DA6-B228-C2A87CD5D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6172200"/>
            <a:ext cx="4648200" cy="64135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if MEM[PC]==J immediate26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    PC =</a:t>
            </a: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sym typeface="Symbol" panose="05050102010706020507" pitchFamily="18" charset="2"/>
              </a:rPr>
              <a:t> { PC[31:28],</a:t>
            </a: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 immediate26, 2</a:t>
            </a:r>
            <a:r>
              <a:rPr lang="ja-JP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’</a:t>
            </a:r>
            <a:r>
              <a:rPr lang="en-US" altLang="ja-JP" sz="1800">
                <a:solidFill>
                  <a:srgbClr val="000000"/>
                </a:solidFill>
                <a:latin typeface="Calibri" panose="020F0502020204030204" pitchFamily="34" charset="0"/>
              </a:rPr>
              <a:t>b00 }</a:t>
            </a: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1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259CF96E-583B-4359-994E-3A423AF0E0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Other Jumps in MIPS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9A23813F-1EA3-9F46-9633-3530C82987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10000"/>
          </a:bodyPr>
          <a:lstStyle/>
          <a:p>
            <a:pPr lvl="1">
              <a:defRPr/>
            </a:pPr>
            <a:r>
              <a:rPr lang="en-US" altLang="en-US" dirty="0" err="1">
                <a:ea typeface="ＭＳ Ｐゴシック" charset="-128"/>
              </a:rPr>
              <a:t>jal</a:t>
            </a:r>
            <a:r>
              <a:rPr lang="en-US" altLang="en-US" dirty="0">
                <a:ea typeface="ＭＳ Ｐゴシック" charset="-128"/>
              </a:rPr>
              <a:t>: jump and link (function calls)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Semantics</a:t>
            </a:r>
          </a:p>
          <a:p>
            <a:pPr marL="671512" lvl="2" indent="0">
              <a:buFont typeface="Wingdings" charset="2"/>
              <a:buNone/>
              <a:defRPr/>
            </a:pPr>
            <a:r>
              <a:rPr lang="en-US" altLang="en-US" sz="2100" dirty="0">
                <a:solidFill>
                  <a:srgbClr val="00B050"/>
                </a:solidFill>
                <a:ea typeface="ＭＳ Ｐゴシック" charset="-128"/>
              </a:rPr>
              <a:t>if MEM[PC]== </a:t>
            </a:r>
            <a:r>
              <a:rPr lang="en-US" altLang="en-US" sz="2100" dirty="0" err="1">
                <a:solidFill>
                  <a:srgbClr val="00B050"/>
                </a:solidFill>
                <a:ea typeface="ＭＳ Ｐゴシック" charset="-128"/>
              </a:rPr>
              <a:t>jal</a:t>
            </a:r>
            <a:r>
              <a:rPr lang="en-US" altLang="en-US" sz="2100" dirty="0">
                <a:solidFill>
                  <a:srgbClr val="00B050"/>
                </a:solidFill>
                <a:ea typeface="ＭＳ Ｐゴシック" charset="-128"/>
              </a:rPr>
              <a:t> immediate</a:t>
            </a:r>
            <a:r>
              <a:rPr lang="en-US" altLang="en-US" sz="2100" baseline="-25000" dirty="0">
                <a:solidFill>
                  <a:srgbClr val="00B050"/>
                </a:solidFill>
                <a:ea typeface="ＭＳ Ｐゴシック" charset="-128"/>
              </a:rPr>
              <a:t>26</a:t>
            </a:r>
            <a:endParaRPr lang="en-US" altLang="en-US" sz="2100" dirty="0">
              <a:solidFill>
                <a:srgbClr val="00B050"/>
              </a:solidFill>
              <a:ea typeface="ＭＳ Ｐゴシック" charset="-128"/>
            </a:endParaRPr>
          </a:p>
          <a:p>
            <a:pPr marL="1023937" lvl="3" indent="0">
              <a:buFont typeface="Wingdings" charset="2"/>
              <a:buNone/>
              <a:defRPr/>
            </a:pP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$</a:t>
            </a:r>
            <a:r>
              <a:rPr lang="en-US" altLang="en-US" sz="19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ra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  PC + 4</a:t>
            </a:r>
          </a:p>
          <a:p>
            <a:pPr marL="1023937" lvl="3" indent="0">
              <a:buFont typeface="Wingdings" charset="2"/>
              <a:buNone/>
              <a:defRPr/>
            </a:pP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</a:rPr>
              <a:t>target =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 { PC</a:t>
            </a:r>
            <a:r>
              <a:rPr lang="en-US" altLang="en-US" sz="1900" baseline="30000" dirty="0">
                <a:solidFill>
                  <a:srgbClr val="00B050"/>
                </a:solidFill>
                <a:ea typeface="ＭＳ Ｐゴシック" charset="-128"/>
              </a:rPr>
              <a:t> ✝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[31:28],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</a:rPr>
              <a:t> immediate</a:t>
            </a:r>
            <a:r>
              <a:rPr lang="en-US" altLang="en-US" sz="1900" baseline="-25000" dirty="0">
                <a:solidFill>
                  <a:srgbClr val="00B050"/>
                </a:solidFill>
                <a:ea typeface="ＭＳ Ｐゴシック" charset="-128"/>
              </a:rPr>
              <a:t>26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</a:rPr>
              <a:t>, 2</a:t>
            </a:r>
            <a:r>
              <a:rPr lang="ja-JP" altLang="en-US" sz="1900" dirty="0">
                <a:solidFill>
                  <a:srgbClr val="00B050"/>
                </a:solidFill>
                <a:ea typeface="ＭＳ Ｐゴシック" charset="-128"/>
              </a:rPr>
              <a:t>’</a:t>
            </a:r>
            <a:r>
              <a:rPr lang="en-US" altLang="ja-JP" sz="1900" dirty="0">
                <a:solidFill>
                  <a:srgbClr val="00B050"/>
                </a:solidFill>
                <a:ea typeface="ＭＳ Ｐゴシック" charset="-128"/>
              </a:rPr>
              <a:t>b00 }	</a:t>
            </a:r>
            <a:endParaRPr lang="en-US" altLang="ja-JP" sz="1900" dirty="0">
              <a:ea typeface="ＭＳ Ｐゴシック" charset="-128"/>
            </a:endParaRPr>
          </a:p>
          <a:p>
            <a:pPr marL="1023937" lvl="3" indent="0">
              <a:buFont typeface="Wingdings" charset="2"/>
              <a:buNone/>
              <a:defRPr/>
            </a:pP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PC  target</a:t>
            </a:r>
          </a:p>
          <a:p>
            <a:pPr marL="1023937" lvl="3" indent="0">
              <a:buFont typeface="Wingdings" charset="2"/>
              <a:buNone/>
              <a:defRPr/>
            </a:pPr>
            <a:endParaRPr lang="en-US" altLang="en-US" sz="1900" dirty="0">
              <a:solidFill>
                <a:srgbClr val="00B050"/>
              </a:solidFill>
              <a:ea typeface="ＭＳ Ｐゴシック" charset="-128"/>
              <a:sym typeface="Symbol" charset="2"/>
            </a:endParaRPr>
          </a:p>
          <a:p>
            <a:pPr marL="660400" lvl="3" indent="-342900">
              <a:buFont typeface="Wingdings" charset="2"/>
              <a:buChar char="q"/>
              <a:defRPr/>
            </a:pPr>
            <a:r>
              <a:rPr lang="en-US" altLang="en-US" sz="2200" dirty="0" err="1">
                <a:ea typeface="ＭＳ Ｐゴシック" charset="-128"/>
              </a:rPr>
              <a:t>jr</a:t>
            </a:r>
            <a:r>
              <a:rPr lang="en-US" altLang="en-US" sz="2200" dirty="0">
                <a:ea typeface="ＭＳ Ｐゴシック" charset="-128"/>
              </a:rPr>
              <a:t>: jump register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Semantics</a:t>
            </a:r>
          </a:p>
          <a:p>
            <a:pPr marL="671512" lvl="2" indent="0">
              <a:buFont typeface="Wingdings" charset="2"/>
              <a:buNone/>
              <a:defRPr/>
            </a:pPr>
            <a:r>
              <a:rPr lang="en-US" altLang="en-US" sz="2100" dirty="0">
                <a:solidFill>
                  <a:srgbClr val="00B050"/>
                </a:solidFill>
                <a:ea typeface="ＭＳ Ｐゴシック" charset="-128"/>
              </a:rPr>
              <a:t>if MEM[PC]== </a:t>
            </a:r>
            <a:r>
              <a:rPr lang="en-US" altLang="en-US" sz="2100" dirty="0" err="1">
                <a:solidFill>
                  <a:srgbClr val="00B050"/>
                </a:solidFill>
                <a:ea typeface="ＭＳ Ｐゴシック" charset="-128"/>
              </a:rPr>
              <a:t>jr</a:t>
            </a:r>
            <a:r>
              <a:rPr lang="en-US" altLang="en-US" sz="2100" dirty="0">
                <a:solidFill>
                  <a:srgbClr val="00B050"/>
                </a:solidFill>
                <a:ea typeface="ＭＳ Ｐゴシック" charset="-128"/>
              </a:rPr>
              <a:t> </a:t>
            </a:r>
            <a:r>
              <a:rPr lang="en-US" altLang="en-US" sz="2100" dirty="0" err="1">
                <a:solidFill>
                  <a:srgbClr val="00B050"/>
                </a:solidFill>
                <a:ea typeface="ＭＳ Ｐゴシック" charset="-128"/>
              </a:rPr>
              <a:t>rs</a:t>
            </a:r>
            <a:endParaRPr lang="en-US" altLang="en-US" sz="2100" dirty="0">
              <a:solidFill>
                <a:srgbClr val="00B050"/>
              </a:solidFill>
              <a:ea typeface="ＭＳ Ｐゴシック" charset="-128"/>
            </a:endParaRPr>
          </a:p>
          <a:p>
            <a:pPr marL="1023937" lvl="3" indent="0">
              <a:buFont typeface="Wingdings" charset="2"/>
              <a:buNone/>
              <a:defRPr/>
            </a:pP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PC  GPR(</a:t>
            </a:r>
            <a:r>
              <a:rPr lang="en-US" altLang="en-US" sz="19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rs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)</a:t>
            </a:r>
          </a:p>
          <a:p>
            <a:pPr marL="1023937" lvl="3" indent="0">
              <a:buFont typeface="Wingdings" charset="2"/>
              <a:buNone/>
              <a:defRPr/>
            </a:pPr>
            <a:endParaRPr lang="en-US" altLang="en-US" sz="1900" dirty="0">
              <a:solidFill>
                <a:srgbClr val="00B050"/>
              </a:solidFill>
              <a:ea typeface="ＭＳ Ｐゴシック" charset="-128"/>
              <a:sym typeface="Symbol" charset="2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 err="1">
                <a:ea typeface="ＭＳ Ｐゴシック" charset="-128"/>
              </a:rPr>
              <a:t>jalr</a:t>
            </a:r>
            <a:r>
              <a:rPr lang="en-US" altLang="en-US" dirty="0">
                <a:ea typeface="ＭＳ Ｐゴシック" charset="-128"/>
              </a:rPr>
              <a:t>: jump and link register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Semantics</a:t>
            </a:r>
          </a:p>
          <a:p>
            <a:pPr marL="671512" lvl="2" indent="0">
              <a:buFont typeface="Wingdings" charset="2"/>
              <a:buNone/>
              <a:defRPr/>
            </a:pPr>
            <a:r>
              <a:rPr lang="en-US" altLang="en-US" sz="2100" dirty="0">
                <a:solidFill>
                  <a:srgbClr val="00B050"/>
                </a:solidFill>
                <a:ea typeface="ＭＳ Ｐゴシック" charset="-128"/>
              </a:rPr>
              <a:t>if MEM[PC]== </a:t>
            </a:r>
            <a:r>
              <a:rPr lang="en-US" altLang="en-US" sz="2100" dirty="0" err="1">
                <a:solidFill>
                  <a:srgbClr val="00B050"/>
                </a:solidFill>
                <a:ea typeface="ＭＳ Ｐゴシック" charset="-128"/>
              </a:rPr>
              <a:t>jalr</a:t>
            </a:r>
            <a:r>
              <a:rPr lang="en-US" altLang="en-US" sz="2100" dirty="0">
                <a:solidFill>
                  <a:srgbClr val="00B050"/>
                </a:solidFill>
                <a:ea typeface="ＭＳ Ｐゴシック" charset="-128"/>
              </a:rPr>
              <a:t> </a:t>
            </a:r>
            <a:r>
              <a:rPr lang="en-US" altLang="en-US" sz="2100" dirty="0" err="1">
                <a:solidFill>
                  <a:srgbClr val="00B050"/>
                </a:solidFill>
                <a:ea typeface="ＭＳ Ｐゴシック" charset="-128"/>
              </a:rPr>
              <a:t>rs</a:t>
            </a:r>
            <a:endParaRPr lang="en-US" altLang="en-US" sz="2100" dirty="0">
              <a:solidFill>
                <a:srgbClr val="00B050"/>
              </a:solidFill>
              <a:ea typeface="ＭＳ Ｐゴシック" charset="-128"/>
            </a:endParaRPr>
          </a:p>
          <a:p>
            <a:pPr marL="1023937" lvl="3" indent="0">
              <a:buFont typeface="Wingdings" charset="2"/>
              <a:buNone/>
              <a:defRPr/>
            </a:pP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$</a:t>
            </a:r>
            <a:r>
              <a:rPr lang="en-US" altLang="en-US" sz="19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ra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  PC + 4</a:t>
            </a:r>
          </a:p>
          <a:p>
            <a:pPr marL="1023937" lvl="3" indent="0">
              <a:buFont typeface="Wingdings" charset="2"/>
              <a:buNone/>
              <a:defRPr/>
            </a:pP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PC  GPR(</a:t>
            </a:r>
            <a:r>
              <a:rPr lang="en-US" altLang="en-US" sz="19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rs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)</a:t>
            </a: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C0B4D972-A839-46C7-BB7E-885BF5ED1E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9425CF8-EC67-4BEA-B22C-79213BAF520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92516" name="TextBox 14">
            <a:extLst>
              <a:ext uri="{FF2B5EF4-FFF2-40B4-BE49-F238E27FC236}">
                <a16:creationId xmlns:a16="http://schemas.microsoft.com/office/drawing/2014/main" id="{DB6AE38C-39DE-40AC-89D6-7276B6572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6505575"/>
            <a:ext cx="2454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0B050"/>
                </a:solidFill>
              </a:rPr>
              <a:t>✝</a:t>
            </a:r>
            <a:r>
              <a:rPr lang="en-US" altLang="en-US" sz="1400">
                <a:solidFill>
                  <a:srgbClr val="00B050"/>
                </a:solidFill>
              </a:rPr>
              <a:t>This is the incremented PC</a:t>
            </a:r>
          </a:p>
        </p:txBody>
      </p:sp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>
            <a:extLst>
              <a:ext uri="{FF2B5EF4-FFF2-40B4-BE49-F238E27FC236}">
                <a16:creationId xmlns:a16="http://schemas.microsoft.com/office/drawing/2014/main" id="{33BA27C9-C07F-45C4-8D18-3A7EDFFE2E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MIPS Cheat Sheet</a:t>
            </a:r>
          </a:p>
        </p:txBody>
      </p:sp>
      <p:sp>
        <p:nvSpPr>
          <p:cNvPr id="194562" name="Content Placeholder 2">
            <a:extLst>
              <a:ext uri="{FF2B5EF4-FFF2-40B4-BE49-F238E27FC236}">
                <a16:creationId xmlns:a16="http://schemas.microsoft.com/office/drawing/2014/main" id="{BD6A9A8B-6ECF-4A97-8491-A32D982E2C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  <a:hlinkClick r:id="rId2"/>
              </a:rPr>
              <a:t>https://safari.ethz.ch/digitaltechnik/spring2018/lib/exe/fetch.php?media=mips_reference_data.pdf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On the course website</a:t>
            </a:r>
          </a:p>
        </p:txBody>
      </p:sp>
      <p:sp>
        <p:nvSpPr>
          <p:cNvPr id="194563" name="Slide Number Placeholder 3">
            <a:extLst>
              <a:ext uri="{FF2B5EF4-FFF2-40B4-BE49-F238E27FC236}">
                <a16:creationId xmlns:a16="http://schemas.microsoft.com/office/drawing/2014/main" id="{B30C6A5D-3D06-4A9A-A7AF-22E6107728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5737458-4C02-4C51-8BDF-4C215DFD45A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itle 1">
            <a:extLst>
              <a:ext uri="{FF2B5EF4-FFF2-40B4-BE49-F238E27FC236}">
                <a16:creationId xmlns:a16="http://schemas.microsoft.com/office/drawing/2014/main" id="{603CAE21-C7C5-4295-90DD-79AE70017B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Conditional Branch Instructions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039C8ABF-C506-7E49-974E-FC361EF7B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 err="1">
                <a:ea typeface="ＭＳ Ｐゴシック" charset="-128"/>
              </a:rPr>
              <a:t>beq</a:t>
            </a:r>
            <a:r>
              <a:rPr lang="en-US" altLang="en-US" dirty="0">
                <a:ea typeface="ＭＳ Ｐゴシック" charset="-128"/>
              </a:rPr>
              <a:t> (Branch if Equal)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Semantics (assuming no branch delay slot)</a:t>
            </a:r>
          </a:p>
          <a:p>
            <a:pPr>
              <a:buFont typeface="Wingdings" charset="2"/>
              <a:buNone/>
              <a:defRPr/>
            </a:pPr>
            <a:r>
              <a:rPr lang="en-US" altLang="en-US" sz="2200" dirty="0">
                <a:ea typeface="ＭＳ Ｐゴシック" charset="-128"/>
              </a:rPr>
              <a:t>	</a:t>
            </a:r>
            <a:r>
              <a:rPr lang="en-US" altLang="en-US" sz="2200" dirty="0">
                <a:solidFill>
                  <a:srgbClr val="00B050"/>
                </a:solidFill>
                <a:ea typeface="ＭＳ Ｐゴシック" charset="-128"/>
              </a:rPr>
              <a:t>if MEM[PC] == </a:t>
            </a:r>
            <a:r>
              <a:rPr lang="en-US" altLang="en-US" sz="2200" dirty="0" err="1">
                <a:solidFill>
                  <a:srgbClr val="00B050"/>
                </a:solidFill>
                <a:ea typeface="ＭＳ Ｐゴシック" charset="-128"/>
              </a:rPr>
              <a:t>beq</a:t>
            </a:r>
            <a:r>
              <a:rPr lang="en-US" altLang="en-US" sz="2200" dirty="0">
                <a:solidFill>
                  <a:srgbClr val="00B050"/>
                </a:solidFill>
                <a:ea typeface="ＭＳ Ｐゴシック" charset="-128"/>
              </a:rPr>
              <a:t> </a:t>
            </a:r>
            <a:r>
              <a:rPr lang="en-US" altLang="en-US" sz="2200" dirty="0" err="1">
                <a:solidFill>
                  <a:srgbClr val="00B050"/>
                </a:solidFill>
                <a:ea typeface="ＭＳ Ｐゴシック" charset="-128"/>
              </a:rPr>
              <a:t>rs</a:t>
            </a:r>
            <a:r>
              <a:rPr lang="en-US" altLang="en-US" sz="2200" dirty="0">
                <a:solidFill>
                  <a:srgbClr val="00B050"/>
                </a:solidFill>
                <a:ea typeface="ＭＳ Ｐゴシック" charset="-128"/>
              </a:rPr>
              <a:t> </a:t>
            </a:r>
            <a:r>
              <a:rPr lang="en-US" altLang="en-US" sz="2200" dirty="0" err="1">
                <a:solidFill>
                  <a:srgbClr val="00B050"/>
                </a:solidFill>
                <a:ea typeface="ＭＳ Ｐゴシック" charset="-128"/>
              </a:rPr>
              <a:t>rt</a:t>
            </a:r>
            <a:r>
              <a:rPr lang="en-US" altLang="en-US" sz="2200" dirty="0">
                <a:solidFill>
                  <a:srgbClr val="00B050"/>
                </a:solidFill>
                <a:ea typeface="ＭＳ Ｐゴシック" charset="-128"/>
              </a:rPr>
              <a:t> immediate</a:t>
            </a:r>
            <a:r>
              <a:rPr lang="en-US" altLang="en-US" sz="2200" baseline="-25000" dirty="0">
                <a:solidFill>
                  <a:srgbClr val="00B050"/>
                </a:solidFill>
                <a:ea typeface="ＭＳ Ｐゴシック" charset="-128"/>
              </a:rPr>
              <a:t>16</a:t>
            </a:r>
            <a:endParaRPr lang="en-US" altLang="en-US" sz="2200" dirty="0">
              <a:solidFill>
                <a:srgbClr val="00B050"/>
              </a:solidFill>
              <a:ea typeface="ＭＳ Ｐゴシック" charset="-128"/>
            </a:endParaRPr>
          </a:p>
          <a:p>
            <a:pPr lvl="2">
              <a:buFontTx/>
              <a:buNone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target = PC</a:t>
            </a:r>
            <a:r>
              <a:rPr lang="en-US" altLang="en-US" baseline="30000" dirty="0">
                <a:solidFill>
                  <a:srgbClr val="00B050"/>
                </a:solidFill>
              </a:rPr>
              <a:t>✝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+ sign-extend(immediate) x 4 </a:t>
            </a:r>
          </a:p>
          <a:p>
            <a:pPr lvl="2">
              <a:buFontTx/>
              <a:buNone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if GPR[</a:t>
            </a:r>
            <a:r>
              <a:rPr lang="en-US" altLang="en-US" dirty="0" err="1">
                <a:solidFill>
                  <a:srgbClr val="00B050"/>
                </a:solidFill>
                <a:ea typeface="ＭＳ Ｐゴシック" charset="-128"/>
              </a:rPr>
              <a:t>rs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]==GPR[</a:t>
            </a:r>
            <a:r>
              <a:rPr lang="en-US" altLang="en-US" dirty="0" err="1">
                <a:solidFill>
                  <a:srgbClr val="00B050"/>
                </a:solidFill>
                <a:ea typeface="ＭＳ Ｐゴシック" charset="-128"/>
              </a:rPr>
              <a:t>rt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] then PC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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target</a:t>
            </a:r>
          </a:p>
          <a:p>
            <a:pPr lvl="2">
              <a:buFontTx/>
              <a:buNone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else PC  PC + 4</a:t>
            </a:r>
            <a:endParaRPr lang="en-US" altLang="en-US" dirty="0">
              <a:solidFill>
                <a:srgbClr val="00B050"/>
              </a:solidFill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Variations: </a:t>
            </a:r>
            <a:r>
              <a:rPr lang="en-US" altLang="en-US" dirty="0" err="1">
                <a:ea typeface="ＭＳ Ｐゴシック" charset="-128"/>
              </a:rPr>
              <a:t>beq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 err="1">
                <a:ea typeface="ＭＳ Ｐゴシック" charset="-128"/>
              </a:rPr>
              <a:t>bne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 err="1">
                <a:ea typeface="ＭＳ Ｐゴシック" charset="-128"/>
              </a:rPr>
              <a:t>blez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 err="1">
                <a:ea typeface="ＭＳ Ｐゴシック" charset="-128"/>
              </a:rPr>
              <a:t>bgtz</a:t>
            </a:r>
            <a:endParaRPr lang="en-US" altLang="en-US" dirty="0">
              <a:ea typeface="ＭＳ Ｐゴシック" charset="-128"/>
            </a:endParaRPr>
          </a:p>
        </p:txBody>
      </p:sp>
      <p:sp>
        <p:nvSpPr>
          <p:cNvPr id="195587" name="Slide Number Placeholder 3">
            <a:extLst>
              <a:ext uri="{FF2B5EF4-FFF2-40B4-BE49-F238E27FC236}">
                <a16:creationId xmlns:a16="http://schemas.microsoft.com/office/drawing/2014/main" id="{B3DDCB66-0297-4227-A5E7-BD10B75C9C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BB38394-B9D6-4A5D-9E3A-09927EFE5F2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95588" name="Group 3">
            <a:extLst>
              <a:ext uri="{FF2B5EF4-FFF2-40B4-BE49-F238E27FC236}">
                <a16:creationId xmlns:a16="http://schemas.microsoft.com/office/drawing/2014/main" id="{BDE91420-4313-4DA5-A67D-E53FB52E8A51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2563813"/>
            <a:ext cx="5803900" cy="788987"/>
            <a:chOff x="838200" y="3657600"/>
            <a:chExt cx="5804400" cy="78940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663F36E-C1AE-9E46-B665-0D373E4DFA9A}"/>
                </a:ext>
              </a:extLst>
            </p:cNvPr>
            <p:cNvSpPr/>
            <p:nvPr/>
          </p:nvSpPr>
          <p:spPr bwMode="auto">
            <a:xfrm>
              <a:off x="838200" y="3657600"/>
              <a:ext cx="1079593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beq</a:t>
              </a:r>
              <a:r>
                <a:rPr lang="en-US" dirty="0">
                  <a:ea typeface="ＭＳ Ｐゴシック" charset="-128"/>
                </a:rPr>
                <a:t> (4)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8A9D59A-B4AD-C744-BD21-6D2CE3CAEE2C}"/>
                </a:ext>
              </a:extLst>
            </p:cNvPr>
            <p:cNvSpPr/>
            <p:nvPr/>
          </p:nvSpPr>
          <p:spPr bwMode="auto">
            <a:xfrm>
              <a:off x="1905092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rs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261FBAD-E575-3C4C-AD05-BAEEA2CAE400}"/>
                </a:ext>
              </a:extLst>
            </p:cNvPr>
            <p:cNvSpPr/>
            <p:nvPr/>
          </p:nvSpPr>
          <p:spPr bwMode="auto">
            <a:xfrm>
              <a:off x="2819571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F463C9F-FA8D-334A-80AD-CC8EE7487015}"/>
                </a:ext>
              </a:extLst>
            </p:cNvPr>
            <p:cNvSpPr/>
            <p:nvPr/>
          </p:nvSpPr>
          <p:spPr bwMode="auto">
            <a:xfrm>
              <a:off x="3734049" y="3657600"/>
              <a:ext cx="2908551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immediate=offset</a:t>
              </a:r>
            </a:p>
          </p:txBody>
        </p:sp>
        <p:sp>
          <p:nvSpPr>
            <p:cNvPr id="195596" name="TextBox 2">
              <a:extLst>
                <a:ext uri="{FF2B5EF4-FFF2-40B4-BE49-F238E27FC236}">
                  <a16:creationId xmlns:a16="http://schemas.microsoft.com/office/drawing/2014/main" id="{3B16A076-27CD-43AD-A585-F325CFB251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4108450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6 bits</a:t>
              </a:r>
            </a:p>
          </p:txBody>
        </p:sp>
        <p:sp>
          <p:nvSpPr>
            <p:cNvPr id="195597" name="TextBox 35">
              <a:extLst>
                <a:ext uri="{FF2B5EF4-FFF2-40B4-BE49-F238E27FC236}">
                  <a16:creationId xmlns:a16="http://schemas.microsoft.com/office/drawing/2014/main" id="{5D189B6D-90E9-4C0B-90C1-FEE0789B2F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195598" name="TextBox 36">
              <a:extLst>
                <a:ext uri="{FF2B5EF4-FFF2-40B4-BE49-F238E27FC236}">
                  <a16:creationId xmlns:a16="http://schemas.microsoft.com/office/drawing/2014/main" id="{A935AFBD-AB84-4559-94F3-616B387E72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195599" name="TextBox 37">
              <a:extLst>
                <a:ext uri="{FF2B5EF4-FFF2-40B4-BE49-F238E27FC236}">
                  <a16:creationId xmlns:a16="http://schemas.microsoft.com/office/drawing/2014/main" id="{63435B4A-A052-4739-B4FA-D110735780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4108450"/>
              <a:ext cx="2908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16 bits</a:t>
              </a:r>
            </a:p>
          </p:txBody>
        </p:sp>
      </p:grp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45D79BA-0790-0144-B328-DFAA34866FC6}"/>
              </a:ext>
            </a:extLst>
          </p:cNvPr>
          <p:cNvSpPr txBox="1">
            <a:spLocks/>
          </p:cNvSpPr>
          <p:nvPr/>
        </p:nvSpPr>
        <p:spPr bwMode="auto">
          <a:xfrm>
            <a:off x="1692275" y="1676400"/>
            <a:ext cx="5781675" cy="385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beq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$s0, $s1,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offset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#$s0=</a:t>
            </a:r>
            <a:r>
              <a:rPr lang="de-CH" b="1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rs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,$s1=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rt</a:t>
            </a:r>
            <a:endParaRPr lang="de-CH" b="1" dirty="0">
              <a:solidFill>
                <a:schemeClr val="accent3">
                  <a:lumMod val="50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95590" name="TextBox 14">
            <a:extLst>
              <a:ext uri="{FF2B5EF4-FFF2-40B4-BE49-F238E27FC236}">
                <a16:creationId xmlns:a16="http://schemas.microsoft.com/office/drawing/2014/main" id="{863D1DBB-1617-461F-8FD6-65E6115BD7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6505575"/>
            <a:ext cx="2500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0B050"/>
                </a:solidFill>
              </a:rPr>
              <a:t>✝</a:t>
            </a:r>
            <a:r>
              <a:rPr lang="en-US" altLang="en-US" sz="1400">
                <a:solidFill>
                  <a:srgbClr val="00B050"/>
                </a:solidFill>
              </a:rPr>
              <a:t>This is the incremented PC</a:t>
            </a:r>
          </a:p>
        </p:txBody>
      </p:sp>
      <p:sp>
        <p:nvSpPr>
          <p:cNvPr id="195591" name="TextBox 15">
            <a:extLst>
              <a:ext uri="{FF2B5EF4-FFF2-40B4-BE49-F238E27FC236}">
                <a16:creationId xmlns:a16="http://schemas.microsoft.com/office/drawing/2014/main" id="{F64703D5-0558-42C0-982F-ECC1BB053F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5563" y="2500313"/>
            <a:ext cx="1235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I-Type</a:t>
            </a:r>
          </a:p>
        </p:txBody>
      </p:sp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Title 1">
            <a:extLst>
              <a:ext uri="{FF2B5EF4-FFF2-40B4-BE49-F238E27FC236}">
                <a16:creationId xmlns:a16="http://schemas.microsoft.com/office/drawing/2014/main" id="{EEB0311F-1B4A-4DFB-86FE-94881FEBA3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Conditional Branch Datapath (for you to finish)</a:t>
            </a:r>
          </a:p>
        </p:txBody>
      </p:sp>
      <p:sp>
        <p:nvSpPr>
          <p:cNvPr id="197634" name="Content Placeholder 2">
            <a:extLst>
              <a:ext uri="{FF2B5EF4-FFF2-40B4-BE49-F238E27FC236}">
                <a16:creationId xmlns:a16="http://schemas.microsoft.com/office/drawing/2014/main" id="{13093527-6290-4A16-A50A-8D4922B697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7635" name="Slide Number Placeholder 3">
            <a:extLst>
              <a:ext uri="{FF2B5EF4-FFF2-40B4-BE49-F238E27FC236}">
                <a16:creationId xmlns:a16="http://schemas.microsoft.com/office/drawing/2014/main" id="{88E174B2-6183-4537-B31A-C7ACAD7756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4D15CBE-F609-4372-9B68-E4D8F261BD5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97636" name="Picture 3" descr="F0510">
            <a:extLst>
              <a:ext uri="{FF2B5EF4-FFF2-40B4-BE49-F238E27FC236}">
                <a16:creationId xmlns:a16="http://schemas.microsoft.com/office/drawing/2014/main" id="{5BC35C42-549E-418D-B822-19ED54A454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8"/>
          <a:stretch>
            <a:fillRect/>
          </a:stretch>
        </p:blipFill>
        <p:spPr bwMode="auto">
          <a:xfrm>
            <a:off x="3998913" y="2198688"/>
            <a:ext cx="4535487" cy="382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637" name="Picture 4" descr="F0505">
            <a:extLst>
              <a:ext uri="{FF2B5EF4-FFF2-40B4-BE49-F238E27FC236}">
                <a16:creationId xmlns:a16="http://schemas.microsoft.com/office/drawing/2014/main" id="{7CBF7D9C-D436-44B4-8D19-17FEC1D85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1752600"/>
            <a:ext cx="334645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638" name="Freeform 5">
            <a:extLst>
              <a:ext uri="{FF2B5EF4-FFF2-40B4-BE49-F238E27FC236}">
                <a16:creationId xmlns:a16="http://schemas.microsoft.com/office/drawing/2014/main" id="{2212FE8E-C3A4-43B9-A53B-A6FE41B5F1A6}"/>
              </a:ext>
            </a:extLst>
          </p:cNvPr>
          <p:cNvSpPr>
            <a:spLocks/>
          </p:cNvSpPr>
          <p:nvPr/>
        </p:nvSpPr>
        <p:spPr bwMode="auto">
          <a:xfrm>
            <a:off x="984250" y="3124200"/>
            <a:ext cx="128588" cy="51435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7639" name="Line 6">
            <a:extLst>
              <a:ext uri="{FF2B5EF4-FFF2-40B4-BE49-F238E27FC236}">
                <a16:creationId xmlns:a16="http://schemas.microsoft.com/office/drawing/2014/main" id="{3C424981-EA1E-4C50-A996-48ED5F8A944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84263" y="1762125"/>
            <a:ext cx="0" cy="1447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7640" name="Freeform 7">
            <a:extLst>
              <a:ext uri="{FF2B5EF4-FFF2-40B4-BE49-F238E27FC236}">
                <a16:creationId xmlns:a16="http://schemas.microsoft.com/office/drawing/2014/main" id="{C92C7387-F77E-4AD3-A8D9-549FB58E8723}"/>
              </a:ext>
            </a:extLst>
          </p:cNvPr>
          <p:cNvSpPr>
            <a:spLocks/>
          </p:cNvSpPr>
          <p:nvPr/>
        </p:nvSpPr>
        <p:spPr bwMode="auto">
          <a:xfrm>
            <a:off x="822325" y="1766888"/>
            <a:ext cx="304800" cy="1509712"/>
          </a:xfrm>
          <a:custGeom>
            <a:avLst/>
            <a:gdLst>
              <a:gd name="T0" fmla="*/ 2147483646 w 192"/>
              <a:gd name="T1" fmla="*/ 0 h 912"/>
              <a:gd name="T2" fmla="*/ 0 w 192"/>
              <a:gd name="T3" fmla="*/ 0 h 912"/>
              <a:gd name="T4" fmla="*/ 0 w 192"/>
              <a:gd name="T5" fmla="*/ 2147483646 h 912"/>
              <a:gd name="T6" fmla="*/ 2147483646 w 192"/>
              <a:gd name="T7" fmla="*/ 2147483646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192"/>
              <a:gd name="T13" fmla="*/ 0 h 912"/>
              <a:gd name="T14" fmla="*/ 192 w 19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" h="912">
                <a:moveTo>
                  <a:pt x="192" y="0"/>
                </a:moveTo>
                <a:lnTo>
                  <a:pt x="0" y="0"/>
                </a:lnTo>
                <a:lnTo>
                  <a:pt x="0" y="912"/>
                </a:lnTo>
                <a:lnTo>
                  <a:pt x="96" y="912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7641" name="Line 8">
            <a:extLst>
              <a:ext uri="{FF2B5EF4-FFF2-40B4-BE49-F238E27FC236}">
                <a16:creationId xmlns:a16="http://schemas.microsoft.com/office/drawing/2014/main" id="{A1503F7B-A3DE-4853-AFBA-7317FA9A1C5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47750" y="2663825"/>
            <a:ext cx="0" cy="51435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7642" name="Text Box 9">
            <a:extLst>
              <a:ext uri="{FF2B5EF4-FFF2-40B4-BE49-F238E27FC236}">
                <a16:creationId xmlns:a16="http://schemas.microsoft.com/office/drawing/2014/main" id="{2A03AA8F-549A-4DC0-ABFD-9B3B32FA5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2038" y="2625725"/>
            <a:ext cx="534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</a:p>
        </p:txBody>
      </p:sp>
      <p:sp>
        <p:nvSpPr>
          <p:cNvPr id="197643" name="Freeform 10">
            <a:extLst>
              <a:ext uri="{FF2B5EF4-FFF2-40B4-BE49-F238E27FC236}">
                <a16:creationId xmlns:a16="http://schemas.microsoft.com/office/drawing/2014/main" id="{DF86DC1A-A2FC-4D92-909C-37AA73742F6F}"/>
              </a:ext>
            </a:extLst>
          </p:cNvPr>
          <p:cNvSpPr>
            <a:spLocks/>
          </p:cNvSpPr>
          <p:nvPr/>
        </p:nvSpPr>
        <p:spPr bwMode="auto">
          <a:xfrm>
            <a:off x="533400" y="1295400"/>
            <a:ext cx="7010400" cy="2085975"/>
          </a:xfrm>
          <a:custGeom>
            <a:avLst/>
            <a:gdLst>
              <a:gd name="T0" fmla="*/ 2147483646 w 4416"/>
              <a:gd name="T1" fmla="*/ 2147483646 h 1314"/>
              <a:gd name="T2" fmla="*/ 2147483646 w 4416"/>
              <a:gd name="T3" fmla="*/ 0 h 1314"/>
              <a:gd name="T4" fmla="*/ 0 w 4416"/>
              <a:gd name="T5" fmla="*/ 0 h 1314"/>
              <a:gd name="T6" fmla="*/ 0 w 4416"/>
              <a:gd name="T7" fmla="*/ 2147483646 h 1314"/>
              <a:gd name="T8" fmla="*/ 2147483646 w 4416"/>
              <a:gd name="T9" fmla="*/ 2147483646 h 13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16"/>
              <a:gd name="T16" fmla="*/ 0 h 1314"/>
              <a:gd name="T17" fmla="*/ 4416 w 4416"/>
              <a:gd name="T18" fmla="*/ 1314 h 13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16" h="1314">
                <a:moveTo>
                  <a:pt x="4416" y="960"/>
                </a:moveTo>
                <a:lnTo>
                  <a:pt x="4416" y="0"/>
                </a:lnTo>
                <a:lnTo>
                  <a:pt x="0" y="0"/>
                </a:lnTo>
                <a:lnTo>
                  <a:pt x="0" y="1314"/>
                </a:lnTo>
                <a:lnTo>
                  <a:pt x="282" y="131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7644" name="Group 11">
            <a:extLst>
              <a:ext uri="{FF2B5EF4-FFF2-40B4-BE49-F238E27FC236}">
                <a16:creationId xmlns:a16="http://schemas.microsoft.com/office/drawing/2014/main" id="{FA7EE7B0-250C-4EEF-AD1F-D9903A06B9F1}"/>
              </a:ext>
            </a:extLst>
          </p:cNvPr>
          <p:cNvGrpSpPr>
            <a:grpSpLocks/>
          </p:cNvGrpSpPr>
          <p:nvPr/>
        </p:nvGrpSpPr>
        <p:grpSpPr bwMode="auto">
          <a:xfrm>
            <a:off x="347663" y="3352800"/>
            <a:ext cx="5880100" cy="2955925"/>
            <a:chOff x="219" y="2112"/>
            <a:chExt cx="3704" cy="1862"/>
          </a:xfrm>
        </p:grpSpPr>
        <p:sp>
          <p:nvSpPr>
            <p:cNvPr id="197651" name="Freeform 12">
              <a:extLst>
                <a:ext uri="{FF2B5EF4-FFF2-40B4-BE49-F238E27FC236}">
                  <a16:creationId xmlns:a16="http://schemas.microsoft.com/office/drawing/2014/main" id="{16E377E6-F435-4E19-BD19-071DDCDDD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" y="2112"/>
              <a:ext cx="192" cy="624"/>
            </a:xfrm>
            <a:custGeom>
              <a:avLst/>
              <a:gdLst>
                <a:gd name="T0" fmla="*/ 192 w 192"/>
                <a:gd name="T1" fmla="*/ 0 h 624"/>
                <a:gd name="T2" fmla="*/ 192 w 192"/>
                <a:gd name="T3" fmla="*/ 624 h 624"/>
                <a:gd name="T4" fmla="*/ 0 w 192"/>
                <a:gd name="T5" fmla="*/ 624 h 624"/>
                <a:gd name="T6" fmla="*/ 0 60000 65536"/>
                <a:gd name="T7" fmla="*/ 0 60000 65536"/>
                <a:gd name="T8" fmla="*/ 0 60000 65536"/>
                <a:gd name="T9" fmla="*/ 0 w 192"/>
                <a:gd name="T10" fmla="*/ 0 h 624"/>
                <a:gd name="T11" fmla="*/ 192 w 192"/>
                <a:gd name="T12" fmla="*/ 624 h 6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624">
                  <a:moveTo>
                    <a:pt x="192" y="0"/>
                  </a:moveTo>
                  <a:lnTo>
                    <a:pt x="192" y="624"/>
                  </a:lnTo>
                  <a:lnTo>
                    <a:pt x="0" y="6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97652" name="Group 13">
              <a:extLst>
                <a:ext uri="{FF2B5EF4-FFF2-40B4-BE49-F238E27FC236}">
                  <a16:creationId xmlns:a16="http://schemas.microsoft.com/office/drawing/2014/main" id="{0839D1B4-AD30-4C56-BC89-CC5F780A26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9" y="2194"/>
              <a:ext cx="3704" cy="1780"/>
              <a:chOff x="219" y="2194"/>
              <a:chExt cx="3704" cy="1780"/>
            </a:xfrm>
          </p:grpSpPr>
          <p:sp>
            <p:nvSpPr>
              <p:cNvPr id="197653" name="Oval 14">
                <a:extLst>
                  <a:ext uri="{FF2B5EF4-FFF2-40B4-BE49-F238E27FC236}">
                    <a16:creationId xmlns:a16="http://schemas.microsoft.com/office/drawing/2014/main" id="{821E1FBA-D508-445B-B646-36BBE04BF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7" y="2592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00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concat</a:t>
                </a:r>
              </a:p>
            </p:txBody>
          </p:sp>
          <p:sp>
            <p:nvSpPr>
              <p:cNvPr id="197654" name="Freeform 15">
                <a:extLst>
                  <a:ext uri="{FF2B5EF4-FFF2-40B4-BE49-F238E27FC236}">
                    <a16:creationId xmlns:a16="http://schemas.microsoft.com/office/drawing/2014/main" id="{4D60E4A9-962E-42AD-94FD-AFC2E71C3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" y="2448"/>
                <a:ext cx="1584" cy="624"/>
              </a:xfrm>
              <a:custGeom>
                <a:avLst/>
                <a:gdLst>
                  <a:gd name="T0" fmla="*/ 1584 w 1584"/>
                  <a:gd name="T1" fmla="*/ 0 h 624"/>
                  <a:gd name="T2" fmla="*/ 1584 w 1584"/>
                  <a:gd name="T3" fmla="*/ 624 h 624"/>
                  <a:gd name="T4" fmla="*/ 0 w 1584"/>
                  <a:gd name="T5" fmla="*/ 624 h 624"/>
                  <a:gd name="T6" fmla="*/ 0 w 1584"/>
                  <a:gd name="T7" fmla="*/ 432 h 6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84"/>
                  <a:gd name="T13" fmla="*/ 0 h 624"/>
                  <a:gd name="T14" fmla="*/ 1584 w 1584"/>
                  <a:gd name="T15" fmla="*/ 624 h 6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84" h="624">
                    <a:moveTo>
                      <a:pt x="1584" y="0"/>
                    </a:moveTo>
                    <a:lnTo>
                      <a:pt x="1584" y="624"/>
                    </a:lnTo>
                    <a:lnTo>
                      <a:pt x="0" y="624"/>
                    </a:lnTo>
                    <a:lnTo>
                      <a:pt x="0" y="432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7655" name="Freeform 16">
                <a:extLst>
                  <a:ext uri="{FF2B5EF4-FFF2-40B4-BE49-F238E27FC236}">
                    <a16:creationId xmlns:a16="http://schemas.microsoft.com/office/drawing/2014/main" id="{B9CEDFE4-CBE3-41D2-A0E7-5AA905B70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" y="2248"/>
                <a:ext cx="92" cy="494"/>
              </a:xfrm>
              <a:custGeom>
                <a:avLst/>
                <a:gdLst>
                  <a:gd name="T0" fmla="*/ 12 w 96"/>
                  <a:gd name="T1" fmla="*/ 59 h 534"/>
                  <a:gd name="T2" fmla="*/ 0 w 96"/>
                  <a:gd name="T3" fmla="*/ 60 h 534"/>
                  <a:gd name="T4" fmla="*/ 0 w 96"/>
                  <a:gd name="T5" fmla="*/ 0 h 534"/>
                  <a:gd name="T6" fmla="*/ 31 w 96"/>
                  <a:gd name="T7" fmla="*/ 0 h 5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6"/>
                  <a:gd name="T13" fmla="*/ 0 h 534"/>
                  <a:gd name="T14" fmla="*/ 96 w 96"/>
                  <a:gd name="T15" fmla="*/ 534 h 5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6" h="534">
                    <a:moveTo>
                      <a:pt x="44" y="528"/>
                    </a:moveTo>
                    <a:lnTo>
                      <a:pt x="0" y="534"/>
                    </a:lnTo>
                    <a:lnTo>
                      <a:pt x="0" y="0"/>
                    </a:lnTo>
                    <a:lnTo>
                      <a:pt x="96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7656" name="Oval 17">
                <a:extLst>
                  <a:ext uri="{FF2B5EF4-FFF2-40B4-BE49-F238E27FC236}">
                    <a16:creationId xmlns:a16="http://schemas.microsoft.com/office/drawing/2014/main" id="{0E815921-9AEB-49A6-BB93-0BC0D2239C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1" y="240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7657" name="Freeform 18">
                <a:extLst>
                  <a:ext uri="{FF2B5EF4-FFF2-40B4-BE49-F238E27FC236}">
                    <a16:creationId xmlns:a16="http://schemas.microsoft.com/office/drawing/2014/main" id="{EA6D7304-EFA0-4EE8-9EEE-C15A78D7F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" y="2194"/>
                <a:ext cx="3704" cy="1780"/>
              </a:xfrm>
              <a:custGeom>
                <a:avLst/>
                <a:gdLst>
                  <a:gd name="T0" fmla="*/ 3704 w 3704"/>
                  <a:gd name="T1" fmla="*/ 234 h 1780"/>
                  <a:gd name="T2" fmla="*/ 3704 w 3704"/>
                  <a:gd name="T3" fmla="*/ 1780 h 1780"/>
                  <a:gd name="T4" fmla="*/ 0 w 3704"/>
                  <a:gd name="T5" fmla="*/ 1780 h 1780"/>
                  <a:gd name="T6" fmla="*/ 0 w 3704"/>
                  <a:gd name="T7" fmla="*/ 1 h 1780"/>
                  <a:gd name="T8" fmla="*/ 393 w 3704"/>
                  <a:gd name="T9" fmla="*/ 0 h 17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04"/>
                  <a:gd name="T16" fmla="*/ 0 h 1780"/>
                  <a:gd name="T17" fmla="*/ 3704 w 3704"/>
                  <a:gd name="T18" fmla="*/ 1780 h 17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04" h="1780">
                    <a:moveTo>
                      <a:pt x="3704" y="234"/>
                    </a:moveTo>
                    <a:lnTo>
                      <a:pt x="3704" y="1780"/>
                    </a:lnTo>
                    <a:lnTo>
                      <a:pt x="0" y="1780"/>
                    </a:lnTo>
                    <a:lnTo>
                      <a:pt x="0" y="1"/>
                    </a:lnTo>
                    <a:lnTo>
                      <a:pt x="393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97645" name="Text Box 19">
            <a:extLst>
              <a:ext uri="{FF2B5EF4-FFF2-40B4-BE49-F238E27FC236}">
                <a16:creationId xmlns:a16="http://schemas.microsoft.com/office/drawing/2014/main" id="{B4CDCE13-09BE-4202-926A-9D321EFCE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7763" y="5110163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97646" name="Text Box 20">
            <a:extLst>
              <a:ext uri="{FF2B5EF4-FFF2-40B4-BE49-F238E27FC236}">
                <a16:creationId xmlns:a16="http://schemas.microsoft.com/office/drawing/2014/main" id="{58B212FC-A40A-4372-85E4-A832A5DAB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4663" y="3205163"/>
            <a:ext cx="517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sub</a:t>
            </a:r>
          </a:p>
        </p:txBody>
      </p:sp>
      <p:sp>
        <p:nvSpPr>
          <p:cNvPr id="23" name="Text Box 21">
            <a:extLst>
              <a:ext uri="{FF2B5EF4-FFF2-40B4-BE49-F238E27FC236}">
                <a16:creationId xmlns:a16="http://schemas.microsoft.com/office/drawing/2014/main" id="{6CA73653-9B8D-44D8-9D68-3A774BA8B5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0" y="6407150"/>
            <a:ext cx="5989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FF"/>
                </a:solidFill>
                <a:latin typeface="Calibri" panose="020F0502020204030204" pitchFamily="34" charset="0"/>
              </a:rPr>
              <a:t>How to uphold the delayed branch semantics?</a:t>
            </a:r>
          </a:p>
        </p:txBody>
      </p:sp>
      <p:sp>
        <p:nvSpPr>
          <p:cNvPr id="197648" name="Text Box 22">
            <a:extLst>
              <a:ext uri="{FF2B5EF4-FFF2-40B4-BE49-F238E27FC236}">
                <a16:creationId xmlns:a16="http://schemas.microsoft.com/office/drawing/2014/main" id="{614AAFE0-4377-4C44-9748-B003E59D4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7563" y="4162425"/>
            <a:ext cx="292100" cy="138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197649" name="Rectangle 23">
            <a:extLst>
              <a:ext uri="{FF2B5EF4-FFF2-40B4-BE49-F238E27FC236}">
                <a16:creationId xmlns:a16="http://schemas.microsoft.com/office/drawing/2014/main" id="{6906930A-DA7F-4625-8149-8799998FE5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" y="6069013"/>
            <a:ext cx="41624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97650" name="AutoShape 24">
            <a:extLst>
              <a:ext uri="{FF2B5EF4-FFF2-40B4-BE49-F238E27FC236}">
                <a16:creationId xmlns:a16="http://schemas.microsoft.com/office/drawing/2014/main" id="{B2F5DCBB-2580-45A8-9061-9AC4D58E337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953000" y="1828800"/>
            <a:ext cx="838200" cy="609600"/>
          </a:xfrm>
          <a:prstGeom prst="lightningBol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watch out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46869AB6-E3D3-41C0-AFDC-74D5B58E0F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Putting It All Together</a:t>
            </a:r>
          </a:p>
        </p:txBody>
      </p:sp>
      <p:sp>
        <p:nvSpPr>
          <p:cNvPr id="198658" name="Content Placeholder 2">
            <a:extLst>
              <a:ext uri="{FF2B5EF4-FFF2-40B4-BE49-F238E27FC236}">
                <a16:creationId xmlns:a16="http://schemas.microsoft.com/office/drawing/2014/main" id="{3D55C2CD-1291-49B4-8075-3061798F64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8659" name="Slide Number Placeholder 3">
            <a:extLst>
              <a:ext uri="{FF2B5EF4-FFF2-40B4-BE49-F238E27FC236}">
                <a16:creationId xmlns:a16="http://schemas.microsoft.com/office/drawing/2014/main" id="{CFAEFC99-0E53-4A3F-A259-303EA6998C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FC5A108A-04FA-4C56-B6BB-E3696E61312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98660" name="Picture 3" descr="F0529">
            <a:extLst>
              <a:ext uri="{FF2B5EF4-FFF2-40B4-BE49-F238E27FC236}">
                <a16:creationId xmlns:a16="http://schemas.microsoft.com/office/drawing/2014/main" id="{F0217A39-6FA8-47CF-907F-7877962BB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8661" name="Text Box 4">
            <a:extLst>
              <a:ext uri="{FF2B5EF4-FFF2-40B4-BE49-F238E27FC236}">
                <a16:creationId xmlns:a16="http://schemas.microsoft.com/office/drawing/2014/main" id="{316D0BEF-E864-45D8-85EB-18BA935C09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98662" name="Text Box 5">
            <a:extLst>
              <a:ext uri="{FF2B5EF4-FFF2-40B4-BE49-F238E27FC236}">
                <a16:creationId xmlns:a16="http://schemas.microsoft.com/office/drawing/2014/main" id="{AA1F9655-AAED-4630-A704-4494D1DEB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30016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98663" name="Text Box 6">
            <a:extLst>
              <a:ext uri="{FF2B5EF4-FFF2-40B4-BE49-F238E27FC236}">
                <a16:creationId xmlns:a16="http://schemas.microsoft.com/office/drawing/2014/main" id="{1CCA47C1-B3E7-42A2-8E81-FF75C43812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198664" name="Text Box 7">
            <a:extLst>
              <a:ext uri="{FF2B5EF4-FFF2-40B4-BE49-F238E27FC236}">
                <a16:creationId xmlns:a16="http://schemas.microsoft.com/office/drawing/2014/main" id="{DA6B6728-A875-4B1B-A3A6-FDB30DB460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58762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198665" name="Rectangle 8">
            <a:extLst>
              <a:ext uri="{FF2B5EF4-FFF2-40B4-BE49-F238E27FC236}">
                <a16:creationId xmlns:a16="http://schemas.microsoft.com/office/drawing/2014/main" id="{0C18BD35-F388-4A60-835B-7F205E15BD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98666" name="Text Box 9">
            <a:extLst>
              <a:ext uri="{FF2B5EF4-FFF2-40B4-BE49-F238E27FC236}">
                <a16:creationId xmlns:a16="http://schemas.microsoft.com/office/drawing/2014/main" id="{2AFEDCD1-EDBD-45AA-8215-12FA0F6CD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4">
            <a:extLst>
              <a:ext uri="{FF2B5EF4-FFF2-40B4-BE49-F238E27FC236}">
                <a16:creationId xmlns:a16="http://schemas.microsoft.com/office/drawing/2014/main" id="{969DB24B-3779-4B40-A81D-6B3CDBB1EBC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Control Logic</a:t>
            </a:r>
            <a:endParaRPr lang="en-US" altLang="en-US" i="1">
              <a:ea typeface="ＭＳ Ｐゴシック" panose="020B0600070205080204" pitchFamily="34" charset="-128"/>
            </a:endParaRPr>
          </a:p>
        </p:txBody>
      </p:sp>
      <p:sp>
        <p:nvSpPr>
          <p:cNvPr id="299010" name="Subtitle 5">
            <a:extLst>
              <a:ext uri="{FF2B5EF4-FFF2-40B4-BE49-F238E27FC236}">
                <a16:creationId xmlns:a16="http://schemas.microsoft.com/office/drawing/2014/main" id="{863C0ACD-F3A4-4682-8679-FF1B11AB5E8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Title 1">
            <a:extLst>
              <a:ext uri="{FF2B5EF4-FFF2-40B4-BE49-F238E27FC236}">
                <a16:creationId xmlns:a16="http://schemas.microsoft.com/office/drawing/2014/main" id="{E53D8E25-2945-4E26-A612-C0F1B95B7E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9050"/>
            <a:ext cx="8610600" cy="8509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Hardwired Control</a:t>
            </a:r>
          </a:p>
        </p:txBody>
      </p:sp>
      <p:sp>
        <p:nvSpPr>
          <p:cNvPr id="230402" name="Content Placeholder 2">
            <a:extLst>
              <a:ext uri="{FF2B5EF4-FFF2-40B4-BE49-F238E27FC236}">
                <a16:creationId xmlns:a16="http://schemas.microsoft.com/office/drawing/2014/main" id="{3F443C66-B70C-E245-AC57-50DFE2B6E1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69950"/>
            <a:ext cx="8610600" cy="560705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As combinational function of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Inst=MEM[PC]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Consider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sz="2400" dirty="0">
                <a:ea typeface="ＭＳ Ｐゴシック" charset="-128"/>
              </a:rPr>
              <a:t>All R-type and I-type </a:t>
            </a:r>
            <a:r>
              <a:rPr lang="en-US" altLang="en-US" sz="2400" dirty="0">
                <a:solidFill>
                  <a:srgbClr val="00B050"/>
                </a:solidFill>
                <a:ea typeface="ＭＳ Ｐゴシック" charset="-128"/>
              </a:rPr>
              <a:t>ALU</a:t>
            </a:r>
            <a:r>
              <a:rPr lang="en-US" altLang="en-US" sz="2400" dirty="0">
                <a:ea typeface="ＭＳ Ｐゴシック" charset="-128"/>
              </a:rPr>
              <a:t> instructions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</a:rPr>
              <a:t>lw</a:t>
            </a:r>
            <a:r>
              <a:rPr lang="en-US" altLang="en-US" sz="2400" dirty="0">
                <a:solidFill>
                  <a:srgbClr val="00B050"/>
                </a:solidFill>
                <a:ea typeface="ＭＳ Ｐゴシック" charset="-128"/>
              </a:rPr>
              <a:t> </a:t>
            </a:r>
            <a:r>
              <a:rPr lang="en-US" altLang="en-US" sz="2400" dirty="0">
                <a:ea typeface="ＭＳ Ｐゴシック" charset="-128"/>
              </a:rPr>
              <a:t>and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</a:rPr>
              <a:t>sw</a:t>
            </a:r>
            <a:endParaRPr lang="en-US" altLang="en-US" sz="2400" dirty="0">
              <a:solidFill>
                <a:srgbClr val="00B050"/>
              </a:solidFill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beq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bne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blez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bgtz</a:t>
            </a:r>
            <a:endParaRPr lang="en-US" altLang="en-US" sz="2400" dirty="0">
              <a:solidFill>
                <a:srgbClr val="00B050"/>
              </a:solidFill>
              <a:ea typeface="ＭＳ Ｐゴシック" charset="-128"/>
              <a:sym typeface="Symbol" charset="2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sz="24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j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jr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jal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jalr</a:t>
            </a:r>
            <a:endParaRPr lang="en-US" altLang="en-US" sz="2400" dirty="0">
              <a:solidFill>
                <a:srgbClr val="00B050"/>
              </a:solidFill>
              <a:ea typeface="ＭＳ Ｐゴシック" charset="-128"/>
              <a:sym typeface="Symbol" charset="2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</p:txBody>
      </p:sp>
      <p:sp>
        <p:nvSpPr>
          <p:cNvPr id="300035" name="Slide Number Placeholder 3">
            <a:extLst>
              <a:ext uri="{FF2B5EF4-FFF2-40B4-BE49-F238E27FC236}">
                <a16:creationId xmlns:a16="http://schemas.microsoft.com/office/drawing/2014/main" id="{DAEB7171-ACC5-4BF9-8070-3686417A85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129C626-D7D5-4D5D-BCC4-DD12CB676B2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00036" name="Group 68">
            <a:extLst>
              <a:ext uri="{FF2B5EF4-FFF2-40B4-BE49-F238E27FC236}">
                <a16:creationId xmlns:a16="http://schemas.microsoft.com/office/drawing/2014/main" id="{52145F58-ADF1-4AE0-89BD-7F58AA217079}"/>
              </a:ext>
            </a:extLst>
          </p:cNvPr>
          <p:cNvGrpSpPr>
            <a:grpSpLocks/>
          </p:cNvGrpSpPr>
          <p:nvPr/>
        </p:nvGrpSpPr>
        <p:grpSpPr bwMode="auto">
          <a:xfrm>
            <a:off x="946150" y="1371600"/>
            <a:ext cx="7359650" cy="1017588"/>
            <a:chOff x="1066800" y="2133600"/>
            <a:chExt cx="7360309" cy="1017587"/>
          </a:xfrm>
        </p:grpSpPr>
        <p:grpSp>
          <p:nvGrpSpPr>
            <p:cNvPr id="300067" name="Group 69">
              <a:extLst>
                <a:ext uri="{FF2B5EF4-FFF2-40B4-BE49-F238E27FC236}">
                  <a16:creationId xmlns:a16="http://schemas.microsoft.com/office/drawing/2014/main" id="{8A7F30D6-B7D0-4103-A2CC-80F0D11E60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6800" y="2362200"/>
              <a:ext cx="5803900" cy="788987"/>
              <a:chOff x="838200" y="3657600"/>
              <a:chExt cx="5804400" cy="789404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1631E9E3-05D2-1A43-AD53-5940EFED6D38}"/>
                  </a:ext>
                </a:extLst>
              </p:cNvPr>
              <p:cNvSpPr/>
              <p:nvPr/>
            </p:nvSpPr>
            <p:spPr bwMode="auto">
              <a:xfrm>
                <a:off x="838200" y="3657600"/>
                <a:ext cx="1079690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0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F33AC9F9-5ACC-D141-89AE-B43AE932D314}"/>
                  </a:ext>
                </a:extLst>
              </p:cNvPr>
              <p:cNvSpPr/>
              <p:nvPr/>
            </p:nvSpPr>
            <p:spPr bwMode="auto">
              <a:xfrm>
                <a:off x="1905188" y="3657600"/>
                <a:ext cx="914561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rs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FA05242E-85EE-4A4C-B3CD-5F793279F7E8}"/>
                  </a:ext>
                </a:extLst>
              </p:cNvPr>
              <p:cNvSpPr/>
              <p:nvPr/>
            </p:nvSpPr>
            <p:spPr bwMode="auto">
              <a:xfrm>
                <a:off x="2819748" y="3657600"/>
                <a:ext cx="914561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rt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19802DDE-5DDD-2847-94BC-5F3174DB8D7A}"/>
                  </a:ext>
                </a:extLst>
              </p:cNvPr>
              <p:cNvSpPr/>
              <p:nvPr/>
            </p:nvSpPr>
            <p:spPr bwMode="auto">
              <a:xfrm>
                <a:off x="3734309" y="3657600"/>
                <a:ext cx="914561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rd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0197B4D6-E1CA-A84F-85ED-FD5B174C7180}"/>
                  </a:ext>
                </a:extLst>
              </p:cNvPr>
              <p:cNvSpPr/>
              <p:nvPr/>
            </p:nvSpPr>
            <p:spPr bwMode="auto">
              <a:xfrm>
                <a:off x="4648870" y="3657600"/>
                <a:ext cx="914561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shamt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173C9C16-7B8D-2B40-9EF1-DF6EA8881AD3}"/>
                  </a:ext>
                </a:extLst>
              </p:cNvPr>
              <p:cNvSpPr/>
              <p:nvPr/>
            </p:nvSpPr>
            <p:spPr bwMode="auto">
              <a:xfrm>
                <a:off x="5563430" y="3657600"/>
                <a:ext cx="1079690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funct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300087" name="TextBox 2">
                <a:extLst>
                  <a:ext uri="{FF2B5EF4-FFF2-40B4-BE49-F238E27FC236}">
                    <a16:creationId xmlns:a16="http://schemas.microsoft.com/office/drawing/2014/main" id="{5654ECE9-0038-40C2-9EEA-5648F517E0F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4108450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6 bits</a:t>
                </a:r>
              </a:p>
            </p:txBody>
          </p:sp>
          <p:sp>
            <p:nvSpPr>
              <p:cNvPr id="300088" name="TextBox 35">
                <a:extLst>
                  <a:ext uri="{FF2B5EF4-FFF2-40B4-BE49-F238E27FC236}">
                    <a16:creationId xmlns:a16="http://schemas.microsoft.com/office/drawing/2014/main" id="{DC83998B-7B34-468D-8A07-B86F802494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50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5 bits</a:t>
                </a:r>
              </a:p>
            </p:txBody>
          </p:sp>
          <p:sp>
            <p:nvSpPr>
              <p:cNvPr id="300089" name="TextBox 36">
                <a:extLst>
                  <a:ext uri="{FF2B5EF4-FFF2-40B4-BE49-F238E27FC236}">
                    <a16:creationId xmlns:a16="http://schemas.microsoft.com/office/drawing/2014/main" id="{6C3F77C0-6DF8-4B08-A07E-B1CCC8D6347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94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5 bits</a:t>
                </a:r>
              </a:p>
            </p:txBody>
          </p:sp>
          <p:sp>
            <p:nvSpPr>
              <p:cNvPr id="300090" name="TextBox 37">
                <a:extLst>
                  <a:ext uri="{FF2B5EF4-FFF2-40B4-BE49-F238E27FC236}">
                    <a16:creationId xmlns:a16="http://schemas.microsoft.com/office/drawing/2014/main" id="{AC6CAA0F-21BC-4E8B-BB6D-AA7120472C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38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5 bits</a:t>
                </a:r>
              </a:p>
            </p:txBody>
          </p:sp>
          <p:sp>
            <p:nvSpPr>
              <p:cNvPr id="300091" name="TextBox 39">
                <a:extLst>
                  <a:ext uri="{FF2B5EF4-FFF2-40B4-BE49-F238E27FC236}">
                    <a16:creationId xmlns:a16="http://schemas.microsoft.com/office/drawing/2014/main" id="{004F9E1B-D614-4A70-A763-C297272AE6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482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5 bits</a:t>
                </a:r>
              </a:p>
            </p:txBody>
          </p:sp>
          <p:sp>
            <p:nvSpPr>
              <p:cNvPr id="300092" name="TextBox 40">
                <a:extLst>
                  <a:ext uri="{FF2B5EF4-FFF2-40B4-BE49-F238E27FC236}">
                    <a16:creationId xmlns:a16="http://schemas.microsoft.com/office/drawing/2014/main" id="{CDB046BD-F85A-4045-893B-4396A088E8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62600" y="4108450"/>
                <a:ext cx="10800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6 bits</a:t>
                </a:r>
              </a:p>
            </p:txBody>
          </p:sp>
        </p:grpSp>
        <p:sp>
          <p:nvSpPr>
            <p:cNvPr id="300068" name="TextBox 70">
              <a:extLst>
                <a:ext uri="{FF2B5EF4-FFF2-40B4-BE49-F238E27FC236}">
                  <a16:creationId xmlns:a16="http://schemas.microsoft.com/office/drawing/2014/main" id="{1170E149-31AB-400F-9915-2EB1C8FBAE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80907" y="2234625"/>
              <a:ext cx="134620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>
                  <a:solidFill>
                    <a:srgbClr val="006633"/>
                  </a:solidFill>
                  <a:latin typeface="Garamond" panose="02020404030301010803" pitchFamily="18" charset="0"/>
                </a:rPr>
                <a:t>R-Type</a:t>
              </a:r>
            </a:p>
          </p:txBody>
        </p:sp>
        <p:sp>
          <p:nvSpPr>
            <p:cNvPr id="300069" name="TextBox 64">
              <a:extLst>
                <a:ext uri="{FF2B5EF4-FFF2-40B4-BE49-F238E27FC236}">
                  <a16:creationId xmlns:a16="http://schemas.microsoft.com/office/drawing/2014/main" id="{E6AFDE3B-353F-4261-A0D5-B3B5793A32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0608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15</a:t>
              </a:r>
            </a:p>
          </p:txBody>
        </p:sp>
        <p:sp>
          <p:nvSpPr>
            <p:cNvPr id="300070" name="TextBox 64">
              <a:extLst>
                <a:ext uri="{FF2B5EF4-FFF2-40B4-BE49-F238E27FC236}">
                  <a16:creationId xmlns:a16="http://schemas.microsoft.com/office/drawing/2014/main" id="{84A044A8-B02D-4D9B-A2FA-7B9039543C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29333" y="2133600"/>
              <a:ext cx="354013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300071" name="TextBox 64">
              <a:extLst>
                <a:ext uri="{FF2B5EF4-FFF2-40B4-BE49-F238E27FC236}">
                  <a16:creationId xmlns:a16="http://schemas.microsoft.com/office/drawing/2014/main" id="{C517AAC4-D23D-4A27-BA7D-BC0A206E9A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4208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16</a:t>
              </a:r>
            </a:p>
          </p:txBody>
        </p:sp>
        <p:sp>
          <p:nvSpPr>
            <p:cNvPr id="300072" name="TextBox 64">
              <a:extLst>
                <a:ext uri="{FF2B5EF4-FFF2-40B4-BE49-F238E27FC236}">
                  <a16:creationId xmlns:a16="http://schemas.microsoft.com/office/drawing/2014/main" id="{DC131E82-9D1B-4B64-8E42-C068C154EB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00333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300073" name="TextBox 75">
              <a:extLst>
                <a:ext uri="{FF2B5EF4-FFF2-40B4-BE49-F238E27FC236}">
                  <a16:creationId xmlns:a16="http://schemas.microsoft.com/office/drawing/2014/main" id="{6C489B75-E9A8-498E-A2F8-2E319FD0F6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8221" y="2133600"/>
              <a:ext cx="354012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21</a:t>
              </a:r>
            </a:p>
          </p:txBody>
        </p:sp>
        <p:sp>
          <p:nvSpPr>
            <p:cNvPr id="300074" name="TextBox 64">
              <a:extLst>
                <a:ext uri="{FF2B5EF4-FFF2-40B4-BE49-F238E27FC236}">
                  <a16:creationId xmlns:a16="http://schemas.microsoft.com/office/drawing/2014/main" id="{95B36BCE-C1EA-45D3-8135-BF539C5815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283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25</a:t>
              </a:r>
            </a:p>
          </p:txBody>
        </p:sp>
        <p:sp>
          <p:nvSpPr>
            <p:cNvPr id="300075" name="TextBox 64">
              <a:extLst>
                <a:ext uri="{FF2B5EF4-FFF2-40B4-BE49-F238E27FC236}">
                  <a16:creationId xmlns:a16="http://schemas.microsoft.com/office/drawing/2014/main" id="{17F8AEFD-AB94-4044-ACCA-B588321E31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358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26</a:t>
              </a:r>
            </a:p>
          </p:txBody>
        </p:sp>
        <p:sp>
          <p:nvSpPr>
            <p:cNvPr id="300076" name="TextBox 64">
              <a:extLst>
                <a:ext uri="{FF2B5EF4-FFF2-40B4-BE49-F238E27FC236}">
                  <a16:creationId xmlns:a16="http://schemas.microsoft.com/office/drawing/2014/main" id="{F81AE563-91AC-4EE1-BCA5-9A3AD1A913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471" y="2133600"/>
              <a:ext cx="354012" cy="23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31</a:t>
              </a:r>
            </a:p>
          </p:txBody>
        </p:sp>
        <p:sp>
          <p:nvSpPr>
            <p:cNvPr id="300077" name="TextBox 64">
              <a:extLst>
                <a:ext uri="{FF2B5EF4-FFF2-40B4-BE49-F238E27FC236}">
                  <a16:creationId xmlns:a16="http://schemas.microsoft.com/office/drawing/2014/main" id="{26D04C21-12D2-4D05-908F-6D28C21923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10087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11</a:t>
              </a:r>
            </a:p>
          </p:txBody>
        </p:sp>
        <p:sp>
          <p:nvSpPr>
            <p:cNvPr id="300078" name="TextBox 64">
              <a:extLst>
                <a:ext uri="{FF2B5EF4-FFF2-40B4-BE49-F238E27FC236}">
                  <a16:creationId xmlns:a16="http://schemas.microsoft.com/office/drawing/2014/main" id="{95159CAD-7472-4C15-8543-92F086DB28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0265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10</a:t>
              </a:r>
            </a:p>
          </p:txBody>
        </p:sp>
        <p:sp>
          <p:nvSpPr>
            <p:cNvPr id="300079" name="TextBox 64">
              <a:extLst>
                <a:ext uri="{FF2B5EF4-FFF2-40B4-BE49-F238E27FC236}">
                  <a16:creationId xmlns:a16="http://schemas.microsoft.com/office/drawing/2014/main" id="{8373DAC0-FC07-4DB7-83E5-B02CA74D99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99744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6</a:t>
              </a:r>
            </a:p>
          </p:txBody>
        </p:sp>
        <p:sp>
          <p:nvSpPr>
            <p:cNvPr id="300080" name="TextBox 64">
              <a:extLst>
                <a:ext uri="{FF2B5EF4-FFF2-40B4-BE49-F238E27FC236}">
                  <a16:creationId xmlns:a16="http://schemas.microsoft.com/office/drawing/2014/main" id="{E9704ADA-511F-40FC-AC58-D1266273FE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22073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5</a:t>
              </a:r>
            </a:p>
          </p:txBody>
        </p:sp>
      </p:grpSp>
      <p:grpSp>
        <p:nvGrpSpPr>
          <p:cNvPr id="300037" name="Group 95">
            <a:extLst>
              <a:ext uri="{FF2B5EF4-FFF2-40B4-BE49-F238E27FC236}">
                <a16:creationId xmlns:a16="http://schemas.microsoft.com/office/drawing/2014/main" id="{8AA551E6-7485-4392-A01A-EEF131F16EDE}"/>
              </a:ext>
            </a:extLst>
          </p:cNvPr>
          <p:cNvGrpSpPr>
            <a:grpSpLocks/>
          </p:cNvGrpSpPr>
          <p:nvPr/>
        </p:nvGrpSpPr>
        <p:grpSpPr bwMode="auto">
          <a:xfrm>
            <a:off x="941388" y="2457450"/>
            <a:ext cx="7261225" cy="1025525"/>
            <a:chOff x="1066800" y="3810000"/>
            <a:chExt cx="7261225" cy="1024175"/>
          </a:xfrm>
        </p:grpSpPr>
        <p:grpSp>
          <p:nvGrpSpPr>
            <p:cNvPr id="300049" name="Group 96">
              <a:extLst>
                <a:ext uri="{FF2B5EF4-FFF2-40B4-BE49-F238E27FC236}">
                  <a16:creationId xmlns:a16="http://schemas.microsoft.com/office/drawing/2014/main" id="{B0ECF2BE-1525-4D06-9EE7-48BD85FD65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6800" y="4038600"/>
              <a:ext cx="5803900" cy="457200"/>
              <a:chOff x="838200" y="3657834"/>
              <a:chExt cx="5804400" cy="456966"/>
            </a:xfrm>
          </p:grpSpPr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3D60B1EC-A29D-CB44-A210-08064FD2DD62}"/>
                  </a:ext>
                </a:extLst>
              </p:cNvPr>
              <p:cNvSpPr/>
              <p:nvPr/>
            </p:nvSpPr>
            <p:spPr bwMode="auto">
              <a:xfrm>
                <a:off x="838200" y="3657534"/>
                <a:ext cx="1079593" cy="45794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opcode</a:t>
                </a: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74FCAA33-EB8C-614B-8789-1A26BC93F35E}"/>
                  </a:ext>
                </a:extLst>
              </p:cNvPr>
              <p:cNvSpPr/>
              <p:nvPr/>
            </p:nvSpPr>
            <p:spPr bwMode="auto">
              <a:xfrm>
                <a:off x="1905092" y="3657534"/>
                <a:ext cx="914479" cy="45794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rs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51530E8F-4826-1C4D-8E25-08937789785F}"/>
                  </a:ext>
                </a:extLst>
              </p:cNvPr>
              <p:cNvSpPr/>
              <p:nvPr/>
            </p:nvSpPr>
            <p:spPr bwMode="auto">
              <a:xfrm>
                <a:off x="2819571" y="3657534"/>
                <a:ext cx="914479" cy="45794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rt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B522F612-B49B-A248-AD23-4BE3BA1C650D}"/>
                  </a:ext>
                </a:extLst>
              </p:cNvPr>
              <p:cNvSpPr/>
              <p:nvPr/>
            </p:nvSpPr>
            <p:spPr bwMode="auto">
              <a:xfrm>
                <a:off x="3734049" y="3657534"/>
                <a:ext cx="2908551" cy="45794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immediate</a:t>
                </a:r>
              </a:p>
            </p:txBody>
          </p:sp>
        </p:grpSp>
        <p:sp>
          <p:nvSpPr>
            <p:cNvPr id="300050" name="TextBox 97">
              <a:extLst>
                <a:ext uri="{FF2B5EF4-FFF2-40B4-BE49-F238E27FC236}">
                  <a16:creationId xmlns:a16="http://schemas.microsoft.com/office/drawing/2014/main" id="{3FA14890-286D-4B67-BE7A-9B505FA843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2950" y="3911600"/>
              <a:ext cx="12350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>
                  <a:solidFill>
                    <a:srgbClr val="006633"/>
                  </a:solidFill>
                  <a:latin typeface="Garamond" panose="02020404030301010803" pitchFamily="18" charset="0"/>
                </a:rPr>
                <a:t>I-Type</a:t>
              </a:r>
            </a:p>
          </p:txBody>
        </p:sp>
        <p:sp>
          <p:nvSpPr>
            <p:cNvPr id="300051" name="TextBox 64">
              <a:extLst>
                <a:ext uri="{FF2B5EF4-FFF2-40B4-BE49-F238E27FC236}">
                  <a16:creationId xmlns:a16="http://schemas.microsoft.com/office/drawing/2014/main" id="{E55908E6-18CE-4E23-9D95-70AB622B14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4625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15</a:t>
              </a:r>
            </a:p>
          </p:txBody>
        </p:sp>
        <p:sp>
          <p:nvSpPr>
            <p:cNvPr id="300052" name="TextBox 64">
              <a:extLst>
                <a:ext uri="{FF2B5EF4-FFF2-40B4-BE49-F238E27FC236}">
                  <a16:creationId xmlns:a16="http://schemas.microsoft.com/office/drawing/2014/main" id="{B9548B42-65DE-4D6F-B81A-FA6018679B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83350" y="3810000"/>
              <a:ext cx="354013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300053" name="TextBox 64">
              <a:extLst>
                <a:ext uri="{FF2B5EF4-FFF2-40B4-BE49-F238E27FC236}">
                  <a16:creationId xmlns:a16="http://schemas.microsoft.com/office/drawing/2014/main" id="{F75B756B-E23C-48C8-B758-4D50AB2C04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78225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16</a:t>
              </a:r>
            </a:p>
          </p:txBody>
        </p:sp>
        <p:sp>
          <p:nvSpPr>
            <p:cNvPr id="300054" name="TextBox 64">
              <a:extLst>
                <a:ext uri="{FF2B5EF4-FFF2-40B4-BE49-F238E27FC236}">
                  <a16:creationId xmlns:a16="http://schemas.microsoft.com/office/drawing/2014/main" id="{C80AD906-C9C7-417E-9D25-E3D563EC77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4350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300055" name="TextBox 102">
              <a:extLst>
                <a:ext uri="{FF2B5EF4-FFF2-40B4-BE49-F238E27FC236}">
                  <a16:creationId xmlns:a16="http://schemas.microsoft.com/office/drawing/2014/main" id="{D134F229-6DF0-4199-BF82-9820E763C9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2238" y="3810000"/>
              <a:ext cx="354012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21</a:t>
              </a:r>
            </a:p>
          </p:txBody>
        </p:sp>
        <p:sp>
          <p:nvSpPr>
            <p:cNvPr id="300056" name="TextBox 64">
              <a:extLst>
                <a:ext uri="{FF2B5EF4-FFF2-40B4-BE49-F238E27FC236}">
                  <a16:creationId xmlns:a16="http://schemas.microsoft.com/office/drawing/2014/main" id="{7526BB3C-F748-4F3B-9B54-762D030C9B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6300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25</a:t>
              </a:r>
            </a:p>
          </p:txBody>
        </p:sp>
        <p:sp>
          <p:nvSpPr>
            <p:cNvPr id="300057" name="TextBox 64">
              <a:extLst>
                <a:ext uri="{FF2B5EF4-FFF2-40B4-BE49-F238E27FC236}">
                  <a16:creationId xmlns:a16="http://schemas.microsoft.com/office/drawing/2014/main" id="{37DCC2AF-BB61-44B1-A45B-5384264DFC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0375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26</a:t>
              </a:r>
            </a:p>
          </p:txBody>
        </p:sp>
        <p:sp>
          <p:nvSpPr>
            <p:cNvPr id="300058" name="TextBox 64">
              <a:extLst>
                <a:ext uri="{FF2B5EF4-FFF2-40B4-BE49-F238E27FC236}">
                  <a16:creationId xmlns:a16="http://schemas.microsoft.com/office/drawing/2014/main" id="{A7F7EEC5-1DE0-4DD2-878C-069293798A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6488" y="3810000"/>
              <a:ext cx="354012" cy="23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31</a:t>
              </a:r>
            </a:p>
          </p:txBody>
        </p:sp>
        <p:sp>
          <p:nvSpPr>
            <p:cNvPr id="300059" name="TextBox 2">
              <a:extLst>
                <a:ext uri="{FF2B5EF4-FFF2-40B4-BE49-F238E27FC236}">
                  <a16:creationId xmlns:a16="http://schemas.microsoft.com/office/drawing/2014/main" id="{C8572C9B-CBF3-4550-94B8-F432ADFD84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6800" y="4495800"/>
              <a:ext cx="1066708" cy="3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>
                  <a:solidFill>
                    <a:srgbClr val="000000"/>
                  </a:solidFill>
                </a:rPr>
                <a:t>6 bits</a:t>
              </a:r>
            </a:p>
          </p:txBody>
        </p:sp>
        <p:sp>
          <p:nvSpPr>
            <p:cNvPr id="300060" name="TextBox 35">
              <a:extLst>
                <a:ext uri="{FF2B5EF4-FFF2-40B4-BE49-F238E27FC236}">
                  <a16:creationId xmlns:a16="http://schemas.microsoft.com/office/drawing/2014/main" id="{5F877EC9-20B6-42F3-A5AD-32688B89F6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3508" y="4495800"/>
              <a:ext cx="914321" cy="3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>
                  <a:solidFill>
                    <a:srgbClr val="000000"/>
                  </a:solidFill>
                </a:rPr>
                <a:t>5 bits</a:t>
              </a:r>
            </a:p>
          </p:txBody>
        </p:sp>
        <p:sp>
          <p:nvSpPr>
            <p:cNvPr id="300061" name="TextBox 36">
              <a:extLst>
                <a:ext uri="{FF2B5EF4-FFF2-40B4-BE49-F238E27FC236}">
                  <a16:creationId xmlns:a16="http://schemas.microsoft.com/office/drawing/2014/main" id="{C31EE963-9CC3-4CD8-8848-E804B1E415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7829" y="4495800"/>
              <a:ext cx="914321" cy="3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>
                  <a:solidFill>
                    <a:srgbClr val="000000"/>
                  </a:solidFill>
                </a:rPr>
                <a:t>5 bits</a:t>
              </a:r>
            </a:p>
          </p:txBody>
        </p:sp>
        <p:sp>
          <p:nvSpPr>
            <p:cNvPr id="300062" name="TextBox 37">
              <a:extLst>
                <a:ext uri="{FF2B5EF4-FFF2-40B4-BE49-F238E27FC236}">
                  <a16:creationId xmlns:a16="http://schemas.microsoft.com/office/drawing/2014/main" id="{B7F8AB2F-87DA-4CC8-B411-C57B8D07FF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2151" y="4495800"/>
              <a:ext cx="2921195" cy="3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>
                  <a:solidFill>
                    <a:srgbClr val="000000"/>
                  </a:solidFill>
                </a:rPr>
                <a:t>16 bits</a:t>
              </a:r>
            </a:p>
          </p:txBody>
        </p:sp>
      </p:grpSp>
      <p:grpSp>
        <p:nvGrpSpPr>
          <p:cNvPr id="300038" name="Group 114">
            <a:extLst>
              <a:ext uri="{FF2B5EF4-FFF2-40B4-BE49-F238E27FC236}">
                <a16:creationId xmlns:a16="http://schemas.microsoft.com/office/drawing/2014/main" id="{DA1FEAE8-B9DA-49A1-92CC-E5914D6AB17F}"/>
              </a:ext>
            </a:extLst>
          </p:cNvPr>
          <p:cNvGrpSpPr>
            <a:grpSpLocks/>
          </p:cNvGrpSpPr>
          <p:nvPr/>
        </p:nvGrpSpPr>
        <p:grpSpPr bwMode="auto">
          <a:xfrm>
            <a:off x="946150" y="3551238"/>
            <a:ext cx="7251700" cy="1020762"/>
            <a:chOff x="1066800" y="5214144"/>
            <a:chExt cx="7251700" cy="1020762"/>
          </a:xfrm>
        </p:grpSpPr>
        <p:grpSp>
          <p:nvGrpSpPr>
            <p:cNvPr id="300039" name="Group 115">
              <a:extLst>
                <a:ext uri="{FF2B5EF4-FFF2-40B4-BE49-F238E27FC236}">
                  <a16:creationId xmlns:a16="http://schemas.microsoft.com/office/drawing/2014/main" id="{8532DB80-AB77-4973-ACF1-00059755B0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6800" y="5445919"/>
              <a:ext cx="5803900" cy="788987"/>
              <a:chOff x="838200" y="3657600"/>
              <a:chExt cx="5804400" cy="789404"/>
            </a:xfrm>
          </p:grpSpPr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508F9CBB-46C0-E846-AAC7-2AF57767F70E}"/>
                  </a:ext>
                </a:extLst>
              </p:cNvPr>
              <p:cNvSpPr/>
              <p:nvPr/>
            </p:nvSpPr>
            <p:spPr bwMode="auto">
              <a:xfrm>
                <a:off x="838200" y="3657600"/>
                <a:ext cx="1079593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opcode</a:t>
                </a:r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80BA0A89-72F2-2247-B7A9-597CDCF7E07E}"/>
                  </a:ext>
                </a:extLst>
              </p:cNvPr>
              <p:cNvSpPr/>
              <p:nvPr/>
            </p:nvSpPr>
            <p:spPr bwMode="auto">
              <a:xfrm>
                <a:off x="1917793" y="3657600"/>
                <a:ext cx="4724807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immediate</a:t>
                </a:r>
              </a:p>
            </p:txBody>
          </p:sp>
          <p:sp>
            <p:nvSpPr>
              <p:cNvPr id="300047" name="TextBox 2">
                <a:extLst>
                  <a:ext uri="{FF2B5EF4-FFF2-40B4-BE49-F238E27FC236}">
                    <a16:creationId xmlns:a16="http://schemas.microsoft.com/office/drawing/2014/main" id="{BDDFCC33-4BB7-4106-B649-8A2CCBA8EAB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4108450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6 bits</a:t>
                </a:r>
              </a:p>
            </p:txBody>
          </p:sp>
          <p:sp>
            <p:nvSpPr>
              <p:cNvPr id="300048" name="TextBox 37">
                <a:extLst>
                  <a:ext uri="{FF2B5EF4-FFF2-40B4-BE49-F238E27FC236}">
                    <a16:creationId xmlns:a16="http://schemas.microsoft.com/office/drawing/2014/main" id="{437BE6A8-1A0B-4138-B2CF-A30AE6EB5D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11600" y="4108450"/>
                <a:ext cx="47310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26 bits</a:t>
                </a:r>
              </a:p>
            </p:txBody>
          </p:sp>
        </p:grpSp>
        <p:sp>
          <p:nvSpPr>
            <p:cNvPr id="300040" name="TextBox 116">
              <a:extLst>
                <a:ext uri="{FF2B5EF4-FFF2-40B4-BE49-F238E27FC236}">
                  <a16:creationId xmlns:a16="http://schemas.microsoft.com/office/drawing/2014/main" id="{D25E8334-AE6E-4B05-99FF-271D20A5C9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2950" y="5369719"/>
              <a:ext cx="12255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>
                  <a:solidFill>
                    <a:srgbClr val="006633"/>
                  </a:solidFill>
                  <a:latin typeface="Garamond" panose="02020404030301010803" pitchFamily="18" charset="0"/>
                </a:rPr>
                <a:t>J-Type</a:t>
              </a:r>
            </a:p>
          </p:txBody>
        </p:sp>
        <p:sp>
          <p:nvSpPr>
            <p:cNvPr id="300041" name="TextBox 64">
              <a:extLst>
                <a:ext uri="{FF2B5EF4-FFF2-40B4-BE49-F238E27FC236}">
                  <a16:creationId xmlns:a16="http://schemas.microsoft.com/office/drawing/2014/main" id="{F728EED4-A89C-4E58-8921-0B6DFC88EE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2711" y="5214144"/>
              <a:ext cx="354013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300042" name="TextBox 64">
              <a:extLst>
                <a:ext uri="{FF2B5EF4-FFF2-40B4-BE49-F238E27FC236}">
                  <a16:creationId xmlns:a16="http://schemas.microsoft.com/office/drawing/2014/main" id="{B3CEA26E-14D6-4365-8EEA-556DFBB347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5661" y="5214144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25</a:t>
              </a:r>
            </a:p>
          </p:txBody>
        </p:sp>
        <p:sp>
          <p:nvSpPr>
            <p:cNvPr id="300043" name="TextBox 64">
              <a:extLst>
                <a:ext uri="{FF2B5EF4-FFF2-40B4-BE49-F238E27FC236}">
                  <a16:creationId xmlns:a16="http://schemas.microsoft.com/office/drawing/2014/main" id="{4769D01F-076D-4A18-8AD6-C9A91E0701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9736" y="5214144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26</a:t>
              </a:r>
            </a:p>
          </p:txBody>
        </p:sp>
        <p:sp>
          <p:nvSpPr>
            <p:cNvPr id="300044" name="TextBox 64">
              <a:extLst>
                <a:ext uri="{FF2B5EF4-FFF2-40B4-BE49-F238E27FC236}">
                  <a16:creationId xmlns:a16="http://schemas.microsoft.com/office/drawing/2014/main" id="{A61F5147-8C09-4D82-A881-D19F9B402C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5849" y="5214144"/>
              <a:ext cx="354012" cy="23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31</a:t>
              </a:r>
            </a:p>
          </p:txBody>
        </p:sp>
      </p:grpSp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7" name="Title 1">
            <a:extLst>
              <a:ext uri="{FF2B5EF4-FFF2-40B4-BE49-F238E27FC236}">
                <a16:creationId xmlns:a16="http://schemas.microsoft.com/office/drawing/2014/main" id="{7A1B88C0-674C-4327-A70E-16FD4C13D4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Single-Bit Control Signals (I)</a:t>
            </a:r>
          </a:p>
        </p:txBody>
      </p:sp>
      <p:sp>
        <p:nvSpPr>
          <p:cNvPr id="301058" name="Content Placeholder 2">
            <a:extLst>
              <a:ext uri="{FF2B5EF4-FFF2-40B4-BE49-F238E27FC236}">
                <a16:creationId xmlns:a16="http://schemas.microsoft.com/office/drawing/2014/main" id="{8F667DF3-5A54-40DF-A689-B82BEAD908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1059" name="Slide Number Placeholder 3">
            <a:extLst>
              <a:ext uri="{FF2B5EF4-FFF2-40B4-BE49-F238E27FC236}">
                <a16:creationId xmlns:a16="http://schemas.microsoft.com/office/drawing/2014/main" id="{F88DE2C7-A10F-4B5B-AF0B-F72518E877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534AA9B-5AAF-4EF1-8BDE-7B158A405BA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7" name="Group 3">
            <a:extLst>
              <a:ext uri="{FF2B5EF4-FFF2-40B4-BE49-F238E27FC236}">
                <a16:creationId xmlns:a16="http://schemas.microsoft.com/office/drawing/2014/main" id="{21D43AFA-EA6B-9944-B716-DED2EFEA9912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1552575"/>
          <a:ext cx="8839200" cy="4711700"/>
        </p:xfrm>
        <a:graphic>
          <a:graphicData uri="http://schemas.openxmlformats.org/drawingml/2006/table">
            <a:tbl>
              <a:tblPr/>
              <a:tblGrid>
                <a:gridCol w="1457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6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093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When De-asserted</a:t>
                      </a: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When asserted</a:t>
                      </a: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Equation</a:t>
                      </a: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02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RegDest</a:t>
                      </a: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GPR write select according to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rt,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i.e., inst[20:16]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GPR write select according to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rd,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i.e., inst[15:11]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6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  <a:r>
                        <a:rPr kumimoji="0" lang="en-US" altLang="en-US" sz="19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nd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 ALU input from 2</a:t>
                      </a:r>
                      <a:r>
                        <a:rPr kumimoji="0" lang="en-US" altLang="en-US" sz="19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nd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 GPR read port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  <a:r>
                        <a:rPr kumimoji="0" lang="en-US" altLang="en-US" sz="19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nd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 ALU input from sign-extended 16-bit immediate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!=0) 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!=BEQ) </a:t>
                      </a:r>
                      <a:r>
                        <a:rPr kumimoji="0" lang="en-US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!=BNE)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05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Steer ALU result to GPR write port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steer memory load to GPR write port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==LW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37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GPR write disabled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GPR write enabled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!=SW) </a:t>
                      </a: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</a:t>
                      </a:r>
                      <a:r>
                        <a:rPr kumimoji="0" lang="en-US" altLang="en-US" sz="1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Bxx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) </a:t>
                      </a: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!=J) </a:t>
                      </a: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!=JR))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 Box 35">
            <a:extLst>
              <a:ext uri="{FF2B5EF4-FFF2-40B4-BE49-F238E27FC236}">
                <a16:creationId xmlns:a16="http://schemas.microsoft.com/office/drawing/2014/main" id="{13AD3F85-E0AF-9D44-9FE6-146FB20E2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9488" y="6467475"/>
            <a:ext cx="6894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JAL and JALR require additional </a:t>
            </a:r>
            <a:r>
              <a:rPr lang="en-US" sz="2000" i="0" kern="0" dirty="0" err="1">
                <a:solidFill>
                  <a:srgbClr val="0000FF"/>
                </a:solidFill>
                <a:latin typeface="Calibri" charset="0"/>
              </a:rPr>
              <a:t>RegDest</a:t>
            </a: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 and </a:t>
            </a:r>
            <a:r>
              <a:rPr lang="en-US" sz="2000" i="0" kern="0" dirty="0" err="1">
                <a:solidFill>
                  <a:srgbClr val="0000FF"/>
                </a:solidFill>
                <a:latin typeface="Calibri" charset="0"/>
              </a:rPr>
              <a:t>MemtoReg</a:t>
            </a: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 options 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4">
            <a:extLst>
              <a:ext uri="{FF2B5EF4-FFF2-40B4-BE49-F238E27FC236}">
                <a16:creationId xmlns:a16="http://schemas.microsoft.com/office/drawing/2014/main" id="{F5244367-0A24-4DFB-9DEF-CDC174A0397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447800"/>
            <a:ext cx="8305800" cy="1752600"/>
          </a:xfrm>
        </p:spPr>
        <p:txBody>
          <a:bodyPr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(A Bit More on)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ISA Design and Tradeoffs</a:t>
            </a:r>
          </a:p>
        </p:txBody>
      </p:sp>
      <p:sp>
        <p:nvSpPr>
          <p:cNvPr id="105474" name="Subtitle 5">
            <a:extLst>
              <a:ext uri="{FF2B5EF4-FFF2-40B4-BE49-F238E27FC236}">
                <a16:creationId xmlns:a16="http://schemas.microsoft.com/office/drawing/2014/main" id="{FF5340C2-2C6C-4E9D-8872-84FA7544A96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1" name="Title 1">
            <a:extLst>
              <a:ext uri="{FF2B5EF4-FFF2-40B4-BE49-F238E27FC236}">
                <a16:creationId xmlns:a16="http://schemas.microsoft.com/office/drawing/2014/main" id="{7ADD8C17-16C2-44FC-98BA-720EF2E645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Single-Bit Control Signals (II)</a:t>
            </a:r>
          </a:p>
        </p:txBody>
      </p:sp>
      <p:sp>
        <p:nvSpPr>
          <p:cNvPr id="302082" name="Content Placeholder 2">
            <a:extLst>
              <a:ext uri="{FF2B5EF4-FFF2-40B4-BE49-F238E27FC236}">
                <a16:creationId xmlns:a16="http://schemas.microsoft.com/office/drawing/2014/main" id="{69FCC689-880E-4445-A882-1BB6C8225CD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2083" name="Slide Number Placeholder 3">
            <a:extLst>
              <a:ext uri="{FF2B5EF4-FFF2-40B4-BE49-F238E27FC236}">
                <a16:creationId xmlns:a16="http://schemas.microsoft.com/office/drawing/2014/main" id="{DC9B254C-33F9-4B37-A34B-DDC8E7C3F4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CBE8B1CB-7D94-4C5C-A181-17874E29D2A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7" name="Group 3">
            <a:extLst>
              <a:ext uri="{FF2B5EF4-FFF2-40B4-BE49-F238E27FC236}">
                <a16:creationId xmlns:a16="http://schemas.microsoft.com/office/drawing/2014/main" id="{5C6617AB-91AE-4C45-87F7-757FBDEE7FEB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1844675"/>
          <a:ext cx="8839200" cy="3959225"/>
        </p:xfrm>
        <a:graphic>
          <a:graphicData uri="http://schemas.openxmlformats.org/drawingml/2006/table">
            <a:tbl>
              <a:tblPr/>
              <a:tblGrid>
                <a:gridCol w="1457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6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When De-asserted</a:t>
                      </a:r>
                    </a:p>
                  </a:txBody>
                  <a:tcPr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When asserted</a:t>
                      </a:r>
                    </a:p>
                  </a:txBody>
                  <a:tcPr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Equation</a:t>
                      </a:r>
                    </a:p>
                  </a:txBody>
                  <a:tcPr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8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MemRead</a:t>
                      </a: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read disabled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read port return load value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==LW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8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write disabled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write enabled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==SW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0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PCSrc</a:t>
                      </a:r>
                      <a:r>
                        <a:rPr kumimoji="0" lang="en-US" altLang="en-US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According to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PCSrc</a:t>
                      </a:r>
                      <a:r>
                        <a:rPr kumimoji="0" lang="en-US" altLang="en-US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next PC is based on 26-bit immediate jump target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==J) 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||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==JAL)</a:t>
                      </a: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0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PCSrc</a:t>
                      </a:r>
                      <a:r>
                        <a:rPr kumimoji="0" lang="en-US" altLang="en-US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next PC = PC + 4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next PC is based on 16-bit immediate branch target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==Bxx) 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ja-JP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“</a:t>
                      </a:r>
                      <a:r>
                        <a:rPr kumimoji="0" lang="en-US" altLang="ja-JP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bcond is satisfied</a:t>
                      </a:r>
                      <a:r>
                        <a:rPr kumimoji="0" lang="ja-JP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”</a:t>
                      </a:r>
                      <a:endParaRPr kumimoji="0" lang="en-US" altLang="en-U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 Box 35">
            <a:extLst>
              <a:ext uri="{FF2B5EF4-FFF2-40B4-BE49-F238E27FC236}">
                <a16:creationId xmlns:a16="http://schemas.microsoft.com/office/drawing/2014/main" id="{AFC6C92C-5845-3C4E-AA48-E015951D2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2600" y="6467475"/>
            <a:ext cx="4851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JR and JALR require additional </a:t>
            </a:r>
            <a:r>
              <a:rPr lang="en-US" sz="2000" i="0" kern="0" dirty="0" err="1">
                <a:solidFill>
                  <a:srgbClr val="0000FF"/>
                </a:solidFill>
                <a:latin typeface="Calibri" charset="0"/>
              </a:rPr>
              <a:t>PCSrc</a:t>
            </a: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 options </a:t>
            </a:r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5" name="Title 1">
            <a:extLst>
              <a:ext uri="{FF2B5EF4-FFF2-40B4-BE49-F238E27FC236}">
                <a16:creationId xmlns:a16="http://schemas.microsoft.com/office/drawing/2014/main" id="{4344E3FF-1A44-4927-B13F-6D78C0A8F8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ALU Control</a:t>
            </a:r>
          </a:p>
        </p:txBody>
      </p:sp>
      <p:sp>
        <p:nvSpPr>
          <p:cNvPr id="303106" name="Content Placeholder 2">
            <a:extLst>
              <a:ext uri="{FF2B5EF4-FFF2-40B4-BE49-F238E27FC236}">
                <a16:creationId xmlns:a16="http://schemas.microsoft.com/office/drawing/2014/main" id="{C41B6B50-99B9-4A91-9CCA-BF5B98EAC8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case </a:t>
            </a:r>
            <a:r>
              <a:rPr lang="en-US" altLang="en-US">
                <a:solidFill>
                  <a:schemeClr val="accent2"/>
                </a:solidFill>
                <a:ea typeface="ＭＳ Ｐゴシック" panose="020B0600070205080204" pitchFamily="34" charset="-128"/>
              </a:rPr>
              <a:t>opcode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</a:rPr>
              <a:t>‘</a:t>
            </a:r>
            <a:r>
              <a:rPr lang="en-US" altLang="ja-JP">
                <a:ea typeface="ＭＳ Ｐゴシック" panose="020B0600070205080204" pitchFamily="34" charset="-128"/>
              </a:rPr>
              <a:t>0</a:t>
            </a:r>
            <a:r>
              <a:rPr lang="ja-JP" altLang="en-US">
                <a:ea typeface="ＭＳ Ｐゴシック" panose="020B0600070205080204" pitchFamily="34" charset="-128"/>
              </a:rPr>
              <a:t>’</a:t>
            </a:r>
            <a:r>
              <a:rPr lang="en-US" altLang="ja-JP">
                <a:ea typeface="ＭＳ Ｐゴシック" panose="020B0600070205080204" pitchFamily="34" charset="-128"/>
              </a:rPr>
              <a:t> </a:t>
            </a:r>
            <a:r>
              <a:rPr lang="en-US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 select operation according to </a:t>
            </a:r>
            <a:r>
              <a:rPr lang="en-US" altLang="ja-JP">
                <a:solidFill>
                  <a:schemeClr val="accent2"/>
                </a:solidFill>
                <a:ea typeface="ＭＳ Ｐゴシック" panose="020B0600070205080204" pitchFamily="34" charset="-128"/>
                <a:sym typeface="Symbol" panose="05050102010706020507" pitchFamily="18" charset="2"/>
              </a:rPr>
              <a:t>funct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  <a:sym typeface="Symbol" panose="05050102010706020507" pitchFamily="18" charset="2"/>
              </a:rPr>
              <a:t>‘</a:t>
            </a:r>
            <a:r>
              <a:rPr lang="en-US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ALUi</a:t>
            </a:r>
            <a:r>
              <a:rPr lang="ja-JP" altLang="en-US">
                <a:ea typeface="ＭＳ Ｐゴシック" panose="020B0600070205080204" pitchFamily="34" charset="-128"/>
                <a:sym typeface="Symbol" panose="05050102010706020507" pitchFamily="18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  selection operation according to </a:t>
            </a:r>
            <a:r>
              <a:rPr lang="en-US" altLang="ja-JP">
                <a:solidFill>
                  <a:schemeClr val="accent2"/>
                </a:solidFill>
                <a:ea typeface="ＭＳ Ｐゴシック" panose="020B0600070205080204" pitchFamily="34" charset="-128"/>
                <a:sym typeface="Symbol" panose="05050102010706020507" pitchFamily="18" charset="2"/>
              </a:rPr>
              <a:t>opcode</a:t>
            </a:r>
            <a:r>
              <a:rPr lang="en-US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 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  <a:sym typeface="Symbol" panose="05050102010706020507" pitchFamily="18" charset="2"/>
              </a:rPr>
              <a:t>‘</a:t>
            </a:r>
            <a:r>
              <a:rPr lang="en-US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LW</a:t>
            </a:r>
            <a:r>
              <a:rPr lang="ja-JP" altLang="en-US">
                <a:ea typeface="ＭＳ Ｐゴシック" panose="020B0600070205080204" pitchFamily="34" charset="-128"/>
                <a:sym typeface="Symbol" panose="05050102010706020507" pitchFamily="18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  select addition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  <a:sym typeface="Symbol" panose="05050102010706020507" pitchFamily="18" charset="2"/>
              </a:rPr>
              <a:t>‘</a:t>
            </a:r>
            <a:r>
              <a:rPr lang="en-US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SW</a:t>
            </a:r>
            <a:r>
              <a:rPr lang="ja-JP" altLang="en-US">
                <a:ea typeface="ＭＳ Ｐゴシック" panose="020B0600070205080204" pitchFamily="34" charset="-128"/>
                <a:sym typeface="Symbol" panose="05050102010706020507" pitchFamily="18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  select addition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  <a:sym typeface="Symbol" panose="05050102010706020507" pitchFamily="18" charset="2"/>
              </a:rPr>
              <a:t>‘</a:t>
            </a:r>
            <a:r>
              <a:rPr lang="en-US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Bxx</a:t>
            </a:r>
            <a:r>
              <a:rPr lang="ja-JP" altLang="en-US">
                <a:ea typeface="ＭＳ Ｐゴシック" panose="020B0600070205080204" pitchFamily="34" charset="-128"/>
                <a:sym typeface="Symbol" panose="05050102010706020507" pitchFamily="18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  select bcond generation function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  <a:sym typeface="Symbol" panose="05050102010706020507" pitchFamily="18" charset="2"/>
              </a:rPr>
              <a:t> __  don</a:t>
            </a:r>
            <a:r>
              <a:rPr lang="ja-JP" altLang="en-US">
                <a:ea typeface="ＭＳ Ｐゴシック" panose="020B0600070205080204" pitchFamily="34" charset="-128"/>
                <a:sym typeface="Symbol" panose="05050102010706020507" pitchFamily="18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t care</a:t>
            </a:r>
          </a:p>
          <a:p>
            <a:endParaRPr lang="en-US" altLang="en-US">
              <a:ea typeface="ＭＳ Ｐゴシック" panose="020B0600070205080204" pitchFamily="34" charset="-128"/>
              <a:sym typeface="Symbol" panose="05050102010706020507" pitchFamily="18" charset="2"/>
            </a:endParaRPr>
          </a:p>
          <a:p>
            <a:r>
              <a:rPr lang="en-US" altLang="en-US">
                <a:ea typeface="ＭＳ Ｐゴシック" panose="020B0600070205080204" pitchFamily="34" charset="-128"/>
                <a:sym typeface="Symbol" panose="05050102010706020507" pitchFamily="18" charset="2"/>
              </a:rPr>
              <a:t>Example ALU operations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Symbol" panose="05050102010706020507" pitchFamily="18" charset="2"/>
              </a:rPr>
              <a:t>ADD, SUB, AND, OR, XOR, NOR, etc.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Symbol" panose="05050102010706020507" pitchFamily="18" charset="2"/>
              </a:rPr>
              <a:t>bcond on equal, not equal, LE zero, GT zero, etc.</a:t>
            </a:r>
          </a:p>
          <a:p>
            <a:pPr lvl="1">
              <a:buFontTx/>
              <a:buNone/>
            </a:pPr>
            <a:endParaRPr lang="en-US" altLang="en-US" sz="2400">
              <a:ea typeface="ＭＳ Ｐゴシック" panose="020B0600070205080204" pitchFamily="34" charset="-128"/>
              <a:sym typeface="Symbol" panose="05050102010706020507" pitchFamily="18" charset="2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3107" name="Slide Number Placeholder 3">
            <a:extLst>
              <a:ext uri="{FF2B5EF4-FFF2-40B4-BE49-F238E27FC236}">
                <a16:creationId xmlns:a16="http://schemas.microsoft.com/office/drawing/2014/main" id="{63CCAC8E-D567-45D4-804F-0F14E13295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C0C0F7C-E45A-4005-9C9F-AB2E019472E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Title 1">
            <a:extLst>
              <a:ext uri="{FF2B5EF4-FFF2-40B4-BE49-F238E27FC236}">
                <a16:creationId xmlns:a16="http://schemas.microsoft.com/office/drawing/2014/main" id="{376AE718-32B3-4F0E-8795-0D4C9E3726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Let’s Control The Single-Cycle MIPS Datapath</a:t>
            </a:r>
          </a:p>
        </p:txBody>
      </p:sp>
      <p:sp>
        <p:nvSpPr>
          <p:cNvPr id="304130" name="Content Placeholder 2">
            <a:extLst>
              <a:ext uri="{FF2B5EF4-FFF2-40B4-BE49-F238E27FC236}">
                <a16:creationId xmlns:a16="http://schemas.microsoft.com/office/drawing/2014/main" id="{275CE4D8-E8E9-4A05-854F-1995F9E8EB0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4131" name="Slide Number Placeholder 3">
            <a:extLst>
              <a:ext uri="{FF2B5EF4-FFF2-40B4-BE49-F238E27FC236}">
                <a16:creationId xmlns:a16="http://schemas.microsoft.com/office/drawing/2014/main" id="{D19D7FC4-4501-4F78-BACC-7278DA038D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C5DBEFF5-33BA-44F6-908B-F2F8583FB42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04132" name="Picture 3" descr="F0529">
            <a:extLst>
              <a:ext uri="{FF2B5EF4-FFF2-40B4-BE49-F238E27FC236}">
                <a16:creationId xmlns:a16="http://schemas.microsoft.com/office/drawing/2014/main" id="{10374A15-695D-40F6-BAC1-AC1DD14D2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4133" name="Text Box 4">
            <a:extLst>
              <a:ext uri="{FF2B5EF4-FFF2-40B4-BE49-F238E27FC236}">
                <a16:creationId xmlns:a16="http://schemas.microsoft.com/office/drawing/2014/main" id="{4F657CE9-8EC2-45AD-B3D9-423E7010E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1922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04134" name="Text Box 5">
            <a:extLst>
              <a:ext uri="{FF2B5EF4-FFF2-40B4-BE49-F238E27FC236}">
                <a16:creationId xmlns:a16="http://schemas.microsoft.com/office/drawing/2014/main" id="{EA189E1C-19AD-4CB8-90DD-9195FF3245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5675" y="1300163"/>
            <a:ext cx="9953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04135" name="Text Box 6">
            <a:extLst>
              <a:ext uri="{FF2B5EF4-FFF2-40B4-BE49-F238E27FC236}">
                <a16:creationId xmlns:a16="http://schemas.microsoft.com/office/drawing/2014/main" id="{2A711FA2-ACD8-4778-AA1E-3373D56BE7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79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304136" name="Text Box 7">
            <a:extLst>
              <a:ext uri="{FF2B5EF4-FFF2-40B4-BE49-F238E27FC236}">
                <a16:creationId xmlns:a16="http://schemas.microsoft.com/office/drawing/2014/main" id="{35E51B1B-88B3-4DF3-8DD6-A47322B9A2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60350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304137" name="Rectangle 8">
            <a:extLst>
              <a:ext uri="{FF2B5EF4-FFF2-40B4-BE49-F238E27FC236}">
                <a16:creationId xmlns:a16="http://schemas.microsoft.com/office/drawing/2014/main" id="{7427D333-5DE2-4EE3-B76B-3788793F6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304138" name="Text Box 9">
            <a:extLst>
              <a:ext uri="{FF2B5EF4-FFF2-40B4-BE49-F238E27FC236}">
                <a16:creationId xmlns:a16="http://schemas.microsoft.com/office/drawing/2014/main" id="{FEE7458F-77DC-4A39-8103-977F1E2481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3" name="Title 1">
            <a:extLst>
              <a:ext uri="{FF2B5EF4-FFF2-40B4-BE49-F238E27FC236}">
                <a16:creationId xmlns:a16="http://schemas.microsoft.com/office/drawing/2014/main" id="{831B910F-39BB-4172-8E5E-2C3F1AF516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R-Type ALU</a:t>
            </a:r>
          </a:p>
        </p:txBody>
      </p:sp>
      <p:sp>
        <p:nvSpPr>
          <p:cNvPr id="305154" name="Content Placeholder 2">
            <a:extLst>
              <a:ext uri="{FF2B5EF4-FFF2-40B4-BE49-F238E27FC236}">
                <a16:creationId xmlns:a16="http://schemas.microsoft.com/office/drawing/2014/main" id="{AAD7009D-7D4F-4D2E-8D9F-F06234518F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5155" name="Slide Number Placeholder 3">
            <a:extLst>
              <a:ext uri="{FF2B5EF4-FFF2-40B4-BE49-F238E27FC236}">
                <a16:creationId xmlns:a16="http://schemas.microsoft.com/office/drawing/2014/main" id="{05CA734D-ED0D-48F5-8559-6934559913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0BA0538-31E6-493C-948D-474D6DC05A7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05156" name="Picture 3" descr="F0529">
            <a:extLst>
              <a:ext uri="{FF2B5EF4-FFF2-40B4-BE49-F238E27FC236}">
                <a16:creationId xmlns:a16="http://schemas.microsoft.com/office/drawing/2014/main" id="{08E7CA4D-CE74-4CE9-86FA-311E26542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5157" name="Text Box 4">
            <a:extLst>
              <a:ext uri="{FF2B5EF4-FFF2-40B4-BE49-F238E27FC236}">
                <a16:creationId xmlns:a16="http://schemas.microsoft.com/office/drawing/2014/main" id="{8F70BA22-8461-44D9-B7EA-6482FF883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05158" name="Text Box 5">
            <a:extLst>
              <a:ext uri="{FF2B5EF4-FFF2-40B4-BE49-F238E27FC236}">
                <a16:creationId xmlns:a16="http://schemas.microsoft.com/office/drawing/2014/main" id="{AEEF0223-D829-4154-A04F-0675D60219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05159" name="Text Box 6">
            <a:extLst>
              <a:ext uri="{FF2B5EF4-FFF2-40B4-BE49-F238E27FC236}">
                <a16:creationId xmlns:a16="http://schemas.microsoft.com/office/drawing/2014/main" id="{1F0D6F7A-2EB4-4A8E-8C54-C9C7059B5A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5" name="Text Box 15">
            <a:extLst>
              <a:ext uri="{FF2B5EF4-FFF2-40B4-BE49-F238E27FC236}">
                <a16:creationId xmlns:a16="http://schemas.microsoft.com/office/drawing/2014/main" id="{09F9F3F1-1A04-E445-897D-F10CAB7884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</a:rPr>
              <a:t>bcond</a:t>
            </a:r>
          </a:p>
        </p:txBody>
      </p:sp>
      <p:sp>
        <p:nvSpPr>
          <p:cNvPr id="26" name="Rectangle 16">
            <a:extLst>
              <a:ext uri="{FF2B5EF4-FFF2-40B4-BE49-F238E27FC236}">
                <a16:creationId xmlns:a16="http://schemas.microsoft.com/office/drawing/2014/main" id="{3D6B5CE4-BD72-7342-BE2A-B129EBAE9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25908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**Based on original figure from [P&amp;H CO&amp;D, COPYRIGHT 2004 Elsevier. ALL RIGHTS RESERVED.]</a:t>
            </a:r>
          </a:p>
        </p:txBody>
      </p:sp>
      <p:grpSp>
        <p:nvGrpSpPr>
          <p:cNvPr id="27" name="Group 18">
            <a:extLst>
              <a:ext uri="{FF2B5EF4-FFF2-40B4-BE49-F238E27FC236}">
                <a16:creationId xmlns:a16="http://schemas.microsoft.com/office/drawing/2014/main" id="{2AA7BD67-FF7C-41A5-8566-0FD0025FB72F}"/>
              </a:ext>
            </a:extLst>
          </p:cNvPr>
          <p:cNvGrpSpPr>
            <a:grpSpLocks/>
          </p:cNvGrpSpPr>
          <p:nvPr/>
        </p:nvGrpSpPr>
        <p:grpSpPr bwMode="auto">
          <a:xfrm>
            <a:off x="3505200" y="2057400"/>
            <a:ext cx="5105400" cy="4125913"/>
            <a:chOff x="2208" y="1296"/>
            <a:chExt cx="3216" cy="2599"/>
          </a:xfrm>
        </p:grpSpPr>
        <p:sp>
          <p:nvSpPr>
            <p:cNvPr id="28" name="Line 7">
              <a:extLst>
                <a:ext uri="{FF2B5EF4-FFF2-40B4-BE49-F238E27FC236}">
                  <a16:creationId xmlns:a16="http://schemas.microsoft.com/office/drawing/2014/main" id="{8BC3D418-81F6-624A-A52C-3FFEA3A2AD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240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9" name="Line 8">
              <a:extLst>
                <a:ext uri="{FF2B5EF4-FFF2-40B4-BE49-F238E27FC236}">
                  <a16:creationId xmlns:a16="http://schemas.microsoft.com/office/drawing/2014/main" id="{0D2064EF-F226-764A-8F13-6C68F88376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3024"/>
              <a:ext cx="192" cy="192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0" name="Line 9">
              <a:extLst>
                <a:ext uri="{FF2B5EF4-FFF2-40B4-BE49-F238E27FC236}">
                  <a16:creationId xmlns:a16="http://schemas.microsoft.com/office/drawing/2014/main" id="{0F3247D0-6ACF-0743-AD37-2A2C1FCF7E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80" y="3216"/>
              <a:ext cx="144" cy="144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1" name="Line 10">
              <a:extLst>
                <a:ext uri="{FF2B5EF4-FFF2-40B4-BE49-F238E27FC236}">
                  <a16:creationId xmlns:a16="http://schemas.microsoft.com/office/drawing/2014/main" id="{D353C8B5-2AE4-474D-87F1-759BD9D003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6" y="1296"/>
              <a:ext cx="192" cy="384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2" name="Line 11">
              <a:extLst>
                <a:ext uri="{FF2B5EF4-FFF2-40B4-BE49-F238E27FC236}">
                  <a16:creationId xmlns:a16="http://schemas.microsoft.com/office/drawing/2014/main" id="{384C5076-A2E7-1049-B03F-7741D8A1D6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88" y="1440"/>
              <a:ext cx="144" cy="240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3" name="Text Box 12">
              <a:extLst>
                <a:ext uri="{FF2B5EF4-FFF2-40B4-BE49-F238E27FC236}">
                  <a16:creationId xmlns:a16="http://schemas.microsoft.com/office/drawing/2014/main" id="{F7E4B4A9-91B8-8A4C-9EEA-0AA62859AA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5" y="2452"/>
              <a:ext cx="21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FC0128"/>
                  </a:solidFill>
                  <a:latin typeface="Calibri" charset="0"/>
                </a:rPr>
                <a:t>1</a:t>
              </a:r>
            </a:p>
          </p:txBody>
        </p:sp>
        <p:sp>
          <p:nvSpPr>
            <p:cNvPr id="34" name="Text Box 13">
              <a:extLst>
                <a:ext uri="{FF2B5EF4-FFF2-40B4-BE49-F238E27FC236}">
                  <a16:creationId xmlns:a16="http://schemas.microsoft.com/office/drawing/2014/main" id="{8DE67E67-A0F9-5C4D-B1A9-EFE1A8F1F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5" y="2596"/>
              <a:ext cx="21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FC0128"/>
                  </a:solidFill>
                  <a:latin typeface="Calibri" charset="0"/>
                </a:rPr>
                <a:t>0</a:t>
              </a:r>
            </a:p>
          </p:txBody>
        </p:sp>
        <p:sp>
          <p:nvSpPr>
            <p:cNvPr id="35" name="Text Box 14">
              <a:extLst>
                <a:ext uri="{FF2B5EF4-FFF2-40B4-BE49-F238E27FC236}">
                  <a16:creationId xmlns:a16="http://schemas.microsoft.com/office/drawing/2014/main" id="{D1B4EA27-3701-4A4E-8063-AADD853DF9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8" y="3556"/>
              <a:ext cx="21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FC0128"/>
                  </a:solidFill>
                  <a:latin typeface="Calibri" charset="0"/>
                </a:rPr>
                <a:t>0</a:t>
              </a:r>
            </a:p>
          </p:txBody>
        </p:sp>
        <p:sp>
          <p:nvSpPr>
            <p:cNvPr id="36" name="Text Box 17">
              <a:extLst>
                <a:ext uri="{FF2B5EF4-FFF2-40B4-BE49-F238E27FC236}">
                  <a16:creationId xmlns:a16="http://schemas.microsoft.com/office/drawing/2014/main" id="{CBCA728F-1B43-AE4A-8C26-A869638254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7" y="3604"/>
              <a:ext cx="52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FC0128"/>
                  </a:solidFill>
                  <a:latin typeface="Calibri" charset="0"/>
                </a:rPr>
                <a:t>funct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7" name="Title 1">
            <a:extLst>
              <a:ext uri="{FF2B5EF4-FFF2-40B4-BE49-F238E27FC236}">
                <a16:creationId xmlns:a16="http://schemas.microsoft.com/office/drawing/2014/main" id="{ED6DCE1E-EFDE-4FA7-B42F-6FEE809EF0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I-Type ALU</a:t>
            </a:r>
          </a:p>
        </p:txBody>
      </p:sp>
      <p:sp>
        <p:nvSpPr>
          <p:cNvPr id="306178" name="Content Placeholder 2">
            <a:extLst>
              <a:ext uri="{FF2B5EF4-FFF2-40B4-BE49-F238E27FC236}">
                <a16:creationId xmlns:a16="http://schemas.microsoft.com/office/drawing/2014/main" id="{8290A55D-3B14-4310-B049-3EE74A7285B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6179" name="Slide Number Placeholder 3">
            <a:extLst>
              <a:ext uri="{FF2B5EF4-FFF2-40B4-BE49-F238E27FC236}">
                <a16:creationId xmlns:a16="http://schemas.microsoft.com/office/drawing/2014/main" id="{4CC48E01-F4C1-4CE7-BA79-EEE1326497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A4E0BF6-B871-4725-9A05-4532FBCD67A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06180" name="Picture 2" descr="F0529">
            <a:extLst>
              <a:ext uri="{FF2B5EF4-FFF2-40B4-BE49-F238E27FC236}">
                <a16:creationId xmlns:a16="http://schemas.microsoft.com/office/drawing/2014/main" id="{D521EBC5-F909-40CB-93F5-89C630DCE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6181" name="Text Box 4">
            <a:extLst>
              <a:ext uri="{FF2B5EF4-FFF2-40B4-BE49-F238E27FC236}">
                <a16:creationId xmlns:a16="http://schemas.microsoft.com/office/drawing/2014/main" id="{E8DC9E40-25C6-4336-80DD-9A456D4D1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06182" name="Text Box 5">
            <a:extLst>
              <a:ext uri="{FF2B5EF4-FFF2-40B4-BE49-F238E27FC236}">
                <a16:creationId xmlns:a16="http://schemas.microsoft.com/office/drawing/2014/main" id="{182C0F48-EC61-4116-A492-46AE080397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06183" name="Text Box 6">
            <a:extLst>
              <a:ext uri="{FF2B5EF4-FFF2-40B4-BE49-F238E27FC236}">
                <a16:creationId xmlns:a16="http://schemas.microsoft.com/office/drawing/2014/main" id="{8C2F9AF7-7155-4E29-A312-613C484351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242E99A5-619E-C742-91D9-C1D780BBC7EA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4800600"/>
            <a:ext cx="228600" cy="762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48273C28-C4A4-5841-94A6-3A287D4C9DA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38800" y="5029200"/>
            <a:ext cx="304800" cy="3048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98C84132-24EA-2843-9988-068E94028F0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82000" y="5105400"/>
            <a:ext cx="228600" cy="228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" name="Line 10">
            <a:extLst>
              <a:ext uri="{FF2B5EF4-FFF2-40B4-BE49-F238E27FC236}">
                <a16:creationId xmlns:a16="http://schemas.microsoft.com/office/drawing/2014/main" id="{4ED2ECC9-8C19-FA4B-87D6-4C4763121539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2057400"/>
            <a:ext cx="304800" cy="609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8" name="Line 11">
            <a:extLst>
              <a:ext uri="{FF2B5EF4-FFF2-40B4-BE49-F238E27FC236}">
                <a16:creationId xmlns:a16="http://schemas.microsoft.com/office/drawing/2014/main" id="{406D4CB1-C65C-5646-926F-6ECA7E2DEBF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6189" name="Text Box 12">
            <a:extLst>
              <a:ext uri="{FF2B5EF4-FFF2-40B4-BE49-F238E27FC236}">
                <a16:creationId xmlns:a16="http://schemas.microsoft.com/office/drawing/2014/main" id="{FD1E4FDD-8CA6-4C33-A977-10323E9448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306190" name="Text Box 13">
            <a:extLst>
              <a:ext uri="{FF2B5EF4-FFF2-40B4-BE49-F238E27FC236}">
                <a16:creationId xmlns:a16="http://schemas.microsoft.com/office/drawing/2014/main" id="{1424A140-FEBC-4BEF-86F1-875A5E73F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06191" name="Text Box 14">
            <a:extLst>
              <a:ext uri="{FF2B5EF4-FFF2-40B4-BE49-F238E27FC236}">
                <a16:creationId xmlns:a16="http://schemas.microsoft.com/office/drawing/2014/main" id="{645C7D40-ECF6-4A80-8A4D-4A89CFA2C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6DF28F68-9081-A54B-AAAB-18F158F62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BF701C8D-0DE6-8B4E-B01C-37DE759612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819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306194" name="Text Box 17">
            <a:extLst>
              <a:ext uri="{FF2B5EF4-FFF2-40B4-BE49-F238E27FC236}">
                <a16:creationId xmlns:a16="http://schemas.microsoft.com/office/drawing/2014/main" id="{8E1E45D5-56AA-4E1A-BA00-F1957D681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0" y="5721350"/>
            <a:ext cx="1116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opcode</a:t>
            </a:r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1" name="Title 1">
            <a:extLst>
              <a:ext uri="{FF2B5EF4-FFF2-40B4-BE49-F238E27FC236}">
                <a16:creationId xmlns:a16="http://schemas.microsoft.com/office/drawing/2014/main" id="{6550104E-D8E2-4F1D-A851-EFD37D5BE2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LW</a:t>
            </a:r>
          </a:p>
        </p:txBody>
      </p:sp>
      <p:sp>
        <p:nvSpPr>
          <p:cNvPr id="307202" name="Content Placeholder 2">
            <a:extLst>
              <a:ext uri="{FF2B5EF4-FFF2-40B4-BE49-F238E27FC236}">
                <a16:creationId xmlns:a16="http://schemas.microsoft.com/office/drawing/2014/main" id="{068B1036-9436-44EA-85C1-364C2701CB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7203" name="Slide Number Placeholder 3">
            <a:extLst>
              <a:ext uri="{FF2B5EF4-FFF2-40B4-BE49-F238E27FC236}">
                <a16:creationId xmlns:a16="http://schemas.microsoft.com/office/drawing/2014/main" id="{020449C4-44C2-4537-8FBE-6DA6C436FB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8C48E3D-DB27-45DA-9533-0CCBA585B8B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07204" name="Picture 2" descr="F0529">
            <a:extLst>
              <a:ext uri="{FF2B5EF4-FFF2-40B4-BE49-F238E27FC236}">
                <a16:creationId xmlns:a16="http://schemas.microsoft.com/office/drawing/2014/main" id="{528E96C3-9CAE-467D-A87D-5CAC854C0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05" name="Text Box 4">
            <a:extLst>
              <a:ext uri="{FF2B5EF4-FFF2-40B4-BE49-F238E27FC236}">
                <a16:creationId xmlns:a16="http://schemas.microsoft.com/office/drawing/2014/main" id="{A2330DCF-79F8-4B66-ABAC-B088E19FE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07206" name="Text Box 5">
            <a:extLst>
              <a:ext uri="{FF2B5EF4-FFF2-40B4-BE49-F238E27FC236}">
                <a16:creationId xmlns:a16="http://schemas.microsoft.com/office/drawing/2014/main" id="{9EF6F5C8-7D3A-4925-B4EA-8563034FCB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07207" name="Text Box 6">
            <a:extLst>
              <a:ext uri="{FF2B5EF4-FFF2-40B4-BE49-F238E27FC236}">
                <a16:creationId xmlns:a16="http://schemas.microsoft.com/office/drawing/2014/main" id="{78CEFB6A-51CB-46E4-9374-F1949FFD6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F348D1AC-8BBD-2242-9050-F54B7105D487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4800600"/>
            <a:ext cx="228600" cy="762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85D0B67E-7D38-8545-9D9C-D72E5387F50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38800" y="5029200"/>
            <a:ext cx="304800" cy="3048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EF1DF61F-2C88-C548-AF98-F90FCE4834B8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0" y="4876800"/>
            <a:ext cx="228600" cy="228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" name="Line 10">
            <a:extLst>
              <a:ext uri="{FF2B5EF4-FFF2-40B4-BE49-F238E27FC236}">
                <a16:creationId xmlns:a16="http://schemas.microsoft.com/office/drawing/2014/main" id="{FBA49CA2-17A1-F249-8E5F-426211DE04AF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2057400"/>
            <a:ext cx="304800" cy="609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8" name="Line 11">
            <a:extLst>
              <a:ext uri="{FF2B5EF4-FFF2-40B4-BE49-F238E27FC236}">
                <a16:creationId xmlns:a16="http://schemas.microsoft.com/office/drawing/2014/main" id="{C3ADA060-1499-E940-ABEE-3B9CD20B8F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7213" name="Text Box 12">
            <a:extLst>
              <a:ext uri="{FF2B5EF4-FFF2-40B4-BE49-F238E27FC236}">
                <a16:creationId xmlns:a16="http://schemas.microsoft.com/office/drawing/2014/main" id="{89955A54-292F-448A-B132-E65420F0E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307214" name="Text Box 13">
            <a:extLst>
              <a:ext uri="{FF2B5EF4-FFF2-40B4-BE49-F238E27FC236}">
                <a16:creationId xmlns:a16="http://schemas.microsoft.com/office/drawing/2014/main" id="{40ACD002-95F5-43A1-B241-372269299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07215" name="Text Box 14">
            <a:extLst>
              <a:ext uri="{FF2B5EF4-FFF2-40B4-BE49-F238E27FC236}">
                <a16:creationId xmlns:a16="http://schemas.microsoft.com/office/drawing/2014/main" id="{33916600-F1F9-476F-9612-627E41D71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E81FD410-0E7A-C443-BB74-FB0D893D46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F105E077-6D2B-2543-A0A2-3FAA345BA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819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307218" name="Text Box 17">
            <a:extLst>
              <a:ext uri="{FF2B5EF4-FFF2-40B4-BE49-F238E27FC236}">
                <a16:creationId xmlns:a16="http://schemas.microsoft.com/office/drawing/2014/main" id="{22A260D0-510F-4119-AB8A-0791A58A4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3563" y="5721350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Add</a:t>
            </a:r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5" name="Title 1">
            <a:extLst>
              <a:ext uri="{FF2B5EF4-FFF2-40B4-BE49-F238E27FC236}">
                <a16:creationId xmlns:a16="http://schemas.microsoft.com/office/drawing/2014/main" id="{24FA1416-5347-4084-9FE6-4DD7BCB3B2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SW</a:t>
            </a:r>
          </a:p>
        </p:txBody>
      </p:sp>
      <p:sp>
        <p:nvSpPr>
          <p:cNvPr id="308226" name="Content Placeholder 2">
            <a:extLst>
              <a:ext uri="{FF2B5EF4-FFF2-40B4-BE49-F238E27FC236}">
                <a16:creationId xmlns:a16="http://schemas.microsoft.com/office/drawing/2014/main" id="{65A9F849-E417-49B0-BD9B-8A1DA0BFA72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8227" name="Slide Number Placeholder 3">
            <a:extLst>
              <a:ext uri="{FF2B5EF4-FFF2-40B4-BE49-F238E27FC236}">
                <a16:creationId xmlns:a16="http://schemas.microsoft.com/office/drawing/2014/main" id="{FA85D976-6104-42E1-9902-60D1E3367E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89E7ACA-3499-451B-8864-B36272778AB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08228" name="Picture 2" descr="F0529">
            <a:extLst>
              <a:ext uri="{FF2B5EF4-FFF2-40B4-BE49-F238E27FC236}">
                <a16:creationId xmlns:a16="http://schemas.microsoft.com/office/drawing/2014/main" id="{E60BF007-A144-4E65-BF42-678371740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29" name="Text Box 4">
            <a:extLst>
              <a:ext uri="{FF2B5EF4-FFF2-40B4-BE49-F238E27FC236}">
                <a16:creationId xmlns:a16="http://schemas.microsoft.com/office/drawing/2014/main" id="{9CA4ED14-B923-4025-BB6E-9569EE1A72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08230" name="Text Box 5">
            <a:extLst>
              <a:ext uri="{FF2B5EF4-FFF2-40B4-BE49-F238E27FC236}">
                <a16:creationId xmlns:a16="http://schemas.microsoft.com/office/drawing/2014/main" id="{0304CDEC-0749-490D-A921-BE3512B295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08231" name="Text Box 6">
            <a:extLst>
              <a:ext uri="{FF2B5EF4-FFF2-40B4-BE49-F238E27FC236}">
                <a16:creationId xmlns:a16="http://schemas.microsoft.com/office/drawing/2014/main" id="{8470DF57-8F1A-49CA-9458-4F5C2F839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330329D5-9C73-8747-9A32-560BCE3FA18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38800" y="5029200"/>
            <a:ext cx="304800" cy="3048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B87C5B79-084E-2E46-BAC3-8BAEB58EBD07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2057400"/>
            <a:ext cx="304800" cy="609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F3D5CC2D-EF98-EA46-9F85-53BEE16C1A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8235" name="Text Box 10">
            <a:extLst>
              <a:ext uri="{FF2B5EF4-FFF2-40B4-BE49-F238E27FC236}">
                <a16:creationId xmlns:a16="http://schemas.microsoft.com/office/drawing/2014/main" id="{FBDECF96-5742-40B6-82D0-789EEBB22F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08236" name="Text Box 11">
            <a:extLst>
              <a:ext uri="{FF2B5EF4-FFF2-40B4-BE49-F238E27FC236}">
                <a16:creationId xmlns:a16="http://schemas.microsoft.com/office/drawing/2014/main" id="{F519D595-F399-4ECD-87AE-AD2BA32B57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308237" name="Text Box 12">
            <a:extLst>
              <a:ext uri="{FF2B5EF4-FFF2-40B4-BE49-F238E27FC236}">
                <a16:creationId xmlns:a16="http://schemas.microsoft.com/office/drawing/2014/main" id="{5D9CD92B-5369-4161-BB79-874836214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08238" name="Text Box 13">
            <a:extLst>
              <a:ext uri="{FF2B5EF4-FFF2-40B4-BE49-F238E27FC236}">
                <a16:creationId xmlns:a16="http://schemas.microsoft.com/office/drawing/2014/main" id="{0979A795-5532-45B7-ACC5-7F03A333F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50" y="4908550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08239" name="Text Box 14">
            <a:extLst>
              <a:ext uri="{FF2B5EF4-FFF2-40B4-BE49-F238E27FC236}">
                <a16:creationId xmlns:a16="http://schemas.microsoft.com/office/drawing/2014/main" id="{4CC356FF-8DAB-4687-B94B-E4829DA80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075" y="4745038"/>
            <a:ext cx="4238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70A93EE5-0F2A-214E-8D54-41F6A65C2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02392AC3-9DC2-9E41-AD95-A65D34EBA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819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308242" name="Text Box 17">
            <a:extLst>
              <a:ext uri="{FF2B5EF4-FFF2-40B4-BE49-F238E27FC236}">
                <a16:creationId xmlns:a16="http://schemas.microsoft.com/office/drawing/2014/main" id="{78EDA444-8961-4A68-A22F-C394F27B3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3563" y="5721350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Add</a:t>
            </a:r>
          </a:p>
        </p:txBody>
      </p:sp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49" name="Title 1">
            <a:extLst>
              <a:ext uri="{FF2B5EF4-FFF2-40B4-BE49-F238E27FC236}">
                <a16:creationId xmlns:a16="http://schemas.microsoft.com/office/drawing/2014/main" id="{6B675865-3039-4256-B1A9-1A5F1B723F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Branch (Not Taken)</a:t>
            </a:r>
          </a:p>
        </p:txBody>
      </p:sp>
      <p:sp>
        <p:nvSpPr>
          <p:cNvPr id="309250" name="Content Placeholder 2">
            <a:extLst>
              <a:ext uri="{FF2B5EF4-FFF2-40B4-BE49-F238E27FC236}">
                <a16:creationId xmlns:a16="http://schemas.microsoft.com/office/drawing/2014/main" id="{F564A27F-F286-42D6-9B5C-1CAE8A56016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9251" name="Slide Number Placeholder 3">
            <a:extLst>
              <a:ext uri="{FF2B5EF4-FFF2-40B4-BE49-F238E27FC236}">
                <a16:creationId xmlns:a16="http://schemas.microsoft.com/office/drawing/2014/main" id="{24F11982-95BD-4750-8738-8BBCD14788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C9D7511-C5A0-4F90-9DFB-9F123279078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09252" name="Picture 2" descr="F0529">
            <a:extLst>
              <a:ext uri="{FF2B5EF4-FFF2-40B4-BE49-F238E27FC236}">
                <a16:creationId xmlns:a16="http://schemas.microsoft.com/office/drawing/2014/main" id="{51AD0EA4-AC3C-43B8-B363-DB3500E08B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253" name="Text Box 4">
            <a:extLst>
              <a:ext uri="{FF2B5EF4-FFF2-40B4-BE49-F238E27FC236}">
                <a16:creationId xmlns:a16="http://schemas.microsoft.com/office/drawing/2014/main" id="{73181604-4063-4561-B6D1-02267EAA7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09254" name="Text Box 5">
            <a:extLst>
              <a:ext uri="{FF2B5EF4-FFF2-40B4-BE49-F238E27FC236}">
                <a16:creationId xmlns:a16="http://schemas.microsoft.com/office/drawing/2014/main" id="{691FE32D-097A-4A1F-B4A5-40E15479D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09255" name="Text Box 6">
            <a:extLst>
              <a:ext uri="{FF2B5EF4-FFF2-40B4-BE49-F238E27FC236}">
                <a16:creationId xmlns:a16="http://schemas.microsoft.com/office/drawing/2014/main" id="{AF307934-2D86-4565-9268-88E8FAB0B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E70FB690-C563-BF44-BAE4-0448A8B0D220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4876800"/>
            <a:ext cx="304800" cy="1524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EB81B933-9C09-EB47-A20A-120C5C7AACBE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2057400"/>
            <a:ext cx="304800" cy="609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BDA61E21-A44C-DE48-A76A-44FE794C375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9259" name="Text Box 10">
            <a:extLst>
              <a:ext uri="{FF2B5EF4-FFF2-40B4-BE49-F238E27FC236}">
                <a16:creationId xmlns:a16="http://schemas.microsoft.com/office/drawing/2014/main" id="{4D6440A0-C1C5-4505-A644-AF3CD62BBB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09260" name="Text Box 11">
            <a:extLst>
              <a:ext uri="{FF2B5EF4-FFF2-40B4-BE49-F238E27FC236}">
                <a16:creationId xmlns:a16="http://schemas.microsoft.com/office/drawing/2014/main" id="{E4460BCC-045A-4DCE-AE6C-226BE953CD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09261" name="Text Box 12">
            <a:extLst>
              <a:ext uri="{FF2B5EF4-FFF2-40B4-BE49-F238E27FC236}">
                <a16:creationId xmlns:a16="http://schemas.microsoft.com/office/drawing/2014/main" id="{02837709-FD67-44E2-946F-231616572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09262" name="Text Box 13">
            <a:extLst>
              <a:ext uri="{FF2B5EF4-FFF2-40B4-BE49-F238E27FC236}">
                <a16:creationId xmlns:a16="http://schemas.microsoft.com/office/drawing/2014/main" id="{1358066F-CA37-4FC4-8A87-7C0868B2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50" y="4908550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09263" name="Text Box 14">
            <a:extLst>
              <a:ext uri="{FF2B5EF4-FFF2-40B4-BE49-F238E27FC236}">
                <a16:creationId xmlns:a16="http://schemas.microsoft.com/office/drawing/2014/main" id="{73B07E7A-5537-446C-8A70-521AE281F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6300" y="4810125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7FD21FCB-15D7-5B4B-83CB-2D592C4A0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BBCAF0C0-C7EB-2F4F-9FF7-DC1A04062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819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309266" name="Text Box 17">
            <a:extLst>
              <a:ext uri="{FF2B5EF4-FFF2-40B4-BE49-F238E27FC236}">
                <a16:creationId xmlns:a16="http://schemas.microsoft.com/office/drawing/2014/main" id="{858409F0-0F2A-414E-BC03-59B610A39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5721350"/>
            <a:ext cx="962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DFFEFA-EB84-4770-A783-2F3F1CE39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914400"/>
            <a:ext cx="3879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Some control signals are dependent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on the processing of data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3" name="Title 1">
            <a:extLst>
              <a:ext uri="{FF2B5EF4-FFF2-40B4-BE49-F238E27FC236}">
                <a16:creationId xmlns:a16="http://schemas.microsoft.com/office/drawing/2014/main" id="{181B646A-CFE5-44DB-99A3-0EF2C28D80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Branch (Taken)</a:t>
            </a:r>
          </a:p>
        </p:txBody>
      </p:sp>
      <p:sp>
        <p:nvSpPr>
          <p:cNvPr id="310274" name="Content Placeholder 2">
            <a:extLst>
              <a:ext uri="{FF2B5EF4-FFF2-40B4-BE49-F238E27FC236}">
                <a16:creationId xmlns:a16="http://schemas.microsoft.com/office/drawing/2014/main" id="{E225811B-6321-4711-BD1B-329ECC1A3FF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10275" name="Slide Number Placeholder 3">
            <a:extLst>
              <a:ext uri="{FF2B5EF4-FFF2-40B4-BE49-F238E27FC236}">
                <a16:creationId xmlns:a16="http://schemas.microsoft.com/office/drawing/2014/main" id="{760C029E-655A-4ED9-8FD5-67F9C005A8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73BB6C9-C6BA-46E3-8E98-DEEEBB08B5C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10276" name="Picture 2" descr="F0529">
            <a:extLst>
              <a:ext uri="{FF2B5EF4-FFF2-40B4-BE49-F238E27FC236}">
                <a16:creationId xmlns:a16="http://schemas.microsoft.com/office/drawing/2014/main" id="{AC3009E6-0455-415C-97EE-221A28385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277" name="Text Box 4">
            <a:extLst>
              <a:ext uri="{FF2B5EF4-FFF2-40B4-BE49-F238E27FC236}">
                <a16:creationId xmlns:a16="http://schemas.microsoft.com/office/drawing/2014/main" id="{6C07D7AA-CF39-4C92-94E8-6E27ECBB57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10278" name="Text Box 5">
            <a:extLst>
              <a:ext uri="{FF2B5EF4-FFF2-40B4-BE49-F238E27FC236}">
                <a16:creationId xmlns:a16="http://schemas.microsoft.com/office/drawing/2014/main" id="{1DA42BA0-DFF5-48C0-8835-84D41F7B45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10279" name="Text Box 6">
            <a:extLst>
              <a:ext uri="{FF2B5EF4-FFF2-40B4-BE49-F238E27FC236}">
                <a16:creationId xmlns:a16="http://schemas.microsoft.com/office/drawing/2014/main" id="{D87927BD-F209-4560-9502-76389CE58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EF008D89-0247-9E49-B23D-E88E8330E61A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4876800"/>
            <a:ext cx="304800" cy="1524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E2320568-9D93-1543-ADC6-A1F5113F2441}"/>
              </a:ext>
            </a:extLst>
          </p:cNvPr>
          <p:cNvSpPr>
            <a:spLocks noChangeShapeType="1"/>
          </p:cNvSpPr>
          <p:nvPr/>
        </p:nvSpPr>
        <p:spPr bwMode="auto">
          <a:xfrm>
            <a:off x="7369175" y="2624138"/>
            <a:ext cx="304800" cy="1587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26DC1CBA-C52A-6041-B0B9-8F971A320E7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10283" name="Text Box 10">
            <a:extLst>
              <a:ext uri="{FF2B5EF4-FFF2-40B4-BE49-F238E27FC236}">
                <a16:creationId xmlns:a16="http://schemas.microsoft.com/office/drawing/2014/main" id="{4A368552-AE05-4040-9C8F-F18833697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10284" name="Text Box 11">
            <a:extLst>
              <a:ext uri="{FF2B5EF4-FFF2-40B4-BE49-F238E27FC236}">
                <a16:creationId xmlns:a16="http://schemas.microsoft.com/office/drawing/2014/main" id="{E3A74C86-38D7-42C2-8F3F-4068B55433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10285" name="Text Box 12">
            <a:extLst>
              <a:ext uri="{FF2B5EF4-FFF2-40B4-BE49-F238E27FC236}">
                <a16:creationId xmlns:a16="http://schemas.microsoft.com/office/drawing/2014/main" id="{ADCB62E6-75C6-46BF-8B3A-16F1911A0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10286" name="Text Box 13">
            <a:extLst>
              <a:ext uri="{FF2B5EF4-FFF2-40B4-BE49-F238E27FC236}">
                <a16:creationId xmlns:a16="http://schemas.microsoft.com/office/drawing/2014/main" id="{1F85BE8C-81CF-45FA-B197-9B6C01DD7F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50" y="4908550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10287" name="Text Box 14">
            <a:extLst>
              <a:ext uri="{FF2B5EF4-FFF2-40B4-BE49-F238E27FC236}">
                <a16:creationId xmlns:a16="http://schemas.microsoft.com/office/drawing/2014/main" id="{533C5A12-1618-463D-8080-3528D0159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1850" y="4810125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837D0EA9-4C59-E04C-9D6A-6A58F6ECC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14D85375-C6F7-D944-9560-7779972EB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743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310290" name="Text Box 17">
            <a:extLst>
              <a:ext uri="{FF2B5EF4-FFF2-40B4-BE49-F238E27FC236}">
                <a16:creationId xmlns:a16="http://schemas.microsoft.com/office/drawing/2014/main" id="{3A204EDE-1CE7-441A-AC47-96D300B95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5721350"/>
            <a:ext cx="962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499BBB2-096A-4502-A7CC-3F25EECD2C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914400"/>
            <a:ext cx="3879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Some control signals are dependent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on the processing of data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7" name="Title 1">
            <a:extLst>
              <a:ext uri="{FF2B5EF4-FFF2-40B4-BE49-F238E27FC236}">
                <a16:creationId xmlns:a16="http://schemas.microsoft.com/office/drawing/2014/main" id="{E4872FD8-C5DD-42F2-8DB0-3667F13E22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Jump</a:t>
            </a:r>
          </a:p>
        </p:txBody>
      </p:sp>
      <p:sp>
        <p:nvSpPr>
          <p:cNvPr id="311298" name="Content Placeholder 2">
            <a:extLst>
              <a:ext uri="{FF2B5EF4-FFF2-40B4-BE49-F238E27FC236}">
                <a16:creationId xmlns:a16="http://schemas.microsoft.com/office/drawing/2014/main" id="{7137E7FB-A255-49CE-BB66-9294344273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11299" name="Slide Number Placeholder 3">
            <a:extLst>
              <a:ext uri="{FF2B5EF4-FFF2-40B4-BE49-F238E27FC236}">
                <a16:creationId xmlns:a16="http://schemas.microsoft.com/office/drawing/2014/main" id="{690066F0-7153-4513-A3DE-F45187B717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0A3F2AB-90E8-4CC5-9847-6DCDEC5041C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11300" name="Picture 2" descr="F0529">
            <a:extLst>
              <a:ext uri="{FF2B5EF4-FFF2-40B4-BE49-F238E27FC236}">
                <a16:creationId xmlns:a16="http://schemas.microsoft.com/office/drawing/2014/main" id="{B87C2357-6561-43C6-BDEE-3AD811C0E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301" name="Text Box 4">
            <a:extLst>
              <a:ext uri="{FF2B5EF4-FFF2-40B4-BE49-F238E27FC236}">
                <a16:creationId xmlns:a16="http://schemas.microsoft.com/office/drawing/2014/main" id="{E22ACE6F-9684-4BEB-9555-A02D201C4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11302" name="Text Box 5">
            <a:extLst>
              <a:ext uri="{FF2B5EF4-FFF2-40B4-BE49-F238E27FC236}">
                <a16:creationId xmlns:a16="http://schemas.microsoft.com/office/drawing/2014/main" id="{4FCEEBBD-AE39-4033-93A7-BEA52448A1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11303" name="Text Box 6">
            <a:extLst>
              <a:ext uri="{FF2B5EF4-FFF2-40B4-BE49-F238E27FC236}">
                <a16:creationId xmlns:a16="http://schemas.microsoft.com/office/drawing/2014/main" id="{A4790535-5863-474A-9722-632B3066A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B14032FF-CC7C-B441-ABA5-0245879AE97C}"/>
              </a:ext>
            </a:extLst>
          </p:cNvPr>
          <p:cNvSpPr>
            <a:spLocks noChangeShapeType="1"/>
          </p:cNvSpPr>
          <p:nvPr/>
        </p:nvSpPr>
        <p:spPr bwMode="auto">
          <a:xfrm>
            <a:off x="8077200" y="2057400"/>
            <a:ext cx="228600" cy="228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11305" name="Text Box 8">
            <a:extLst>
              <a:ext uri="{FF2B5EF4-FFF2-40B4-BE49-F238E27FC236}">
                <a16:creationId xmlns:a16="http://schemas.microsoft.com/office/drawing/2014/main" id="{4D24C007-4B7F-40C6-A3D9-163942B55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11306" name="Text Box 9">
            <a:extLst>
              <a:ext uri="{FF2B5EF4-FFF2-40B4-BE49-F238E27FC236}">
                <a16:creationId xmlns:a16="http://schemas.microsoft.com/office/drawing/2014/main" id="{55049566-5010-410A-8ABA-721886DE5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11307" name="Text Box 10">
            <a:extLst>
              <a:ext uri="{FF2B5EF4-FFF2-40B4-BE49-F238E27FC236}">
                <a16:creationId xmlns:a16="http://schemas.microsoft.com/office/drawing/2014/main" id="{35CEDE1E-874B-4FD0-AC16-A0AD60BBD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11308" name="Text Box 11">
            <a:extLst>
              <a:ext uri="{FF2B5EF4-FFF2-40B4-BE49-F238E27FC236}">
                <a16:creationId xmlns:a16="http://schemas.microsoft.com/office/drawing/2014/main" id="{FD33083B-1854-4952-82C7-EC5EB9C0E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50" y="4908550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11309" name="Text Box 12">
            <a:extLst>
              <a:ext uri="{FF2B5EF4-FFF2-40B4-BE49-F238E27FC236}">
                <a16:creationId xmlns:a16="http://schemas.microsoft.com/office/drawing/2014/main" id="{0327DF2E-1462-4705-9D84-6BD789EB6D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2963" y="4810125"/>
            <a:ext cx="4238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11310" name="Text Box 13">
            <a:extLst>
              <a:ext uri="{FF2B5EF4-FFF2-40B4-BE49-F238E27FC236}">
                <a16:creationId xmlns:a16="http://schemas.microsoft.com/office/drawing/2014/main" id="{1900ACED-CE90-449F-8C49-9D1A4CE11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2187575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11311" name="Text Box 14">
            <a:extLst>
              <a:ext uri="{FF2B5EF4-FFF2-40B4-BE49-F238E27FC236}">
                <a16:creationId xmlns:a16="http://schemas.microsoft.com/office/drawing/2014/main" id="{B9AC2D7F-680B-4FB1-ADB7-A1E4852CC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0850" y="4886325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932DF8E8-2691-AB4F-9304-A7C06ACFA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7111BEF5-707B-AB47-ADE0-E67DB615C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743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311314" name="Text Box 17">
            <a:extLst>
              <a:ext uri="{FF2B5EF4-FFF2-40B4-BE49-F238E27FC236}">
                <a16:creationId xmlns:a16="http://schemas.microsoft.com/office/drawing/2014/main" id="{A3A4D95A-B008-4E78-AB4F-5AEAE72F9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3250" y="5724525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template_new">
  <a:themeElements>
    <a:clrScheme name="ETH">
      <a:dk1>
        <a:srgbClr val="000000"/>
      </a:dk1>
      <a:lt1>
        <a:srgbClr val="FFFFFF"/>
      </a:lt1>
      <a:dk2>
        <a:srgbClr val="002B5F"/>
      </a:dk2>
      <a:lt2>
        <a:srgbClr val="808080"/>
      </a:lt2>
      <a:accent1>
        <a:srgbClr val="4F0E2B"/>
      </a:accent1>
      <a:accent2>
        <a:srgbClr val="8B3735"/>
      </a:accent2>
      <a:accent3>
        <a:srgbClr val="A03232"/>
      </a:accent3>
      <a:accent4>
        <a:srgbClr val="F7F0BC"/>
      </a:accent4>
      <a:accent5>
        <a:srgbClr val="C8DEC8"/>
      </a:accent5>
      <a:accent6>
        <a:srgbClr val="DEE9F6"/>
      </a:accent6>
      <a:hlink>
        <a:srgbClr val="A71D5B"/>
      </a:hlink>
      <a:folHlink>
        <a:srgbClr val="A71D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>
          <a:solidFill>
            <a:schemeClr val="tx1"/>
          </a:solidFill>
          <a:round/>
          <a:headEnd/>
          <a:tailEnd/>
        </a:ln>
        <a:effectLst/>
      </a:spPr>
      <a:bodyPr wrap="none" anchor="ctr">
        <a:spAutoFit/>
      </a:bodyPr>
      <a:lstStyle>
        <a:defPPr>
          <a:defRPr/>
        </a:defPPr>
      </a:lstStyle>
    </a:spDef>
    <a:lnDef>
      <a:spPr bwMode="auto">
        <a:noFill/>
        <a:ln w="12700">
          <a:solidFill>
            <a:srgbClr val="000000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2_template_new">
  <a:themeElements>
    <a:clrScheme name="ETH">
      <a:dk1>
        <a:srgbClr val="000000"/>
      </a:dk1>
      <a:lt1>
        <a:srgbClr val="FFFFFF"/>
      </a:lt1>
      <a:dk2>
        <a:srgbClr val="002B5F"/>
      </a:dk2>
      <a:lt2>
        <a:srgbClr val="808080"/>
      </a:lt2>
      <a:accent1>
        <a:srgbClr val="4F0E2B"/>
      </a:accent1>
      <a:accent2>
        <a:srgbClr val="8B3735"/>
      </a:accent2>
      <a:accent3>
        <a:srgbClr val="A03232"/>
      </a:accent3>
      <a:accent4>
        <a:srgbClr val="F7F0BC"/>
      </a:accent4>
      <a:accent5>
        <a:srgbClr val="C8DEC8"/>
      </a:accent5>
      <a:accent6>
        <a:srgbClr val="DEE9F6"/>
      </a:accent6>
      <a:hlink>
        <a:srgbClr val="A71D5B"/>
      </a:hlink>
      <a:folHlink>
        <a:srgbClr val="A71D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>
          <a:solidFill>
            <a:schemeClr val="tx1"/>
          </a:solidFill>
          <a:round/>
          <a:headEnd/>
          <a:tailEnd/>
        </a:ln>
        <a:effectLst/>
      </a:spPr>
      <a:bodyPr wrap="none" anchor="ctr">
        <a:spAutoFit/>
      </a:bodyPr>
      <a:lstStyle>
        <a:defPPr>
          <a:defRPr/>
        </a:defPPr>
      </a:lstStyle>
    </a:spDef>
    <a:lnDef>
      <a:spPr bwMode="auto">
        <a:noFill/>
        <a:ln w="12700">
          <a:solidFill>
            <a:srgbClr val="000000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template_new">
  <a:themeElements>
    <a:clrScheme name="ETH">
      <a:dk1>
        <a:srgbClr val="000000"/>
      </a:dk1>
      <a:lt1>
        <a:srgbClr val="FFFFFF"/>
      </a:lt1>
      <a:dk2>
        <a:srgbClr val="002B5F"/>
      </a:dk2>
      <a:lt2>
        <a:srgbClr val="808080"/>
      </a:lt2>
      <a:accent1>
        <a:srgbClr val="4F0E2B"/>
      </a:accent1>
      <a:accent2>
        <a:srgbClr val="8B3735"/>
      </a:accent2>
      <a:accent3>
        <a:srgbClr val="A03232"/>
      </a:accent3>
      <a:accent4>
        <a:srgbClr val="F7F0BC"/>
      </a:accent4>
      <a:accent5>
        <a:srgbClr val="C8DEC8"/>
      </a:accent5>
      <a:accent6>
        <a:srgbClr val="DEE9F6"/>
      </a:accent6>
      <a:hlink>
        <a:srgbClr val="A71D5B"/>
      </a:hlink>
      <a:folHlink>
        <a:srgbClr val="A71D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>
          <a:solidFill>
            <a:schemeClr val="tx1"/>
          </a:solidFill>
          <a:round/>
          <a:headEnd/>
          <a:tailEnd/>
        </a:ln>
        <a:effectLst/>
      </a:spPr>
      <a:bodyPr wrap="none" anchor="ctr">
        <a:spAutoFit/>
      </a:bodyPr>
      <a:lstStyle>
        <a:defPPr>
          <a:defRPr/>
        </a:defPPr>
      </a:lstStyle>
    </a:spDef>
    <a:lnDef>
      <a:spPr bwMode="auto">
        <a:noFill/>
        <a:ln w="12700">
          <a:solidFill>
            <a:srgbClr val="000000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emplate_new">
  <a:themeElements>
    <a:clrScheme name="ETH">
      <a:dk1>
        <a:srgbClr val="000000"/>
      </a:dk1>
      <a:lt1>
        <a:srgbClr val="FFFFFF"/>
      </a:lt1>
      <a:dk2>
        <a:srgbClr val="002B5F"/>
      </a:dk2>
      <a:lt2>
        <a:srgbClr val="808080"/>
      </a:lt2>
      <a:accent1>
        <a:srgbClr val="4F0E2B"/>
      </a:accent1>
      <a:accent2>
        <a:srgbClr val="8B3735"/>
      </a:accent2>
      <a:accent3>
        <a:srgbClr val="A03232"/>
      </a:accent3>
      <a:accent4>
        <a:srgbClr val="F7F0BC"/>
      </a:accent4>
      <a:accent5>
        <a:srgbClr val="C8DEC8"/>
      </a:accent5>
      <a:accent6>
        <a:srgbClr val="DEE9F6"/>
      </a:accent6>
      <a:hlink>
        <a:srgbClr val="A71D5B"/>
      </a:hlink>
      <a:folHlink>
        <a:srgbClr val="A71D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>
          <a:solidFill>
            <a:schemeClr val="tx1"/>
          </a:solidFill>
          <a:round/>
          <a:headEnd/>
          <a:tailEnd/>
        </a:ln>
        <a:effectLst/>
      </a:spPr>
      <a:bodyPr wrap="none" anchor="ctr">
        <a:spAutoFit/>
      </a:bodyPr>
      <a:lstStyle>
        <a:defPPr>
          <a:defRPr/>
        </a:defPPr>
      </a:lstStyle>
    </a:spDef>
    <a:lnDef>
      <a:spPr bwMode="auto">
        <a:noFill/>
        <a:ln w="12700">
          <a:solidFill>
            <a:srgbClr val="000000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15559</TotalTime>
  <Words>11651</Words>
  <Application>Microsoft Office PowerPoint</Application>
  <PresentationFormat>On-screen Show (4:3)</PresentationFormat>
  <Paragraphs>3093</Paragraphs>
  <Slides>262</Slides>
  <Notes>125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262</vt:i4>
      </vt:variant>
    </vt:vector>
  </HeadingPairs>
  <TitlesOfParts>
    <vt:vector size="291" baseType="lpstr">
      <vt:lpstr>Arial</vt:lpstr>
      <vt:lpstr>ＭＳ Ｐゴシック</vt:lpstr>
      <vt:lpstr>Garamond</vt:lpstr>
      <vt:lpstr>Tahoma</vt:lpstr>
      <vt:lpstr>Wingdings</vt:lpstr>
      <vt:lpstr>Calibri</vt:lpstr>
      <vt:lpstr>Wingdings 2</vt:lpstr>
      <vt:lpstr>Times New Roman</vt:lpstr>
      <vt:lpstr>Consolas</vt:lpstr>
      <vt:lpstr>Courier</vt:lpstr>
      <vt:lpstr>Symbol</vt:lpstr>
      <vt:lpstr>Verdana</vt:lpstr>
      <vt:lpstr>Edge</vt:lpstr>
      <vt:lpstr>1_Edge</vt:lpstr>
      <vt:lpstr>2_Edge</vt:lpstr>
      <vt:lpstr>3_Edge</vt:lpstr>
      <vt:lpstr>5_Edge</vt:lpstr>
      <vt:lpstr>6_Edge</vt:lpstr>
      <vt:lpstr>9_Edge</vt:lpstr>
      <vt:lpstr>7_Edge</vt:lpstr>
      <vt:lpstr>8_Edge</vt:lpstr>
      <vt:lpstr>4_template_new</vt:lpstr>
      <vt:lpstr>10_Edge</vt:lpstr>
      <vt:lpstr>2_template_new</vt:lpstr>
      <vt:lpstr>1_template_new</vt:lpstr>
      <vt:lpstr>template_new</vt:lpstr>
      <vt:lpstr>4_Edge</vt:lpstr>
      <vt:lpstr>VISIO</vt:lpstr>
      <vt:lpstr>Visio</vt:lpstr>
      <vt:lpstr>Design of Digital Circuits Lecture 11: Microarchitecture</vt:lpstr>
      <vt:lpstr>Readings</vt:lpstr>
      <vt:lpstr>Agenda for Today &amp; Next Few Lectures</vt:lpstr>
      <vt:lpstr>Recall: The Von Neumann Model</vt:lpstr>
      <vt:lpstr>Recall: LC-3: A Von Neumann Machine</vt:lpstr>
      <vt:lpstr>Recall: The Instruction Cycle</vt:lpstr>
      <vt:lpstr>Recall: The Instruction Set Architecture</vt:lpstr>
      <vt:lpstr>Microarchitecture</vt:lpstr>
      <vt:lpstr>(A Bit More on) ISA Design and Tradeoffs</vt:lpstr>
      <vt:lpstr>The Von Neumann Model/Architecture</vt:lpstr>
      <vt:lpstr>The Von Neumann Model/Architecture</vt:lpstr>
      <vt:lpstr>The Von Neumann Model (of a Computer)</vt:lpstr>
      <vt:lpstr>The Von Neumann Model (of a Computer)</vt:lpstr>
      <vt:lpstr>The Dataflow Model (of a Computer)</vt:lpstr>
      <vt:lpstr>Von Neumann vs Dataflow</vt:lpstr>
      <vt:lpstr>More on Data Flow</vt:lpstr>
      <vt:lpstr>Data Flow Nodes</vt:lpstr>
      <vt:lpstr>An Example Data Flow Program</vt:lpstr>
      <vt:lpstr>ISA-level Tradeoff: Instruction Pointer</vt:lpstr>
      <vt:lpstr>ISA vs. Microarchitecture Level Tradeoff</vt:lpstr>
      <vt:lpstr>Let’s Get Back to the Von Neumann Model</vt:lpstr>
      <vt:lpstr>The Von-Neumann Model</vt:lpstr>
      <vt:lpstr>What is Computer Architecture?</vt:lpstr>
      <vt:lpstr>ISA vs. Microarchitecture</vt:lpstr>
      <vt:lpstr>ISA vs. Microarchitecture</vt:lpstr>
      <vt:lpstr>ISA</vt:lpstr>
      <vt:lpstr>Microarchitecture</vt:lpstr>
      <vt:lpstr>Property of ISA vs. Uarch?</vt:lpstr>
      <vt:lpstr>Design Point</vt:lpstr>
      <vt:lpstr>Application Space</vt:lpstr>
      <vt:lpstr>Increasingly Demanding Applications</vt:lpstr>
      <vt:lpstr>Tradeoffs: Soul of Computer Architecture</vt:lpstr>
      <vt:lpstr>Why Is It (Somewhat) Art?</vt:lpstr>
      <vt:lpstr>Why Is It (Somewhat) Art?</vt:lpstr>
      <vt:lpstr>Analogue from Macro-Architecture</vt:lpstr>
      <vt:lpstr>Mühle Tiefenbrunnen</vt:lpstr>
      <vt:lpstr>Another Example (I)</vt:lpstr>
      <vt:lpstr>Another Example (II)</vt:lpstr>
      <vt:lpstr>PowerPoint Presentation</vt:lpstr>
      <vt:lpstr>Implementing the ISA: Microarchitecture Basics</vt:lpstr>
      <vt:lpstr>Now That We Have an ISA</vt:lpstr>
      <vt:lpstr>How Does a Machine Process Instructions? </vt:lpstr>
      <vt:lpstr>The Von Neumann Model/Architecture</vt:lpstr>
      <vt:lpstr>Recall: The Von Neumann Model</vt:lpstr>
      <vt:lpstr>The “Process Instruction” Step </vt:lpstr>
      <vt:lpstr>A Very Basic Instruction Processing Engine</vt:lpstr>
      <vt:lpstr>A Very Basic Instruction Processing Engine</vt:lpstr>
      <vt:lpstr>Recall: Programmer Visible (Architectural) State</vt:lpstr>
      <vt:lpstr>Single-cycle vs. Multi-cycle Machines</vt:lpstr>
      <vt:lpstr>Instruction Processing “Cycle”</vt:lpstr>
      <vt:lpstr>Recall: The Instruction Processing “Cycle”</vt:lpstr>
      <vt:lpstr>Instruction Processing “Cycle” vs. Machine Clock Cycle</vt:lpstr>
      <vt:lpstr>Instruction Processing Viewed Another Way</vt:lpstr>
      <vt:lpstr>Single-cycle vs. Multi-cycle: Control &amp; Data</vt:lpstr>
      <vt:lpstr>Many Ways of Datapath and Control Design</vt:lpstr>
      <vt:lpstr>Flash-Forward: Performance Analysis</vt:lpstr>
      <vt:lpstr>A Single-Cycle Microarchitecture A Closer Look</vt:lpstr>
      <vt:lpstr>Remember…</vt:lpstr>
      <vt:lpstr>Let’s Start with the State Elements</vt:lpstr>
      <vt:lpstr>MIPS State Elements</vt:lpstr>
      <vt:lpstr>For Now, We Will Assume</vt:lpstr>
      <vt:lpstr>Instruction Processing</vt:lpstr>
      <vt:lpstr>What Is To Come: The Full MIPS Datapath</vt:lpstr>
      <vt:lpstr>Another Complete Single-Cycle Processor</vt:lpstr>
      <vt:lpstr>Single-Cycle Datapath for Arithmetic and Logical Instructions</vt:lpstr>
      <vt:lpstr>R-Type ALU Instructions</vt:lpstr>
      <vt:lpstr>(R-Type) ALU Datapath</vt:lpstr>
      <vt:lpstr>Example: ALU Design</vt:lpstr>
      <vt:lpstr>I-Type ALU Instructions</vt:lpstr>
      <vt:lpstr>Datapath for R and I-Type ALU Insts.</vt:lpstr>
      <vt:lpstr>Recall: ADD with one Literal in LC-3</vt:lpstr>
      <vt:lpstr>Single-Cycle Datapath for Data Movement Instructions</vt:lpstr>
      <vt:lpstr>Load Instructions</vt:lpstr>
      <vt:lpstr>LW Datapath</vt:lpstr>
      <vt:lpstr>Store Instructions</vt:lpstr>
      <vt:lpstr>SW Datapath</vt:lpstr>
      <vt:lpstr>Load-Store Datapath</vt:lpstr>
      <vt:lpstr>Datapath for Non-Control-Flow Insts.</vt:lpstr>
      <vt:lpstr>Single-Cycle Datapath for Control Flow Instructions</vt:lpstr>
      <vt:lpstr>Jump Instruction</vt:lpstr>
      <vt:lpstr>Unconditional Jump Datapath</vt:lpstr>
      <vt:lpstr>Other Jumps in MIPS</vt:lpstr>
      <vt:lpstr>Aside: MIPS Cheat Sheet</vt:lpstr>
      <vt:lpstr>Conditional Branch Instructions</vt:lpstr>
      <vt:lpstr>Conditional Branch Datapath (for you to finish)</vt:lpstr>
      <vt:lpstr>Putting It All Together</vt:lpstr>
      <vt:lpstr>Single-Cycle Control Logic</vt:lpstr>
      <vt:lpstr>Single-Cycle Hardwired Control</vt:lpstr>
      <vt:lpstr>Single-Bit Control Signals (I)</vt:lpstr>
      <vt:lpstr>Single-Bit Control Signals (II)</vt:lpstr>
      <vt:lpstr>ALU Control</vt:lpstr>
      <vt:lpstr>Let’s Control The Single-Cycle MIPS Datapath</vt:lpstr>
      <vt:lpstr>R-Type ALU</vt:lpstr>
      <vt:lpstr>I-Type ALU</vt:lpstr>
      <vt:lpstr>LW</vt:lpstr>
      <vt:lpstr>SW</vt:lpstr>
      <vt:lpstr>Branch (Not Taken)</vt:lpstr>
      <vt:lpstr>Branch (Taken)</vt:lpstr>
      <vt:lpstr>Jump</vt:lpstr>
      <vt:lpstr>What is in That Control Box?</vt:lpstr>
      <vt:lpstr>Review: Complete Single-Cycle Processor</vt:lpstr>
      <vt:lpstr>Another Single-Cycle  MIPS Processor (from H&amp;H)</vt:lpstr>
      <vt:lpstr>Another Complete Single-Cycle Processor</vt:lpstr>
      <vt:lpstr>Example: Single-Cycle Datapath: lw fetch</vt:lpstr>
      <vt:lpstr>Single-Cycle Datapath: lw register read</vt:lpstr>
      <vt:lpstr>Single-Cycle Datapath: lw immediate</vt:lpstr>
      <vt:lpstr>Single-Cycle Datapath: lw address</vt:lpstr>
      <vt:lpstr>Single-Cycle Datapath: lw memory read</vt:lpstr>
      <vt:lpstr>Single-Cycle Datapath: lw PC increment</vt:lpstr>
      <vt:lpstr>Similarly, We Need to Design the Control Unit</vt:lpstr>
      <vt:lpstr>Another Complete Single-Cycle Processor (H&amp;H)</vt:lpstr>
      <vt:lpstr>Your Assignment</vt:lpstr>
      <vt:lpstr>Single-Cycle Uarch I (We Developed in Lectures)</vt:lpstr>
      <vt:lpstr>Single-Cycle Uarch II (In Your Readings)</vt:lpstr>
      <vt:lpstr>Evaluating the Single-Cycle Microarchitecture</vt:lpstr>
      <vt:lpstr>A Single-Cycle Microarchitecture</vt:lpstr>
      <vt:lpstr>Performance Analysis Basics</vt:lpstr>
      <vt:lpstr>Processor Performance</vt:lpstr>
      <vt:lpstr>Processor Performance</vt:lpstr>
      <vt:lpstr>Processor Performance</vt:lpstr>
      <vt:lpstr>Processor Performance</vt:lpstr>
      <vt:lpstr>Processor Performance</vt:lpstr>
      <vt:lpstr>Performance Analysis Basics</vt:lpstr>
      <vt:lpstr>Performance Analysis of    Our Single-Cycle Design</vt:lpstr>
      <vt:lpstr>A Single-Cycle Microarchitecture: Analysis</vt:lpstr>
      <vt:lpstr>What is the Slowest Instruction to Process?</vt:lpstr>
      <vt:lpstr>Let’s Find the Critical Path</vt:lpstr>
      <vt:lpstr>Example Single-Cycle Datapath Analysis</vt:lpstr>
      <vt:lpstr>Let’s Find the Critical Path</vt:lpstr>
      <vt:lpstr>R-Type and I-Type ALU</vt:lpstr>
      <vt:lpstr>LW</vt:lpstr>
      <vt:lpstr>SW</vt:lpstr>
      <vt:lpstr>Branch Taken</vt:lpstr>
      <vt:lpstr>Jump</vt:lpstr>
      <vt:lpstr>What About Control Logic? </vt:lpstr>
      <vt:lpstr>What is the Slowest Instruction to Process?</vt:lpstr>
      <vt:lpstr>Single Cycle uArch: Complexity</vt:lpstr>
      <vt:lpstr>(Micro)architecture Design Principles</vt:lpstr>
      <vt:lpstr>Single-Cycle Design vs. Design Principles</vt:lpstr>
      <vt:lpstr>Aside: System Design Principles</vt:lpstr>
      <vt:lpstr>Aside: From Lecture 1</vt:lpstr>
      <vt:lpstr>Aside: System Design Principles</vt:lpstr>
      <vt:lpstr>A Key System Design Principle  </vt:lpstr>
      <vt:lpstr>Multi-Cycle Microarchitectures </vt:lpstr>
      <vt:lpstr>Multi-Cycle Microarchitectures</vt:lpstr>
      <vt:lpstr>Remember: The “Process instruction” Step </vt:lpstr>
      <vt:lpstr>Multi-Cycle Microarchitecture</vt:lpstr>
      <vt:lpstr>Benefits of Multi-Cycle Design</vt:lpstr>
      <vt:lpstr>Downsides of Multi-Cycle Design</vt:lpstr>
      <vt:lpstr>Remember: Performance Analysis</vt:lpstr>
      <vt:lpstr>A Multi-Cycle Microarchitecture A Closer Look</vt:lpstr>
      <vt:lpstr>How Do We Implement This?</vt:lpstr>
      <vt:lpstr>Multi-Cycle uArch</vt:lpstr>
      <vt:lpstr>The Instruction Processing Cycle</vt:lpstr>
      <vt:lpstr>A Basic Multi-Cycle Microarchitecture</vt:lpstr>
      <vt:lpstr>One Example Multi-Cycle Microarchitecture</vt:lpstr>
      <vt:lpstr>Remember: Single-Cycle MIPS Processor</vt:lpstr>
      <vt:lpstr>Multi-cycle MIPS Processor</vt:lpstr>
      <vt:lpstr>What Do We Want To Optimize</vt:lpstr>
      <vt:lpstr>What Do We Want To Optimize</vt:lpstr>
      <vt:lpstr>What Do We Want To Optimize</vt:lpstr>
      <vt:lpstr>Consider the lw instruction</vt:lpstr>
      <vt:lpstr>Multi-cycle Datapath: instruction fetch</vt:lpstr>
      <vt:lpstr>Multi-cycle Datapath: lw register read</vt:lpstr>
      <vt:lpstr>Multi-cycle Datapath: lw immediate</vt:lpstr>
      <vt:lpstr>Multi-cycle Datapath: lw address</vt:lpstr>
      <vt:lpstr>Multi-cycle Datapath: lw memory read</vt:lpstr>
      <vt:lpstr>Multi-cycle Datapath: lw write register</vt:lpstr>
      <vt:lpstr>Multi-cycle Datapath: increment PC</vt:lpstr>
      <vt:lpstr>Multi-cycle Datapath: sw</vt:lpstr>
      <vt:lpstr>Multi-cycle Datapath: R-type Instructions</vt:lpstr>
      <vt:lpstr>Multi-cycle Datapath: beq</vt:lpstr>
      <vt:lpstr>Complete Multi-cycle Processor</vt:lpstr>
      <vt:lpstr>Control Unit</vt:lpstr>
      <vt:lpstr>Main Controller FSM: Fetch</vt:lpstr>
      <vt:lpstr>Main Controller FSM: Fetch</vt:lpstr>
      <vt:lpstr>Main Controller FSM: Decode</vt:lpstr>
      <vt:lpstr>Main Controller FSM: Address Calculation</vt:lpstr>
      <vt:lpstr>Main Controller FSM: Address Calculation</vt:lpstr>
      <vt:lpstr>Main Controller FSM: lw</vt:lpstr>
      <vt:lpstr>Main Controller FSM: sw</vt:lpstr>
      <vt:lpstr>Main Controller FSM: R-Type</vt:lpstr>
      <vt:lpstr>Main Controller FSM: beq</vt:lpstr>
      <vt:lpstr>Complete Multi-cycle Controller FSM</vt:lpstr>
      <vt:lpstr>Main Controller FSM: addi</vt:lpstr>
      <vt:lpstr>Main Controller FSM: addi</vt:lpstr>
      <vt:lpstr>Extended Functionality: j</vt:lpstr>
      <vt:lpstr>Control FSM: j</vt:lpstr>
      <vt:lpstr>Control FSM: j</vt:lpstr>
      <vt:lpstr>Review: Single-Cycle MIPS Processor</vt:lpstr>
      <vt:lpstr>Review: Multi-Cycle MIPS Processor</vt:lpstr>
      <vt:lpstr>Review: Multi-Cycle MIPS FSM</vt:lpstr>
      <vt:lpstr>What If Memory Takes &gt; One Cycle?</vt:lpstr>
      <vt:lpstr>More on Performance Analysis</vt:lpstr>
      <vt:lpstr>Single-Cycle Performance</vt:lpstr>
      <vt:lpstr>Single-Cycle Performance</vt:lpstr>
      <vt:lpstr>Single-Cycle Performance Example</vt:lpstr>
      <vt:lpstr>Single-Cycle Performance Example</vt:lpstr>
      <vt:lpstr>Single-Cycle Performance Example</vt:lpstr>
      <vt:lpstr>Single-Cycle Performance Example</vt:lpstr>
      <vt:lpstr>Multi-Cycle Performance: CPI</vt:lpstr>
      <vt:lpstr>Multi-cycle Performance: Cycle Time</vt:lpstr>
      <vt:lpstr>Multi-cycle Performance: Cycle Time</vt:lpstr>
      <vt:lpstr>Multi-Cycle Performance Example</vt:lpstr>
      <vt:lpstr>Multi-Cycle Performance Example</vt:lpstr>
      <vt:lpstr>Multi-Cycle Performance Example</vt:lpstr>
      <vt:lpstr>Review: Single-Cycle MIPS Processor</vt:lpstr>
      <vt:lpstr>Review: Multi-Cycle MIPS Processor</vt:lpstr>
      <vt:lpstr>Review: Multi-Cycle MIPS FSM</vt:lpstr>
      <vt:lpstr>What If Memory Takes &gt; One Cycle?</vt:lpstr>
      <vt:lpstr>Design of Digital Circuits Lecture 11: Microarchitecture</vt:lpstr>
      <vt:lpstr>Backup Slides on Single-Cycle Uarch for Your Own Study</vt:lpstr>
      <vt:lpstr>Another Single-Cycle  MIPS Processor (from H&amp;H)</vt:lpstr>
      <vt:lpstr>What to do with the Program Counter?</vt:lpstr>
      <vt:lpstr>We Need a Register File</vt:lpstr>
      <vt:lpstr>Register File</vt:lpstr>
      <vt:lpstr>Register File</vt:lpstr>
      <vt:lpstr>Data Memory Example</vt:lpstr>
      <vt:lpstr>Single-Cycle Datapath: lw fetch</vt:lpstr>
      <vt:lpstr>Single-Cycle Datapath: lw register read</vt:lpstr>
      <vt:lpstr>Single-Cycle Datapath: lw immediate</vt:lpstr>
      <vt:lpstr>Single-Cycle Datapath: lw address</vt:lpstr>
      <vt:lpstr>Single-Cycle Datapath: lw memory read</vt:lpstr>
      <vt:lpstr>Single-Cycle Datapath: lw PC increment</vt:lpstr>
      <vt:lpstr>Single-Cycle Datapath: sw</vt:lpstr>
      <vt:lpstr>Single-Cycle Datapath: R-type Instructions</vt:lpstr>
      <vt:lpstr>Single-Cycle Datapath: beq</vt:lpstr>
      <vt:lpstr>Complete Single-Cycle Processor</vt:lpstr>
      <vt:lpstr>Our MIPS Datapath has Several Options</vt:lpstr>
      <vt:lpstr>Control Unit</vt:lpstr>
      <vt:lpstr>ALU Does the Real Work in a Processor</vt:lpstr>
      <vt:lpstr>ALU Internals</vt:lpstr>
      <vt:lpstr>Control Unit: ALU Decoder</vt:lpstr>
      <vt:lpstr>Let us Develop our Control Table</vt:lpstr>
      <vt:lpstr>Let us Develop our Control Table</vt:lpstr>
      <vt:lpstr>Let us Develop our Control Table</vt:lpstr>
      <vt:lpstr>Let us Develop our Control Table</vt:lpstr>
      <vt:lpstr>More Control Signals</vt:lpstr>
      <vt:lpstr>Control Unit: Main Decoder</vt:lpstr>
      <vt:lpstr>Single-Cycle Datapath Example: or</vt:lpstr>
      <vt:lpstr>Extended Functionality: addi</vt:lpstr>
      <vt:lpstr>Control Unit: addi</vt:lpstr>
      <vt:lpstr>Extended Functionality: j</vt:lpstr>
      <vt:lpstr>Control Unit: Main Decoder</vt:lpstr>
      <vt:lpstr>Review: Complete Single-Cycle Processor (H&amp;H)</vt:lpstr>
      <vt:lpstr>A Bit More on   Performance Analysis</vt:lpstr>
      <vt:lpstr>Processor Performance</vt:lpstr>
      <vt:lpstr>Processor Performance</vt:lpstr>
      <vt:lpstr>Processor Performance</vt:lpstr>
      <vt:lpstr>Performance Analysis</vt:lpstr>
      <vt:lpstr>Processor Performance</vt:lpstr>
      <vt:lpstr>Processor Performance</vt:lpstr>
      <vt:lpstr>How can I Make the Program Run Faster?</vt:lpstr>
      <vt:lpstr>How can I Make the Program Run Faster?</vt:lpstr>
      <vt:lpstr>How can I Make the Program Run Faster?</vt:lpstr>
      <vt:lpstr>How can I Make the Program Run Faster?</vt:lpstr>
      <vt:lpstr>Single-Cycle Performance</vt:lpstr>
      <vt:lpstr>Single-Cycle Performance</vt:lpstr>
      <vt:lpstr>Single-Cycle Performance Example</vt:lpstr>
      <vt:lpstr>Single-Cycle Performance Example</vt:lpstr>
      <vt:lpstr>Single-Cycle Performance Example</vt:lpstr>
      <vt:lpstr>Single-Cycle Performance Example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Hasan Hassan</cp:lastModifiedBy>
  <cp:revision>481</cp:revision>
  <cp:lastPrinted>2017-04-06T09:43:29Z</cp:lastPrinted>
  <dcterms:created xsi:type="dcterms:W3CDTF">2010-09-08T00:51:32Z</dcterms:created>
  <dcterms:modified xsi:type="dcterms:W3CDTF">2019-03-28T11:38:55Z</dcterms:modified>
</cp:coreProperties>
</file>